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142.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Default Extension="docx" ContentType="application/vnd.openxmlformats-officedocument.wordprocessingml.document"/>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Default Extension="doc" ContentType="application/msword"/>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s/slide139.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126.xml" ContentType="application/vnd.openxmlformats-officedocument.presentationml.slide+xml"/>
  <Override PartName="/ppt/slides/slide128.xml" ContentType="application/vnd.openxmlformats-officedocument.presentationml.slide+xml"/>
  <Override PartName="/ppt/slides/slide13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xls" ContentType="application/vnd.ms-exce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4"/>
  </p:notesMasterIdLst>
  <p:sldIdLst>
    <p:sldId id="257" r:id="rId2"/>
    <p:sldId id="351" r:id="rId3"/>
    <p:sldId id="260" r:id="rId4"/>
    <p:sldId id="261" r:id="rId5"/>
    <p:sldId id="262" r:id="rId6"/>
    <p:sldId id="263" r:id="rId7"/>
    <p:sldId id="264" r:id="rId8"/>
    <p:sldId id="265" r:id="rId9"/>
    <p:sldId id="266" r:id="rId10"/>
    <p:sldId id="267" r:id="rId11"/>
    <p:sldId id="335" r:id="rId12"/>
    <p:sldId id="268" r:id="rId13"/>
    <p:sldId id="269" r:id="rId14"/>
    <p:sldId id="271" r:id="rId15"/>
    <p:sldId id="272" r:id="rId16"/>
    <p:sldId id="273" r:id="rId17"/>
    <p:sldId id="274" r:id="rId18"/>
    <p:sldId id="275" r:id="rId19"/>
    <p:sldId id="399" r:id="rId20"/>
    <p:sldId id="276" r:id="rId21"/>
    <p:sldId id="391" r:id="rId22"/>
    <p:sldId id="396" r:id="rId23"/>
    <p:sldId id="402" r:id="rId24"/>
    <p:sldId id="277" r:id="rId25"/>
    <p:sldId id="278" r:id="rId26"/>
    <p:sldId id="431" r:id="rId27"/>
    <p:sldId id="279" r:id="rId28"/>
    <p:sldId id="430" r:id="rId29"/>
    <p:sldId id="282" r:id="rId30"/>
    <p:sldId id="392" r:id="rId31"/>
    <p:sldId id="420" r:id="rId32"/>
    <p:sldId id="393" r:id="rId33"/>
    <p:sldId id="403" r:id="rId34"/>
    <p:sldId id="404" r:id="rId35"/>
    <p:sldId id="283" r:id="rId36"/>
    <p:sldId id="284" r:id="rId37"/>
    <p:sldId id="285" r:id="rId38"/>
    <p:sldId id="286" r:id="rId39"/>
    <p:sldId id="287" r:id="rId40"/>
    <p:sldId id="288" r:id="rId41"/>
    <p:sldId id="289" r:id="rId42"/>
    <p:sldId id="397" r:id="rId43"/>
    <p:sldId id="290" r:id="rId44"/>
    <p:sldId id="291" r:id="rId45"/>
    <p:sldId id="292" r:id="rId46"/>
    <p:sldId id="293" r:id="rId47"/>
    <p:sldId id="398" r:id="rId48"/>
    <p:sldId id="294" r:id="rId49"/>
    <p:sldId id="434" r:id="rId50"/>
    <p:sldId id="437" r:id="rId51"/>
    <p:sldId id="438" r:id="rId52"/>
    <p:sldId id="300" r:id="rId53"/>
    <p:sldId id="301" r:id="rId54"/>
    <p:sldId id="302" r:id="rId55"/>
    <p:sldId id="395" r:id="rId56"/>
    <p:sldId id="394" r:id="rId57"/>
    <p:sldId id="304" r:id="rId58"/>
    <p:sldId id="305" r:id="rId59"/>
    <p:sldId id="306" r:id="rId60"/>
    <p:sldId id="422" r:id="rId61"/>
    <p:sldId id="423" r:id="rId62"/>
    <p:sldId id="307" r:id="rId63"/>
    <p:sldId id="308" r:id="rId64"/>
    <p:sldId id="309" r:id="rId65"/>
    <p:sldId id="368" r:id="rId66"/>
    <p:sldId id="442" r:id="rId67"/>
    <p:sldId id="369" r:id="rId68"/>
    <p:sldId id="408" r:id="rId69"/>
    <p:sldId id="384" r:id="rId70"/>
    <p:sldId id="406" r:id="rId71"/>
    <p:sldId id="370" r:id="rId72"/>
    <p:sldId id="409" r:id="rId73"/>
    <p:sldId id="425" r:id="rId74"/>
    <p:sldId id="371" r:id="rId75"/>
    <p:sldId id="426" r:id="rId76"/>
    <p:sldId id="388" r:id="rId77"/>
    <p:sldId id="372" r:id="rId78"/>
    <p:sldId id="407" r:id="rId79"/>
    <p:sldId id="427" r:id="rId80"/>
    <p:sldId id="373" r:id="rId81"/>
    <p:sldId id="429" r:id="rId82"/>
    <p:sldId id="360" r:id="rId83"/>
    <p:sldId id="412" r:id="rId84"/>
    <p:sldId id="413" r:id="rId85"/>
    <p:sldId id="361" r:id="rId86"/>
    <p:sldId id="421" r:id="rId87"/>
    <p:sldId id="362" r:id="rId88"/>
    <p:sldId id="386" r:id="rId89"/>
    <p:sldId id="364" r:id="rId90"/>
    <p:sldId id="365" r:id="rId91"/>
    <p:sldId id="385" r:id="rId92"/>
    <p:sldId id="428" r:id="rId93"/>
    <p:sldId id="366" r:id="rId94"/>
    <p:sldId id="439" r:id="rId95"/>
    <p:sldId id="440" r:id="rId96"/>
    <p:sldId id="441" r:id="rId97"/>
    <p:sldId id="367" r:id="rId98"/>
    <p:sldId id="348" r:id="rId99"/>
    <p:sldId id="417" r:id="rId100"/>
    <p:sldId id="387" r:id="rId101"/>
    <p:sldId id="405" r:id="rId102"/>
    <p:sldId id="349" r:id="rId103"/>
    <p:sldId id="352" r:id="rId104"/>
    <p:sldId id="381" r:id="rId105"/>
    <p:sldId id="380" r:id="rId106"/>
    <p:sldId id="414" r:id="rId107"/>
    <p:sldId id="389" r:id="rId108"/>
    <p:sldId id="390" r:id="rId109"/>
    <p:sldId id="314" r:id="rId110"/>
    <p:sldId id="315" r:id="rId111"/>
    <p:sldId id="419" r:id="rId112"/>
    <p:sldId id="424" r:id="rId113"/>
    <p:sldId id="432" r:id="rId114"/>
    <p:sldId id="433" r:id="rId115"/>
    <p:sldId id="316" r:id="rId116"/>
    <p:sldId id="435" r:id="rId117"/>
    <p:sldId id="436" r:id="rId118"/>
    <p:sldId id="317" r:id="rId119"/>
    <p:sldId id="320" r:id="rId120"/>
    <p:sldId id="321" r:id="rId121"/>
    <p:sldId id="322" r:id="rId122"/>
    <p:sldId id="323" r:id="rId123"/>
    <p:sldId id="324" r:id="rId124"/>
    <p:sldId id="327" r:id="rId125"/>
    <p:sldId id="415" r:id="rId126"/>
    <p:sldId id="329" r:id="rId127"/>
    <p:sldId id="416" r:id="rId128"/>
    <p:sldId id="336" r:id="rId129"/>
    <p:sldId id="337" r:id="rId130"/>
    <p:sldId id="338" r:id="rId131"/>
    <p:sldId id="339" r:id="rId132"/>
    <p:sldId id="340" r:id="rId133"/>
    <p:sldId id="341" r:id="rId134"/>
    <p:sldId id="342" r:id="rId135"/>
    <p:sldId id="343" r:id="rId136"/>
    <p:sldId id="344" r:id="rId137"/>
    <p:sldId id="345" r:id="rId138"/>
    <p:sldId id="346" r:id="rId139"/>
    <p:sldId id="347" r:id="rId140"/>
    <p:sldId id="379" r:id="rId141"/>
    <p:sldId id="377" r:id="rId142"/>
    <p:sldId id="418" r:id="rId14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FF9933"/>
    <a:srgbClr val="FF5050"/>
    <a:srgbClr val="FF9900"/>
    <a:srgbClr val="FF0000"/>
    <a:srgbClr val="3399FF"/>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Estilo medio 2 - Énfasi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89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image" Target="../media/image19.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image" Target="../media/image2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image" Target="../media/image2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8.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40.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7.png"/></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6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0AF353-32D7-47A8-BB9F-84BC92DF2008}" type="datetimeFigureOut">
              <a:rPr lang="es-ES" smtClean="0"/>
              <a:pPr/>
              <a:t>30/10/2025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D47FAA-BCE2-4A1F-970D-B915DF350CB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96A9867-4736-4ADC-8D61-9BCC1C59C0CB}" type="slidenum">
              <a:rPr lang="es-ES" smtClean="0"/>
              <a:pPr/>
              <a:t>28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00B280-0AC7-4F88-9745-A6DF5793B0BE}" type="datetimeFigureOut">
              <a:rPr lang="es-ES" smtClean="0"/>
              <a:pPr/>
              <a:t>30/10/2025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DECBCEA-FF54-475D-97B5-6C66F8307E32}"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00B280-0AC7-4F88-9745-A6DF5793B0BE}" type="datetimeFigureOut">
              <a:rPr lang="es-ES" smtClean="0"/>
              <a:pPr/>
              <a:t>30/10/2025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ECBCEA-FF54-475D-97B5-6C66F8307E3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Hoja_de_c_lculo_de_Microsoft_Office_Excel_97-2003111111111111111111111111111.xls"/><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video" Target="file:///C:\Users\Omar%20Grasso\Desktop\Cursos%20FeVA\2025\NACIONAL%201%202025%20ROSARIO\VIDEOS\Como%20cargar%20un%20partido.mp4" TargetMode="External"/></Relationships>
</file>

<file path=ppt/slides/_rels/slide5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6.xml"/><Relationship Id="rId1" Type="http://schemas.openxmlformats.org/officeDocument/2006/relationships/video" Target="file:///C:\Users\Omar%20Grasso\Desktop\Palomo\VIDEOS%20MASCULINO\RECEPCIONES\Recepcion%20%23%20(5).mp4" TargetMode="External"/></Relationships>
</file>

<file path=ppt/slides/_rels/slide55.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21.png"/><Relationship Id="rId4" Type="http://schemas.openxmlformats.org/officeDocument/2006/relationships/package" Target="../embeddings/Microsoft_Word_Document2.docx"/></Relationships>
</file>

<file path=ppt/slides/_rels/slide56.xml.rels><?xml version="1.0" encoding="UTF-8" standalone="yes"?>
<Relationships xmlns="http://schemas.openxmlformats.org/package/2006/relationships"><Relationship Id="rId3" Type="http://schemas.openxmlformats.org/officeDocument/2006/relationships/package" Target="../embeddings/Microsoft_Word_Document3.docx"/><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package" Target="../embeddings/Microsoft_Word_Document4.docx"/></Relationships>
</file>

<file path=ppt/slides/_rels/slide57.xml.rels><?xml version="1.0" encoding="UTF-8" standalone="yes"?>
<Relationships xmlns="http://schemas.openxmlformats.org/package/2006/relationships"><Relationship Id="rId3" Type="http://schemas.openxmlformats.org/officeDocument/2006/relationships/package" Target="../embeddings/Microsoft_Word_Document5.docx"/><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58.xml.rels><?xml version="1.0" encoding="UTF-8" standalone="yes"?>
<Relationships xmlns="http://schemas.openxmlformats.org/package/2006/relationships"><Relationship Id="rId3" Type="http://schemas.openxmlformats.org/officeDocument/2006/relationships/package" Target="../embeddings/Microsoft_Word_Document6.docx"/><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59.xml.rels><?xml version="1.0" encoding="UTF-8" standalone="yes"?>
<Relationships xmlns="http://schemas.openxmlformats.org/package/2006/relationships"><Relationship Id="rId3" Type="http://schemas.openxmlformats.org/officeDocument/2006/relationships/package" Target="../embeddings/Microsoft_Word_Document7.docx"/><Relationship Id="rId2" Type="http://schemas.openxmlformats.org/officeDocument/2006/relationships/slideLayout" Target="../slideLayouts/slideLayout6.xml"/><Relationship Id="rId1" Type="http://schemas.openxmlformats.org/officeDocument/2006/relationships/vmlDrawing" Target="../drawings/vmlDrawing6.vml"/></Relationships>
</file>

<file path=ppt/slides/_rels/slide6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package" Target="../embeddings/Microsoft_Word_Document8.docx"/><Relationship Id="rId2" Type="http://schemas.openxmlformats.org/officeDocument/2006/relationships/slideLayout" Target="../slideLayouts/slideLayout6.xml"/><Relationship Id="rId1" Type="http://schemas.openxmlformats.org/officeDocument/2006/relationships/vmlDrawing" Target="../drawings/vmlDrawing7.vml"/><Relationship Id="rId4" Type="http://schemas.openxmlformats.org/officeDocument/2006/relationships/package" Target="../embeddings/Microsoft_Word_Document9.docx"/></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Recepciones%20=.mp4" TargetMode="External"/></Relationships>
</file>

<file path=ppt/slides/_rels/slide6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JUJUY%20NAC%201\VIDEOS\ESTADISTICAS%20RECEPCIONES%20VALORES\RECEPCIONES%20=.mp4" TargetMode="External"/></Relationships>
</file>

<file path=ppt/slides/_rels/slide6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JUJUY%20NAC%201\VIDEOS\ESTADISTICAS%20RECEPCIONES%20VALORES\RECEPCIONES%20-.mp4"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RECEPCION%20-.mp4" TargetMode="External"/></Relationships>
</file>

<file path=ppt/slides/_rels/slide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recepcion%20ven.mp4" TargetMode="External"/></Relationships>
</file>

<file path=ppt/slides/_rels/slide7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JUJUY%20NAC%201\VIDEOS\ESTADISTICAS%20RECEPCIONES%20VALORES\RECEPCIONES%20VENDIDAS.mp4" TargetMode="External"/></Relationships>
</file>

<file path=ppt/slides/_rels/slide7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4\NACIONAL%201%20ROS%202024\TEMARIO\VIDEOS\recepcion%20!.mp4" TargetMode="External"/></Relationships>
</file>

<file path=ppt/slides/_rels/slide7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JUJUY%20NAC%201\VIDEOS\ESTADISTICAS%20RECEPCIONES%20VALORES\RECEPCIONES%20!.mp4" TargetMode="External"/></Relationships>
</file>

<file path=ppt/slides/_rels/slide7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4\NACIONAL%201%20ROS%202024\TEMARIO\VIDEOS\VI\POS%204%20-%20Rec%204!.mp4" TargetMode="External"/></Relationships>
</file>

<file path=ppt/slides/_rels/slide7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Recepciones%20+%20(1).mp4" TargetMode="External"/></Relationships>
</file>

<file path=ppt/slides/_rels/slide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4\NACIONAL%201%20ROS%202024\TEMARIO\VIDEOS\VI\POS%202%20-%20Rec%202+.mp4" TargetMode="External"/></Relationships>
</file>

<file path=ppt/slides/_rels/slide7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JUJUY%20NAC%201\VIDEOS\ESTADISTICAS%20RECEPCIONES%20VALORES\RECEPCIONES%20+.mp4" TargetMode="External"/></Relationships>
</file>

<file path=ppt/slides/_rels/slide7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JUJUY%20NAC%201\VIDEOS\ESTADISTICAS%20RECEPCIONES%20VALORES\RECEPCIONES%20%23.mp4" TargetMode="External"/></Relationships>
</file>

<file path=ppt/slides/_rels/slide7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JUJUY%20NAC%201\VIDEOS\ESTADISTICAS\%23%20POS%20and%20+%20RECEPCI&#211;N%20FEM%20%20(Paris%202024)%2001..mp4" TargetMode="External"/></Relationships>
</file>

<file path=ppt/slides/_rels/slide7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4\NACIONAL%201%20ROS%202024\TEMARIO\VIDEOS\VI\POS%204%20-%20Rec%23.mp4" TargetMode="External"/></Relationships>
</file>

<file path=ppt/slides/_rels/slide8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PARA%20EVALUAR.mp4" TargetMode="Externa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6.xml"/><Relationship Id="rId1" Type="http://schemas.openxmlformats.org/officeDocument/2006/relationships/video" Target="file:///C:\Users\Omar%20Grasso\Desktop\Cursos%20FeVA\2024\NACIONAL%201%20ROS%202024\TEMARIO\VIDEOS\Ataque%20Rot%20=%20(1).mp4" TargetMode="External"/></Relationships>
</file>

<file path=ppt/slides/_rels/slide8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PALOMO\VIDEOS%20MASCULINO\ATAQUES%20DE%20ROTACION\Ataque%20Rot%20=%20(1).mp4" TargetMode="External"/></Relationships>
</file>

<file path=ppt/slides/_rels/slide8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Ataque%20Rot%20-.mp4" TargetMode="External"/></Relationships>
</file>

<file path=ppt/slides/_rels/slide8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Ataque%20rot%20+.mp4" TargetMode="External"/></Relationships>
</file>

<file path=ppt/slides/_rels/slide9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Ataque%20rot%20%23.mp4" TargetMode="External"/></Relationships>
</file>

<file path=ppt/slides/_rels/slide9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6.xml"/><Relationship Id="rId1" Type="http://schemas.openxmlformats.org/officeDocument/2006/relationships/video" Target="file:///C:\Users\Omar%20Grasso\Desktop\Cursos%20FeVA\2024\NACIONAL%201%20ROS%202024\TEMARIO\VIDEOS\Ataques%20doble%20positivos.avi" TargetMode="External"/></Relationships>
</file>

<file path=ppt/slides/_rels/slide9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6.xml"/><Relationship Id="rId1" Type="http://schemas.openxmlformats.org/officeDocument/2006/relationships/video" Target="file:///C:\Users\Omar%20Grasso\Desktop\Cursos%20FeVA\2024\PCIAL%202%20MAYO%202024\TEMAS%20OLG\4-%20EL%20ATAQUE%20de%20ROTACION\ATAQUE\FRANCIA%20Recep-Ataque%20NGAPETH%209.mp4" TargetMode="External"/></Relationships>
</file>

<file path=ppt/slides/_rels/slide9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package" Target="../embeddings/Microsoft_Word_Document10.docx"/><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36.jpeg"/></Relationships>
</file>

<file path=ppt/slides/_rels/slide9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9.vml"/></Relationships>
</file>

<file path=ppt/slides/_rels/slide9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10.vml"/></Relationships>
</file>

<file path=ppt/slides/_rels/slide10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10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11.vml"/><Relationship Id="rId4" Type="http://schemas.openxmlformats.org/officeDocument/2006/relationships/oleObject" Target="../embeddings/oleObject4.bin"/></Relationships>
</file>

<file path=ppt/slides/_rels/slide10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6.xml"/><Relationship Id="rId1" Type="http://schemas.openxmlformats.org/officeDocument/2006/relationships/video" Target="file:///C:\Users\Omar%20Grasso\Desktop\Cursos%20FeVA\2024\NACIONAL%201%20ROS%202024\TEMARIO\VIDEOS\PARA%20EVALUAR.mp4" TargetMode="External"/></Relationships>
</file>

<file path=ppt/slides/_rels/slide1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ARTICULOS%20TECNICOS\CURSO%20ESTADISTICAS%202023\Ejercitaci&#243;n%20Saque,%20recepci&#243;n%20y%20ataque%202.mp4" TargetMode="External"/></Relationships>
</file>

<file path=ppt/slides/_rels/slide1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video" Target="file:///C:\Users\Omar%20Grasso\Desktop\Cursos%20FeVA\2025\NACIONAL%201%202025%20ROSARIO\VIDEOS\Ejercicio%20para%20el%20Saque%20y%20recepci&#243;n%20%202.mp4" TargetMode="External"/></Relationships>
</file>

<file path=ppt/slides/_rels/slide115.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oleObject" Target="../embeddings/Microsoft_Word_97_-_2003_Document2.doc"/><Relationship Id="rId2" Type="http://schemas.openxmlformats.org/officeDocument/2006/relationships/slideLayout" Target="../slideLayouts/slideLayout7.xml"/><Relationship Id="rId1" Type="http://schemas.openxmlformats.org/officeDocument/2006/relationships/vmlDrawing" Target="../drawings/vmlDrawing12.vml"/></Relationships>
</file>

<file path=ppt/slides/_rels/slide12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6.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7.xml"/><Relationship Id="rId6" Type="http://schemas.openxmlformats.org/officeDocument/2006/relationships/image" Target="../media/image70.jpeg"/><Relationship Id="rId5" Type="http://schemas.openxmlformats.org/officeDocument/2006/relationships/image" Target="../media/image69.png"/><Relationship Id="rId4" Type="http://schemas.openxmlformats.org/officeDocument/2006/relationships/image" Target="../media/image68.png"/></Relationships>
</file>

<file path=ppt/slides/_rels/slide14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a:spLocks noGrp="1"/>
          </p:cNvSpPr>
          <p:nvPr>
            <p:ph type="ctrTitle"/>
          </p:nvPr>
        </p:nvSpPr>
        <p:spPr>
          <a:xfrm>
            <a:off x="357126" y="3286124"/>
            <a:ext cx="8501154" cy="2214578"/>
          </a:xfrm>
          <a:solidFill>
            <a:srgbClr val="FFFF00"/>
          </a:solidFill>
        </p:spPr>
        <p:txBody>
          <a:bodyPr>
            <a:normAutofit fontScale="90000"/>
          </a:bodyPr>
          <a:lstStyle/>
          <a:p>
            <a:r>
              <a:rPr lang="es-ES" dirty="0" smtClean="0"/>
              <a:t/>
            </a:r>
            <a:br>
              <a:rPr lang="es-ES" dirty="0" smtClean="0"/>
            </a:br>
            <a:r>
              <a:rPr lang="es-ES" dirty="0" smtClean="0"/>
              <a:t/>
            </a:r>
            <a:br>
              <a:rPr lang="es-ES" dirty="0" smtClean="0"/>
            </a:br>
            <a:r>
              <a:rPr lang="es-MX" sz="5400" b="1" dirty="0" smtClean="0"/>
              <a:t>CURSO DE ESTADISTICAS APLICADA AL VOLEIBOL</a:t>
            </a:r>
            <a:r>
              <a:rPr lang="es-ES" sz="5400" dirty="0" smtClean="0"/>
              <a:t/>
            </a:r>
            <a:br>
              <a:rPr lang="es-ES" sz="5400" dirty="0" smtClean="0"/>
            </a:br>
            <a:r>
              <a:rPr lang="es-MX" sz="3600" dirty="0" smtClean="0"/>
              <a:t>OBSERVACION-ANALISIS-EVALUACION</a:t>
            </a:r>
            <a:r>
              <a:rPr lang="es-ES" sz="5400" dirty="0" smtClean="0"/>
              <a:t/>
            </a:r>
            <a:br>
              <a:rPr lang="es-ES" sz="5400" dirty="0" smtClean="0"/>
            </a:br>
            <a:r>
              <a:rPr lang="es-ES" sz="4900" b="1" dirty="0" smtClean="0"/>
              <a:t/>
            </a:r>
            <a:br>
              <a:rPr lang="es-ES" sz="4900" b="1" dirty="0" smtClean="0"/>
            </a:br>
            <a:r>
              <a:rPr lang="es-ES" sz="2400" i="1" dirty="0" smtClean="0">
                <a:solidFill>
                  <a:schemeClr val="tx1"/>
                </a:solidFill>
                <a:latin typeface="Century Gothic" pitchFamily="34" charset="0"/>
              </a:rPr>
              <a:t>INSTRUCTOR  FEVA</a:t>
            </a:r>
            <a:r>
              <a:rPr lang="es-ES" sz="2400" i="1" dirty="0">
                <a:solidFill>
                  <a:schemeClr val="tx1"/>
                </a:solidFill>
                <a:latin typeface="Century Gothic" pitchFamily="34" charset="0"/>
              </a:rPr>
              <a:t>: Lic. Omar L. Grasso</a:t>
            </a:r>
            <a:r>
              <a:rPr lang="es-ES" sz="2700" i="1" dirty="0"/>
              <a:t/>
            </a:r>
            <a:br>
              <a:rPr lang="es-ES" sz="2700" i="1" dirty="0"/>
            </a:br>
            <a:endParaRPr lang="es-ES" sz="2700" i="1" dirty="0"/>
          </a:p>
        </p:txBody>
      </p:sp>
      <p:pic>
        <p:nvPicPr>
          <p:cNvPr id="5" name="Picture 4" descr="C:\Users\Omar Grasso\Downloads\FeVA vertical colores y sombras (2).png"/>
          <p:cNvPicPr>
            <a:picLocks noChangeAspect="1" noChangeArrowheads="1"/>
          </p:cNvPicPr>
          <p:nvPr/>
        </p:nvPicPr>
        <p:blipFill>
          <a:blip r:embed="rId2"/>
          <a:srcRect/>
          <a:stretch>
            <a:fillRect/>
          </a:stretch>
        </p:blipFill>
        <p:spPr bwMode="auto">
          <a:xfrm>
            <a:off x="2636572" y="214291"/>
            <a:ext cx="3435625" cy="292895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txBox="1">
            <a:spLocks noChangeArrowheads="1"/>
          </p:cNvSpPr>
          <p:nvPr/>
        </p:nvSpPr>
        <p:spPr>
          <a:xfrm>
            <a:off x="500033" y="3629049"/>
            <a:ext cx="8215371" cy="3157537"/>
          </a:xfrm>
          <a:prstGeom prst="rect">
            <a:avLst/>
          </a:prstGeom>
          <a:solidFill>
            <a:schemeClr val="bg1">
              <a:lumMod val="85000"/>
            </a:schemeClr>
          </a:solidFill>
        </p:spPr>
        <p:txBody>
          <a:bodyPr vert="horz" wrap="square" lIns="91440" tIns="45720" rIns="91440" bIns="45720" rtlCol="0">
            <a:spAutoFit/>
          </a:bodyPr>
          <a:lstStyle/>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s-ES_tradnl" sz="6000" b="0" i="0" u="none" strike="noStrike" kern="1200" cap="none" spc="0" normalizeH="0" baseline="0" noProof="0" dirty="0" smtClean="0">
                <a:ln>
                  <a:noFill/>
                </a:ln>
                <a:solidFill>
                  <a:schemeClr val="tx2">
                    <a:lumMod val="75000"/>
                  </a:schemeClr>
                </a:solidFill>
                <a:effectLst/>
                <a:uLnTx/>
                <a:uFillTx/>
                <a:latin typeface="Arial" pitchFamily="34" charset="0"/>
                <a:ea typeface="+mn-ea"/>
                <a:cs typeface="Arial" pitchFamily="34" charset="0"/>
              </a:rPr>
              <a:t>EVALUACION y ESTADISTICAS </a:t>
            </a:r>
          </a:p>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s-ES_tradnl" sz="6000" b="0" i="0" u="none" strike="noStrike" kern="1200" cap="none" spc="0" normalizeH="0" baseline="0" noProof="0" dirty="0" smtClean="0">
                <a:ln>
                  <a:noFill/>
                </a:ln>
                <a:solidFill>
                  <a:schemeClr val="tx2">
                    <a:lumMod val="75000"/>
                  </a:schemeClr>
                </a:solidFill>
                <a:effectLst/>
                <a:uLnTx/>
                <a:uFillTx/>
                <a:latin typeface="Arial" pitchFamily="34" charset="0"/>
                <a:ea typeface="+mn-ea"/>
                <a:cs typeface="Arial" pitchFamily="34" charset="0"/>
              </a:rPr>
              <a:t>en el </a:t>
            </a:r>
            <a:r>
              <a:rPr kumimoji="0" lang="es-ES" sz="6600" b="1" i="0" u="none" strike="noStrike" kern="1200" cap="none" spc="0" normalizeH="0" baseline="0" noProof="0" dirty="0" smtClean="0">
                <a:ln>
                  <a:noFill/>
                </a:ln>
                <a:solidFill>
                  <a:schemeClr val="tx2">
                    <a:lumMod val="75000"/>
                  </a:schemeClr>
                </a:solidFill>
                <a:effectLst/>
                <a:uLnTx/>
                <a:uFillTx/>
                <a:latin typeface="Arial" pitchFamily="34" charset="0"/>
                <a:ea typeface="+mn-ea"/>
                <a:cs typeface="Arial" pitchFamily="34" charset="0"/>
              </a:rPr>
              <a:t>VOLEIBOL</a:t>
            </a:r>
            <a:r>
              <a:rPr kumimoji="0" lang="es-ES" sz="6600" b="1" i="0" u="none" strike="noStrike" kern="1200" cap="none" spc="0" normalizeH="0" baseline="0" noProof="0" dirty="0" smtClean="0">
                <a:ln>
                  <a:noFill/>
                </a:ln>
                <a:solidFill>
                  <a:schemeClr val="tx2">
                    <a:lumMod val="75000"/>
                  </a:schemeClr>
                </a:solidFill>
                <a:effectLst/>
                <a:uLnTx/>
                <a:uFillTx/>
                <a:latin typeface="+mn-lt"/>
                <a:ea typeface="+mn-ea"/>
                <a:cs typeface="+mn-cs"/>
              </a:rPr>
              <a:t> </a:t>
            </a:r>
            <a:endParaRPr kumimoji="0" lang="es-ES" sz="6600" b="1" i="0" u="none" strike="noStrike" kern="1200" cap="none" spc="0" normalizeH="0" baseline="0" noProof="0" dirty="0">
              <a:ln>
                <a:noFill/>
              </a:ln>
              <a:solidFill>
                <a:schemeClr val="tx2">
                  <a:lumMod val="75000"/>
                </a:schemeClr>
              </a:solidFill>
              <a:effectLst/>
              <a:uLnTx/>
              <a:uFillTx/>
              <a:latin typeface="+mn-lt"/>
              <a:ea typeface="+mn-ea"/>
              <a:cs typeface="+mn-cs"/>
            </a:endParaRPr>
          </a:p>
        </p:txBody>
      </p:sp>
      <p:pic>
        <p:nvPicPr>
          <p:cNvPr id="29697" name="Picture 1" descr="C:\Users\Omar Grasso\Documents\FOTOS VOLEIBOL\2024\4ARG USA.jpg"/>
          <p:cNvPicPr>
            <a:picLocks noChangeAspect="1" noChangeArrowheads="1"/>
          </p:cNvPicPr>
          <p:nvPr/>
        </p:nvPicPr>
        <p:blipFill>
          <a:blip r:embed="rId2"/>
          <a:srcRect/>
          <a:stretch>
            <a:fillRect/>
          </a:stretch>
        </p:blipFill>
        <p:spPr bwMode="auto">
          <a:xfrm>
            <a:off x="500034" y="142852"/>
            <a:ext cx="8215370" cy="3429024"/>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428625" y="285750"/>
            <a:ext cx="8215313" cy="1571625"/>
          </a:xfrm>
          <a:gradFill rotWithShape="0">
            <a:gsLst>
              <a:gs pos="0">
                <a:srgbClr val="99CC00"/>
              </a:gs>
              <a:gs pos="100000">
                <a:srgbClr val="475E00"/>
              </a:gs>
            </a:gsLst>
            <a:lin ang="2700000" scaled="1"/>
          </a:gradFill>
        </p:spPr>
        <p:txBody>
          <a:bodyPr/>
          <a:lstStyle/>
          <a:p>
            <a:pPr eaLnBrk="1" hangingPunct="1"/>
            <a:r>
              <a:rPr lang="es-ES" b="1" smtClean="0">
                <a:solidFill>
                  <a:schemeClr val="tx1"/>
                </a:solidFill>
                <a:latin typeface="Tahoma" pitchFamily="34" charset="0"/>
                <a:cs typeface="Tahoma" pitchFamily="34" charset="0"/>
              </a:rPr>
              <a:t>EVALUACION y ESTADISTICAS</a:t>
            </a:r>
          </a:p>
        </p:txBody>
      </p:sp>
      <p:sp>
        <p:nvSpPr>
          <p:cNvPr id="2051" name="Rectangle 3"/>
          <p:cNvSpPr>
            <a:spLocks noGrp="1" noChangeArrowheads="1"/>
          </p:cNvSpPr>
          <p:nvPr>
            <p:ph type="subTitle" idx="1"/>
          </p:nvPr>
        </p:nvSpPr>
        <p:spPr>
          <a:xfrm>
            <a:off x="428625" y="3500438"/>
            <a:ext cx="8215313" cy="1214437"/>
          </a:xfrm>
          <a:gradFill rotWithShape="0">
            <a:gsLst>
              <a:gs pos="0">
                <a:schemeClr val="accent1"/>
              </a:gs>
              <a:gs pos="100000">
                <a:schemeClr val="accent1">
                  <a:gamma/>
                  <a:shade val="46275"/>
                  <a:invGamma/>
                </a:schemeClr>
              </a:gs>
            </a:gsLst>
            <a:path path="rect">
              <a:fillToRect r="100000" b="100000"/>
            </a:path>
          </a:gradFill>
        </p:spPr>
        <p:txBody>
          <a:bodyPr/>
          <a:lstStyle/>
          <a:p>
            <a:pPr algn="l" eaLnBrk="1" hangingPunct="1">
              <a:defRPr/>
            </a:pPr>
            <a:r>
              <a:rPr lang="es-ES_tradnl" sz="2400" u="sng" dirty="0" smtClean="0">
                <a:solidFill>
                  <a:srgbClr val="FFFF00"/>
                </a:solidFill>
                <a:latin typeface="Tahoma" pitchFamily="34" charset="0"/>
                <a:ea typeface="Tahoma" pitchFamily="34" charset="0"/>
                <a:cs typeface="Tahoma" pitchFamily="34" charset="0"/>
              </a:rPr>
              <a:t>Estadísticas:</a:t>
            </a:r>
            <a:r>
              <a:rPr lang="es-ES_tradnl" sz="2400" dirty="0" smtClean="0">
                <a:solidFill>
                  <a:srgbClr val="FFFF00"/>
                </a:solidFill>
                <a:latin typeface="Tahoma" pitchFamily="34" charset="0"/>
                <a:ea typeface="Tahoma" pitchFamily="34" charset="0"/>
                <a:cs typeface="Tahoma" pitchFamily="34" charset="0"/>
              </a:rPr>
              <a:t> (o métodos estadísticos) </a:t>
            </a:r>
            <a:r>
              <a:rPr lang="es-ES_tradnl" sz="2400" dirty="0" smtClean="0">
                <a:solidFill>
                  <a:schemeClr val="bg1"/>
                </a:solidFill>
                <a:latin typeface="Tahoma" pitchFamily="34" charset="0"/>
                <a:ea typeface="Tahoma" pitchFamily="34" charset="0"/>
                <a:cs typeface="Tahoma" pitchFamily="34" charset="0"/>
              </a:rPr>
              <a:t>Su objetivo es brindar instrumentos para poder valorar los sucesos que ocurren en la realidad. </a:t>
            </a:r>
            <a:endParaRPr lang="es-AR" sz="2400" dirty="0" smtClean="0">
              <a:solidFill>
                <a:schemeClr val="bg1"/>
              </a:solidFill>
              <a:latin typeface="Tahoma" pitchFamily="34" charset="0"/>
              <a:ea typeface="Tahoma" pitchFamily="34" charset="0"/>
              <a:cs typeface="Tahoma" pitchFamily="34" charset="0"/>
            </a:endParaRPr>
          </a:p>
          <a:p>
            <a:pPr eaLnBrk="1" hangingPunct="1">
              <a:defRPr/>
            </a:pPr>
            <a:endParaRPr lang="es-ES" dirty="0" smtClean="0"/>
          </a:p>
          <a:p>
            <a:pPr eaLnBrk="1" hangingPunct="1">
              <a:defRPr/>
            </a:pPr>
            <a:endParaRPr lang="es-ES" dirty="0" smtClean="0"/>
          </a:p>
        </p:txBody>
      </p:sp>
      <p:sp>
        <p:nvSpPr>
          <p:cNvPr id="4" name="Rectangle 3"/>
          <p:cNvSpPr txBox="1">
            <a:spLocks noChangeArrowheads="1"/>
          </p:cNvSpPr>
          <p:nvPr/>
        </p:nvSpPr>
        <p:spPr bwMode="auto">
          <a:xfrm>
            <a:off x="428625" y="1928813"/>
            <a:ext cx="8215313" cy="1500187"/>
          </a:xfrm>
          <a:prstGeom prst="rect">
            <a:avLst/>
          </a:prstGeom>
          <a:gradFill rotWithShape="0">
            <a:gsLst>
              <a:gs pos="0">
                <a:schemeClr val="accent1"/>
              </a:gs>
              <a:gs pos="100000">
                <a:schemeClr val="accent1">
                  <a:gamma/>
                  <a:shade val="46275"/>
                  <a:invGamma/>
                </a:schemeClr>
              </a:gs>
            </a:gsLst>
            <a:path path="rect">
              <a:fillToRect r="100000" b="100000"/>
            </a:path>
          </a:gradFill>
          <a:ln w="9525">
            <a:noFill/>
            <a:miter lim="800000"/>
            <a:headEnd/>
            <a:tailEnd/>
          </a:ln>
        </p:spPr>
        <p:txBody>
          <a:bodyPr/>
          <a:lstStyle/>
          <a:p>
            <a:pPr algn="ctr">
              <a:spcBef>
                <a:spcPct val="20000"/>
              </a:spcBef>
              <a:buClr>
                <a:schemeClr val="bg2"/>
              </a:buClr>
              <a:buFont typeface="Monotype Sorts" pitchFamily="2" charset="2"/>
              <a:buNone/>
              <a:defRPr/>
            </a:pPr>
            <a:endParaRPr kumimoji="1" lang="es-ES" sz="3200" kern="0">
              <a:latin typeface="+mn-lt"/>
            </a:endParaRPr>
          </a:p>
          <a:p>
            <a:pPr algn="ctr">
              <a:spcBef>
                <a:spcPct val="20000"/>
              </a:spcBef>
              <a:buClr>
                <a:schemeClr val="bg2"/>
              </a:buClr>
              <a:buFont typeface="Monotype Sorts" pitchFamily="2" charset="2"/>
              <a:buNone/>
              <a:defRPr/>
            </a:pPr>
            <a:endParaRPr kumimoji="1" lang="es-ES" sz="3200" kern="0" dirty="0">
              <a:latin typeface="+mn-lt"/>
            </a:endParaRPr>
          </a:p>
        </p:txBody>
      </p:sp>
      <p:sp>
        <p:nvSpPr>
          <p:cNvPr id="13317" name="6 CuadroTexto"/>
          <p:cNvSpPr txBox="1">
            <a:spLocks noChangeArrowheads="1"/>
          </p:cNvSpPr>
          <p:nvPr/>
        </p:nvSpPr>
        <p:spPr bwMode="auto">
          <a:xfrm>
            <a:off x="500063" y="1928813"/>
            <a:ext cx="8072437" cy="1570037"/>
          </a:xfrm>
          <a:prstGeom prst="rect">
            <a:avLst/>
          </a:prstGeom>
          <a:noFill/>
          <a:ln w="9525">
            <a:noFill/>
            <a:miter lim="800000"/>
            <a:headEnd/>
            <a:tailEnd/>
          </a:ln>
        </p:spPr>
        <p:txBody>
          <a:bodyPr>
            <a:spAutoFit/>
          </a:bodyPr>
          <a:lstStyle/>
          <a:p>
            <a:r>
              <a:rPr lang="es-AR" sz="2400" dirty="0">
                <a:solidFill>
                  <a:srgbClr val="FFFF00"/>
                </a:solidFill>
                <a:latin typeface="Tahoma" pitchFamily="34" charset="0"/>
                <a:cs typeface="Tahoma" pitchFamily="34" charset="0"/>
              </a:rPr>
              <a:t>Estadísticas: </a:t>
            </a:r>
            <a:r>
              <a:rPr lang="es-AR" sz="2400" dirty="0">
                <a:solidFill>
                  <a:schemeClr val="bg1"/>
                </a:solidFill>
                <a:latin typeface="Tahoma" pitchFamily="34" charset="0"/>
                <a:cs typeface="Tahoma" pitchFamily="34" charset="0"/>
              </a:rPr>
              <a:t>Estudio de los datos cuantitativos de la población, de los recursos naturales e industriales, del tráfico o de cualquier otra manifestación de las sociedades humanas</a:t>
            </a:r>
            <a:r>
              <a:rPr lang="es-AR" dirty="0">
                <a:solidFill>
                  <a:schemeClr val="bg1"/>
                </a:solidFill>
                <a:latin typeface="Tahoma" pitchFamily="34" charset="0"/>
                <a:cs typeface="Tahoma" pitchFamily="34" charset="0"/>
              </a:rPr>
              <a:t>.</a:t>
            </a:r>
          </a:p>
        </p:txBody>
      </p:sp>
      <p:sp>
        <p:nvSpPr>
          <p:cNvPr id="8" name="Rectangle 3"/>
          <p:cNvSpPr txBox="1">
            <a:spLocks noChangeArrowheads="1"/>
          </p:cNvSpPr>
          <p:nvPr/>
        </p:nvSpPr>
        <p:spPr bwMode="auto">
          <a:xfrm>
            <a:off x="428625" y="4857750"/>
            <a:ext cx="8215313" cy="1643063"/>
          </a:xfrm>
          <a:prstGeom prst="rect">
            <a:avLst/>
          </a:prstGeom>
          <a:gradFill rotWithShape="0">
            <a:gsLst>
              <a:gs pos="0">
                <a:schemeClr val="accent1"/>
              </a:gs>
              <a:gs pos="100000">
                <a:schemeClr val="accent1">
                  <a:gamma/>
                  <a:shade val="46275"/>
                  <a:invGamma/>
                </a:schemeClr>
              </a:gs>
            </a:gsLst>
            <a:path path="rect">
              <a:fillToRect r="100000" b="100000"/>
            </a:path>
          </a:gradFill>
          <a:ln w="9525">
            <a:noFill/>
            <a:miter lim="800000"/>
            <a:headEnd/>
            <a:tailEnd/>
          </a:ln>
        </p:spPr>
        <p:txBody>
          <a:bodyPr/>
          <a:lstStyle/>
          <a:p>
            <a:pPr>
              <a:spcBef>
                <a:spcPct val="20000"/>
              </a:spcBef>
              <a:buClr>
                <a:schemeClr val="bg2"/>
              </a:buClr>
              <a:defRPr/>
            </a:pPr>
            <a:r>
              <a:rPr lang="es-ES_tradnl" sz="2400" u="sng" dirty="0">
                <a:solidFill>
                  <a:srgbClr val="FFFF00"/>
                </a:solidFill>
                <a:latin typeface="Tahoma" pitchFamily="34" charset="0"/>
                <a:ea typeface="Tahoma" pitchFamily="34" charset="0"/>
                <a:cs typeface="Tahoma" pitchFamily="34" charset="0"/>
              </a:rPr>
              <a:t>Universo y muestra:</a:t>
            </a:r>
            <a:r>
              <a:rPr lang="es-ES_tradnl" sz="2400" dirty="0">
                <a:solidFill>
                  <a:srgbClr val="FFFF00"/>
                </a:solidFill>
                <a:latin typeface="Tahoma" pitchFamily="34" charset="0"/>
                <a:ea typeface="Tahoma" pitchFamily="34" charset="0"/>
                <a:cs typeface="Tahoma" pitchFamily="34" charset="0"/>
              </a:rPr>
              <a:t> </a:t>
            </a:r>
            <a:r>
              <a:rPr lang="es-ES_tradnl" sz="2400" dirty="0">
                <a:solidFill>
                  <a:schemeClr val="bg1"/>
                </a:solidFill>
                <a:latin typeface="Tahoma" pitchFamily="34" charset="0"/>
                <a:ea typeface="Tahoma" pitchFamily="34" charset="0"/>
                <a:cs typeface="Tahoma" pitchFamily="34" charset="0"/>
              </a:rPr>
              <a:t>Universo de la totalidad de datos existentes referidos a una serie determinada. </a:t>
            </a:r>
          </a:p>
          <a:p>
            <a:pPr>
              <a:spcBef>
                <a:spcPct val="20000"/>
              </a:spcBef>
              <a:buClr>
                <a:schemeClr val="bg2"/>
              </a:buClr>
              <a:defRPr/>
            </a:pPr>
            <a:r>
              <a:rPr lang="es-ES_tradnl" sz="2400" i="1" u="sng" dirty="0">
                <a:solidFill>
                  <a:srgbClr val="FFFF00"/>
                </a:solidFill>
                <a:latin typeface="Tahoma" pitchFamily="34" charset="0"/>
                <a:ea typeface="Tahoma" pitchFamily="34" charset="0"/>
                <a:cs typeface="Tahoma" pitchFamily="34" charset="0"/>
              </a:rPr>
              <a:t>Universo en el voleibol</a:t>
            </a:r>
            <a:r>
              <a:rPr lang="es-ES_tradnl" sz="2400" i="1" dirty="0">
                <a:solidFill>
                  <a:srgbClr val="FFFF00"/>
                </a:solidFill>
                <a:latin typeface="Tahoma" pitchFamily="34" charset="0"/>
                <a:ea typeface="Tahoma" pitchFamily="34" charset="0"/>
                <a:cs typeface="Tahoma" pitchFamily="34" charset="0"/>
              </a:rPr>
              <a:t>, </a:t>
            </a:r>
            <a:r>
              <a:rPr lang="es-ES_tradnl" sz="2400" i="1" dirty="0">
                <a:solidFill>
                  <a:schemeClr val="bg1"/>
                </a:solidFill>
                <a:latin typeface="Tahoma" pitchFamily="34" charset="0"/>
                <a:ea typeface="Tahoma" pitchFamily="34" charset="0"/>
                <a:cs typeface="Tahoma" pitchFamily="34" charset="0"/>
              </a:rPr>
              <a:t>seria las acciones que posibilitan puntos</a:t>
            </a:r>
            <a:endParaRPr kumimoji="1" lang="es-ES" sz="2400" i="1" kern="0" dirty="0">
              <a:solidFill>
                <a:schemeClr val="bg1"/>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285750" y="214313"/>
            <a:ext cx="8572500" cy="6124575"/>
          </a:xfrm>
          <a:prstGeom prst="rect">
            <a:avLst/>
          </a:prstGeom>
          <a:noFill/>
          <a:ln w="9525">
            <a:noFill/>
            <a:miter lim="800000"/>
            <a:headEnd/>
            <a:tailEnd/>
          </a:ln>
        </p:spPr>
        <p:txBody>
          <a:bodyPr anchor="ctr">
            <a:spAutoFit/>
          </a:bodyPr>
          <a:lstStyle/>
          <a:p>
            <a:pPr algn="ctr" eaLnBrk="0" hangingPunct="0"/>
            <a:r>
              <a:rPr lang="es-ES_tradnl" sz="4800" i="1" dirty="0">
                <a:latin typeface="Arial Narrow" pitchFamily="34" charset="0"/>
                <a:cs typeface="Calibri" pitchFamily="34" charset="0"/>
              </a:rPr>
              <a:t>“Creer es muy parecido a crear, porque para crear primero hay que creer y sólo cuando creemos en algo, lo hacemos realidad”</a:t>
            </a:r>
          </a:p>
          <a:p>
            <a:pPr eaLnBrk="0" hangingPunct="0"/>
            <a:endParaRPr lang="es-AR" sz="4000" i="1" dirty="0">
              <a:latin typeface="Arial Narrow" pitchFamily="34" charset="0"/>
              <a:cs typeface="Calibri" pitchFamily="34" charset="0"/>
            </a:endParaRPr>
          </a:p>
          <a:p>
            <a:pPr eaLnBrk="0" hangingPunct="0"/>
            <a:r>
              <a:rPr lang="es-AR" sz="4000" i="1" dirty="0">
                <a:solidFill>
                  <a:srgbClr val="FF0000"/>
                </a:solidFill>
                <a:latin typeface="Arial Narrow" pitchFamily="34" charset="0"/>
                <a:cs typeface="Calibri" pitchFamily="34" charset="0"/>
              </a:rPr>
              <a:t>El mundo de las estadísticas es muy complejo, y  es una herramienta válida e indispensable para el entrenador que crea en la validez de las mismas.</a:t>
            </a:r>
            <a:r>
              <a:rPr lang="es-ES" sz="4000" dirty="0">
                <a:solidFill>
                  <a:srgbClr val="FF0000"/>
                </a:solidFill>
                <a:latin typeface="Arial Narrow" pitchFamily="34" charset="0"/>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p:cNvPicPr>
            <a:picLocks noChangeAspect="1" noChangeArrowheads="1"/>
          </p:cNvPicPr>
          <p:nvPr/>
        </p:nvPicPr>
        <p:blipFill>
          <a:blip r:embed="rId2"/>
          <a:srcRect/>
          <a:stretch>
            <a:fillRect/>
          </a:stretch>
        </p:blipFill>
        <p:spPr bwMode="auto">
          <a:xfrm>
            <a:off x="0" y="3429000"/>
            <a:ext cx="9144000" cy="3429000"/>
          </a:xfrm>
          <a:prstGeom prst="rect">
            <a:avLst/>
          </a:prstGeom>
          <a:noFill/>
          <a:ln w="9525">
            <a:noFill/>
            <a:miter lim="800000"/>
            <a:headEnd/>
            <a:tailEnd/>
          </a:ln>
        </p:spPr>
      </p:pic>
      <p:pic>
        <p:nvPicPr>
          <p:cNvPr id="15363" name="Picture 4"/>
          <p:cNvPicPr>
            <a:picLocks noChangeAspect="1" noChangeArrowheads="1"/>
          </p:cNvPicPr>
          <p:nvPr/>
        </p:nvPicPr>
        <p:blipFill>
          <a:blip r:embed="rId3"/>
          <a:srcRect/>
          <a:stretch>
            <a:fillRect/>
          </a:stretch>
        </p:blipFill>
        <p:spPr bwMode="auto">
          <a:xfrm>
            <a:off x="0" y="0"/>
            <a:ext cx="9144000" cy="2714625"/>
          </a:xfrm>
          <a:prstGeom prst="rect">
            <a:avLst/>
          </a:prstGeom>
          <a:noFill/>
          <a:ln w="9525">
            <a:noFill/>
            <a:miter lim="800000"/>
            <a:headEnd/>
            <a:tailEnd/>
          </a:ln>
        </p:spPr>
      </p:pic>
      <p:sp>
        <p:nvSpPr>
          <p:cNvPr id="15364" name="Rectangle 2"/>
          <p:cNvSpPr>
            <a:spLocks noGrp="1" noChangeArrowheads="1"/>
          </p:cNvSpPr>
          <p:nvPr>
            <p:ph type="ctrTitle"/>
          </p:nvPr>
        </p:nvSpPr>
        <p:spPr>
          <a:xfrm>
            <a:off x="0" y="2643188"/>
            <a:ext cx="9144000" cy="928687"/>
          </a:xfrm>
          <a:gradFill rotWithShape="0">
            <a:gsLst>
              <a:gs pos="0">
                <a:srgbClr val="99CC00"/>
              </a:gs>
              <a:gs pos="100000">
                <a:srgbClr val="475E00"/>
              </a:gs>
            </a:gsLst>
            <a:lin ang="2700000" scaled="1"/>
          </a:gradFill>
        </p:spPr>
        <p:txBody>
          <a:bodyPr/>
          <a:lstStyle/>
          <a:p>
            <a:r>
              <a:rPr lang="es-AR" sz="3600" b="1" smtClean="0">
                <a:solidFill>
                  <a:schemeClr val="bg1"/>
                </a:solidFill>
                <a:latin typeface="Century Gothic" pitchFamily="34" charset="0"/>
              </a:rPr>
              <a:t>La estadística aplicada en el Voleibol</a:t>
            </a:r>
            <a:endParaRPr lang="es-ES" sz="3600" smtClean="0">
              <a:solidFill>
                <a:schemeClr val="bg1"/>
              </a:solidFill>
              <a:latin typeface="Century Gothic"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214313" y="142875"/>
            <a:ext cx="8715375" cy="928688"/>
          </a:xfrm>
          <a:gradFill rotWithShape="0">
            <a:gsLst>
              <a:gs pos="0">
                <a:srgbClr val="99CC00"/>
              </a:gs>
              <a:gs pos="100000">
                <a:srgbClr val="475E00"/>
              </a:gs>
            </a:gsLst>
            <a:lin ang="2700000" scaled="1"/>
          </a:gradFill>
        </p:spPr>
        <p:txBody>
          <a:bodyPr/>
          <a:lstStyle/>
          <a:p>
            <a:r>
              <a:rPr lang="es-AR" sz="3600" b="1" smtClean="0">
                <a:solidFill>
                  <a:schemeClr val="bg1"/>
                </a:solidFill>
                <a:latin typeface="Century Gothic" pitchFamily="34" charset="0"/>
              </a:rPr>
              <a:t>La estadística aplicada en el Voleibol</a:t>
            </a:r>
            <a:endParaRPr lang="es-ES" sz="3600" smtClean="0">
              <a:solidFill>
                <a:schemeClr val="bg1"/>
              </a:solidFill>
              <a:latin typeface="Century Gothic" pitchFamily="34" charset="0"/>
            </a:endParaRPr>
          </a:p>
        </p:txBody>
      </p:sp>
      <p:sp>
        <p:nvSpPr>
          <p:cNvPr id="4" name="Rectangle 3"/>
          <p:cNvSpPr txBox="1">
            <a:spLocks noChangeArrowheads="1"/>
          </p:cNvSpPr>
          <p:nvPr/>
        </p:nvSpPr>
        <p:spPr bwMode="auto">
          <a:xfrm>
            <a:off x="214313" y="1214438"/>
            <a:ext cx="8715375" cy="5429250"/>
          </a:xfrm>
          <a:prstGeom prst="rect">
            <a:avLst/>
          </a:prstGeom>
          <a:gradFill rotWithShape="0">
            <a:gsLst>
              <a:gs pos="0">
                <a:schemeClr val="accent1"/>
              </a:gs>
              <a:gs pos="100000">
                <a:schemeClr val="accent1">
                  <a:gamma/>
                  <a:shade val="46275"/>
                  <a:invGamma/>
                </a:schemeClr>
              </a:gs>
            </a:gsLst>
            <a:path path="rect">
              <a:fillToRect r="100000" b="100000"/>
            </a:path>
          </a:gradFill>
          <a:ln w="9525">
            <a:noFill/>
            <a:miter lim="800000"/>
            <a:headEnd/>
            <a:tailEnd/>
          </a:ln>
        </p:spPr>
        <p:txBody>
          <a:bodyPr/>
          <a:lstStyle/>
          <a:p>
            <a:pPr algn="ctr">
              <a:spcBef>
                <a:spcPct val="20000"/>
              </a:spcBef>
              <a:buClr>
                <a:schemeClr val="bg2"/>
              </a:buClr>
              <a:buFont typeface="Monotype Sorts" pitchFamily="2" charset="2"/>
              <a:buNone/>
              <a:defRPr/>
            </a:pPr>
            <a:endParaRPr kumimoji="1" lang="es-ES" sz="3200" kern="0">
              <a:latin typeface="+mn-lt"/>
            </a:endParaRPr>
          </a:p>
          <a:p>
            <a:pPr algn="ctr">
              <a:spcBef>
                <a:spcPct val="20000"/>
              </a:spcBef>
              <a:buClr>
                <a:schemeClr val="bg2"/>
              </a:buClr>
              <a:buFont typeface="Monotype Sorts" pitchFamily="2" charset="2"/>
              <a:buNone/>
              <a:defRPr/>
            </a:pPr>
            <a:endParaRPr kumimoji="1" lang="es-ES" sz="3200" kern="0" dirty="0">
              <a:latin typeface="+mn-lt"/>
            </a:endParaRPr>
          </a:p>
        </p:txBody>
      </p:sp>
      <p:sp>
        <p:nvSpPr>
          <p:cNvPr id="16388" name="6 CuadroTexto"/>
          <p:cNvSpPr txBox="1">
            <a:spLocks noChangeArrowheads="1"/>
          </p:cNvSpPr>
          <p:nvPr/>
        </p:nvSpPr>
        <p:spPr bwMode="auto">
          <a:xfrm>
            <a:off x="285750" y="1214438"/>
            <a:ext cx="8572500" cy="5262562"/>
          </a:xfrm>
          <a:prstGeom prst="rect">
            <a:avLst/>
          </a:prstGeom>
          <a:noFill/>
          <a:ln w="9525">
            <a:noFill/>
            <a:miter lim="800000"/>
            <a:headEnd/>
            <a:tailEnd/>
          </a:ln>
        </p:spPr>
        <p:txBody>
          <a:bodyPr>
            <a:spAutoFit/>
          </a:bodyPr>
          <a:lstStyle/>
          <a:p>
            <a:pPr>
              <a:buFont typeface="Wingdings" pitchFamily="2" charset="2"/>
              <a:buChar char="§"/>
            </a:pPr>
            <a:r>
              <a:rPr lang="es-AR" sz="2800">
                <a:solidFill>
                  <a:schemeClr val="bg1"/>
                </a:solidFill>
                <a:latin typeface="Century Gothic" pitchFamily="34" charset="0"/>
              </a:rPr>
              <a:t> Método estadístico en el Voleibol ¿Cuáles son viables?</a:t>
            </a:r>
            <a:endParaRPr lang="es-ES" sz="2800">
              <a:solidFill>
                <a:schemeClr val="bg1"/>
              </a:solidFill>
              <a:latin typeface="Century Gothic" pitchFamily="34" charset="0"/>
            </a:endParaRPr>
          </a:p>
          <a:p>
            <a:pPr>
              <a:buFont typeface="Wingdings" pitchFamily="2" charset="2"/>
              <a:buChar char="§"/>
            </a:pPr>
            <a:r>
              <a:rPr lang="es-ES" sz="2800">
                <a:solidFill>
                  <a:schemeClr val="bg1"/>
                </a:solidFill>
                <a:latin typeface="Century Gothic" pitchFamily="34" charset="0"/>
              </a:rPr>
              <a:t> </a:t>
            </a:r>
            <a:r>
              <a:rPr lang="es-AR" sz="2800">
                <a:solidFill>
                  <a:schemeClr val="bg1"/>
                </a:solidFill>
                <a:latin typeface="Century Gothic" pitchFamily="34" charset="0"/>
              </a:rPr>
              <a:t>¿En qué categoría o nivel de juego?</a:t>
            </a:r>
            <a:endParaRPr lang="es-ES" sz="2800">
              <a:solidFill>
                <a:schemeClr val="bg1"/>
              </a:solidFill>
              <a:latin typeface="Century Gothic" pitchFamily="34" charset="0"/>
            </a:endParaRPr>
          </a:p>
          <a:p>
            <a:pPr>
              <a:buFont typeface="Wingdings" pitchFamily="2" charset="2"/>
              <a:buChar char="§"/>
            </a:pPr>
            <a:r>
              <a:rPr lang="es-ES" sz="2800">
                <a:solidFill>
                  <a:schemeClr val="bg1"/>
                </a:solidFill>
                <a:latin typeface="Century Gothic" pitchFamily="34" charset="0"/>
              </a:rPr>
              <a:t> </a:t>
            </a:r>
            <a:r>
              <a:rPr lang="es-AR" sz="2800">
                <a:solidFill>
                  <a:schemeClr val="bg1"/>
                </a:solidFill>
                <a:latin typeface="Century Gothic" pitchFamily="34" charset="0"/>
              </a:rPr>
              <a:t>¿Para qué sirve o se utiliza la estadística?</a:t>
            </a:r>
            <a:endParaRPr lang="es-ES" sz="2800">
              <a:solidFill>
                <a:schemeClr val="bg1"/>
              </a:solidFill>
              <a:latin typeface="Century Gothic" pitchFamily="34" charset="0"/>
            </a:endParaRPr>
          </a:p>
          <a:p>
            <a:pPr>
              <a:buFont typeface="Wingdings" pitchFamily="2" charset="2"/>
              <a:buChar char="§"/>
            </a:pPr>
            <a:r>
              <a:rPr lang="es-ES" sz="2800">
                <a:solidFill>
                  <a:schemeClr val="bg1"/>
                </a:solidFill>
                <a:latin typeface="Century Gothic" pitchFamily="34" charset="0"/>
              </a:rPr>
              <a:t> </a:t>
            </a:r>
            <a:r>
              <a:rPr lang="es-AR" sz="2800">
                <a:solidFill>
                  <a:schemeClr val="bg1"/>
                </a:solidFill>
                <a:latin typeface="Century Gothic" pitchFamily="34" charset="0"/>
              </a:rPr>
              <a:t>¿Cómo se evalúa? ¿Qué datos se evalúan?</a:t>
            </a:r>
          </a:p>
          <a:p>
            <a:pPr>
              <a:buFont typeface="Wingdings" pitchFamily="2" charset="2"/>
              <a:buChar char="§"/>
            </a:pPr>
            <a:r>
              <a:rPr lang="es-AR" sz="2800">
                <a:solidFill>
                  <a:schemeClr val="bg1"/>
                </a:solidFill>
                <a:latin typeface="Century Gothic" pitchFamily="34" charset="0"/>
              </a:rPr>
              <a:t> ¿Para qué evaluamos?</a:t>
            </a:r>
            <a:endParaRPr lang="es-ES" sz="2800">
              <a:solidFill>
                <a:schemeClr val="bg1"/>
              </a:solidFill>
              <a:latin typeface="Century Gothic" pitchFamily="34" charset="0"/>
            </a:endParaRPr>
          </a:p>
          <a:p>
            <a:pPr>
              <a:buFont typeface="Wingdings" pitchFamily="2" charset="2"/>
              <a:buChar char="§"/>
            </a:pPr>
            <a:r>
              <a:rPr lang="es-ES" sz="2800">
                <a:solidFill>
                  <a:schemeClr val="bg1"/>
                </a:solidFill>
                <a:latin typeface="Century Gothic" pitchFamily="34" charset="0"/>
              </a:rPr>
              <a:t> </a:t>
            </a:r>
            <a:r>
              <a:rPr lang="es-AR" sz="2800">
                <a:solidFill>
                  <a:schemeClr val="bg1"/>
                </a:solidFill>
                <a:latin typeface="Century Gothic" pitchFamily="34" charset="0"/>
              </a:rPr>
              <a:t>¿Es el proceso de recolección preciso o el </a:t>
            </a:r>
          </a:p>
          <a:p>
            <a:pPr>
              <a:buFont typeface="Wingdings" pitchFamily="2" charset="2"/>
              <a:buChar char="§"/>
            </a:pPr>
            <a:r>
              <a:rPr lang="es-AR" sz="2800">
                <a:solidFill>
                  <a:schemeClr val="bg1"/>
                </a:solidFill>
                <a:latin typeface="Century Gothic" pitchFamily="34" charset="0"/>
              </a:rPr>
              <a:t> qué se necesita? </a:t>
            </a:r>
            <a:endParaRPr lang="es-ES" sz="2800">
              <a:solidFill>
                <a:schemeClr val="bg1"/>
              </a:solidFill>
              <a:latin typeface="Century Gothic" pitchFamily="34" charset="0"/>
            </a:endParaRPr>
          </a:p>
          <a:p>
            <a:pPr>
              <a:buFont typeface="Wingdings" pitchFamily="2" charset="2"/>
              <a:buChar char="§"/>
            </a:pPr>
            <a:r>
              <a:rPr lang="es-ES" sz="2800">
                <a:solidFill>
                  <a:schemeClr val="bg1"/>
                </a:solidFill>
                <a:latin typeface="Century Gothic" pitchFamily="34" charset="0"/>
              </a:rPr>
              <a:t> </a:t>
            </a:r>
            <a:r>
              <a:rPr lang="es-AR" sz="2800">
                <a:solidFill>
                  <a:schemeClr val="bg1"/>
                </a:solidFill>
                <a:latin typeface="Century Gothic" pitchFamily="34" charset="0"/>
              </a:rPr>
              <a:t>¿Son válidos los datos tomados?</a:t>
            </a:r>
            <a:endParaRPr lang="es-ES" sz="2800">
              <a:solidFill>
                <a:schemeClr val="bg1"/>
              </a:solidFill>
              <a:latin typeface="Century Gothic" pitchFamily="34" charset="0"/>
            </a:endParaRPr>
          </a:p>
          <a:p>
            <a:pPr>
              <a:buFont typeface="Wingdings" pitchFamily="2" charset="2"/>
              <a:buChar char="§"/>
            </a:pPr>
            <a:r>
              <a:rPr lang="es-ES" sz="2800">
                <a:solidFill>
                  <a:schemeClr val="bg1"/>
                </a:solidFill>
                <a:latin typeface="Century Gothic" pitchFamily="34" charset="0"/>
              </a:rPr>
              <a:t> </a:t>
            </a:r>
            <a:r>
              <a:rPr lang="es-AR" sz="2800">
                <a:solidFill>
                  <a:schemeClr val="bg1"/>
                </a:solidFill>
                <a:latin typeface="Century Gothic" pitchFamily="34" charset="0"/>
              </a:rPr>
              <a:t>¿Cómo se interpretan los datos obtenidos?</a:t>
            </a:r>
            <a:endParaRPr lang="es-ES" sz="2800">
              <a:solidFill>
                <a:schemeClr val="bg1"/>
              </a:solidFill>
              <a:latin typeface="Century Gothic" pitchFamily="34" charset="0"/>
            </a:endParaRPr>
          </a:p>
          <a:p>
            <a:pPr>
              <a:buFont typeface="Wingdings" pitchFamily="2" charset="2"/>
              <a:buChar char="§"/>
            </a:pPr>
            <a:r>
              <a:rPr lang="es-ES" sz="2800">
                <a:solidFill>
                  <a:schemeClr val="bg1"/>
                </a:solidFill>
                <a:latin typeface="Century Gothic" pitchFamily="34" charset="0"/>
              </a:rPr>
              <a:t> </a:t>
            </a:r>
            <a:r>
              <a:rPr lang="es-AR" sz="2800">
                <a:solidFill>
                  <a:schemeClr val="bg1"/>
                </a:solidFill>
                <a:latin typeface="Century Gothic" pitchFamily="34" charset="0"/>
              </a:rPr>
              <a:t>¿Se utilizarán los datos recolectados?</a:t>
            </a:r>
          </a:p>
          <a:p>
            <a:pPr>
              <a:buFont typeface="Wingdings" pitchFamily="2" charset="2"/>
              <a:buChar char="§"/>
            </a:pPr>
            <a:r>
              <a:rPr lang="es-AR" sz="2800">
                <a:solidFill>
                  <a:schemeClr val="bg1"/>
                </a:solidFill>
                <a:latin typeface="Century Gothic" pitchFamily="34" charset="0"/>
              </a:rPr>
              <a:t>…	</a:t>
            </a:r>
            <a:endParaRPr lang="es-ES" sz="2800">
              <a:solidFill>
                <a:schemeClr val="bg1"/>
              </a:solidFill>
              <a:latin typeface="Century Gothic"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0" y="0"/>
            <a:ext cx="9144000" cy="6858000"/>
          </a:xfrm>
          <a:gradFill rotWithShape="0">
            <a:gsLst>
              <a:gs pos="0">
                <a:srgbClr val="00FFCC"/>
              </a:gs>
              <a:gs pos="100000">
                <a:srgbClr val="CCFF66"/>
              </a:gs>
            </a:gsLst>
            <a:lin ang="18900000" scaled="1"/>
          </a:gradFill>
        </p:spPr>
        <p:txBody>
          <a:bodyPr/>
          <a:lstStyle/>
          <a:p>
            <a:pPr algn="l" eaLnBrk="1" hangingPunct="1">
              <a:buFont typeface="Wingdings" pitchFamily="2" charset="2"/>
              <a:buNone/>
            </a:pPr>
            <a:r>
              <a:rPr lang="es-ES_tradnl" sz="3600" b="1" i="1" smtClean="0">
                <a:latin typeface="Tahoma" pitchFamily="34" charset="0"/>
                <a:cs typeface="Arial" pitchFamily="34" charset="0"/>
              </a:rPr>
              <a:t/>
            </a:r>
            <a:br>
              <a:rPr lang="es-ES_tradnl" sz="3600" b="1" i="1" smtClean="0">
                <a:latin typeface="Tahoma" pitchFamily="34" charset="0"/>
                <a:cs typeface="Arial" pitchFamily="34" charset="0"/>
              </a:rPr>
            </a:br>
            <a:r>
              <a:rPr lang="es-ES_tradnl" sz="3600" b="1" i="1" smtClean="0">
                <a:latin typeface="Tahoma" pitchFamily="34" charset="0"/>
                <a:cs typeface="Arial" pitchFamily="34" charset="0"/>
              </a:rPr>
              <a:t/>
            </a:r>
            <a:br>
              <a:rPr lang="es-ES_tradnl" sz="3600" b="1" i="1" smtClean="0">
                <a:latin typeface="Tahoma" pitchFamily="34" charset="0"/>
                <a:cs typeface="Arial" pitchFamily="34" charset="0"/>
              </a:rPr>
            </a:br>
            <a:endParaRPr lang="es-ES" sz="3600" b="1" i="1" smtClean="0">
              <a:latin typeface="Tahoma" pitchFamily="34" charset="0"/>
              <a:cs typeface="Times New Roman" pitchFamily="18" charset="0"/>
            </a:endParaRPr>
          </a:p>
        </p:txBody>
      </p:sp>
      <p:sp>
        <p:nvSpPr>
          <p:cNvPr id="2051" name="Rectangle 3"/>
          <p:cNvSpPr>
            <a:spLocks noGrp="1" noChangeArrowheads="1"/>
          </p:cNvSpPr>
          <p:nvPr>
            <p:ph type="subTitle" idx="1"/>
          </p:nvPr>
        </p:nvSpPr>
        <p:spPr>
          <a:xfrm>
            <a:off x="990600" y="2209800"/>
            <a:ext cx="7162800" cy="1905000"/>
          </a:xfrm>
          <a:noFill/>
        </p:spPr>
        <p:txBody>
          <a:bodyPr/>
          <a:lstStyle/>
          <a:p>
            <a:pPr eaLnBrk="1" hangingPunct="1"/>
            <a:endParaRPr lang="es-ES_tradnl" sz="4800" b="1" i="1" smtClean="0">
              <a:latin typeface="Courier New" pitchFamily="49" charset="0"/>
              <a:cs typeface="Courier New" pitchFamily="49" charset="0"/>
            </a:endParaRPr>
          </a:p>
          <a:p>
            <a:pPr eaLnBrk="1" hangingPunct="1"/>
            <a:endParaRPr lang="es-ES" sz="4000" smtClean="0"/>
          </a:p>
        </p:txBody>
      </p:sp>
      <p:sp>
        <p:nvSpPr>
          <p:cNvPr id="17412" name="Text Box 6"/>
          <p:cNvSpPr txBox="1">
            <a:spLocks noChangeArrowheads="1"/>
          </p:cNvSpPr>
          <p:nvPr/>
        </p:nvSpPr>
        <p:spPr bwMode="auto">
          <a:xfrm>
            <a:off x="214313" y="1000125"/>
            <a:ext cx="8715375" cy="1200150"/>
          </a:xfrm>
          <a:prstGeom prst="rect">
            <a:avLst/>
          </a:prstGeom>
          <a:noFill/>
          <a:ln w="9525">
            <a:noFill/>
            <a:miter lim="800000"/>
            <a:headEnd/>
            <a:tailEnd/>
          </a:ln>
        </p:spPr>
        <p:txBody>
          <a:bodyPr>
            <a:spAutoFit/>
          </a:bodyPr>
          <a:lstStyle/>
          <a:p>
            <a:pPr algn="ctr"/>
            <a:endParaRPr lang="es-ES" sz="3600">
              <a:latin typeface="Tahoma" pitchFamily="34" charset="0"/>
            </a:endParaRPr>
          </a:p>
          <a:p>
            <a:pPr algn="ctr"/>
            <a:endParaRPr lang="es-ES" sz="3600">
              <a:latin typeface="Tahoma" pitchFamily="34" charset="0"/>
            </a:endParaRPr>
          </a:p>
        </p:txBody>
      </p:sp>
      <p:sp>
        <p:nvSpPr>
          <p:cNvPr id="8" name="Rectangle 2"/>
          <p:cNvSpPr txBox="1">
            <a:spLocks noChangeArrowheads="1"/>
          </p:cNvSpPr>
          <p:nvPr/>
        </p:nvSpPr>
        <p:spPr bwMode="auto">
          <a:xfrm>
            <a:off x="214313" y="142875"/>
            <a:ext cx="8715375" cy="714375"/>
          </a:xfrm>
          <a:prstGeom prst="rect">
            <a:avLst/>
          </a:prstGeom>
          <a:gradFill rotWithShape="0">
            <a:gsLst>
              <a:gs pos="0">
                <a:schemeClr val="bg2">
                  <a:lumMod val="25000"/>
                </a:schemeClr>
              </a:gs>
              <a:gs pos="100000">
                <a:srgbClr val="475E00"/>
              </a:gs>
            </a:gsLst>
            <a:lin ang="2700000" scaled="1"/>
          </a:gradFill>
          <a:ln w="9525">
            <a:noFill/>
            <a:miter lim="800000"/>
            <a:headEnd/>
            <a:tailEnd/>
          </a:ln>
        </p:spPr>
        <p:txBody>
          <a:bodyPr anchor="ctr"/>
          <a:lstStyle/>
          <a:p>
            <a:pPr algn="ctr" eaLnBrk="0" hangingPunct="0">
              <a:defRPr/>
            </a:pPr>
            <a:r>
              <a:rPr lang="es-AR" sz="2800" b="1" kern="0" dirty="0">
                <a:solidFill>
                  <a:schemeClr val="bg1"/>
                </a:solidFill>
                <a:latin typeface="Century Gothic" pitchFamily="34" charset="0"/>
                <a:ea typeface="+mj-ea"/>
                <a:cs typeface="+mj-cs"/>
              </a:rPr>
              <a:t>OBJETIVOS de la ESTADISTICA para VOLEIBOL</a:t>
            </a:r>
            <a:endParaRPr lang="es-ES" sz="2800" kern="0" dirty="0">
              <a:solidFill>
                <a:schemeClr val="bg1"/>
              </a:solidFill>
              <a:latin typeface="Century Gothic" pitchFamily="34" charset="0"/>
              <a:ea typeface="+mj-ea"/>
              <a:cs typeface="+mj-cs"/>
            </a:endParaRPr>
          </a:p>
        </p:txBody>
      </p:sp>
      <p:sp>
        <p:nvSpPr>
          <p:cNvPr id="7" name="6 Elipse"/>
          <p:cNvSpPr/>
          <p:nvPr/>
        </p:nvSpPr>
        <p:spPr>
          <a:xfrm>
            <a:off x="571500" y="2728913"/>
            <a:ext cx="2286000" cy="1128712"/>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a:solidFill>
                  <a:schemeClr val="tx1"/>
                </a:solidFill>
                <a:latin typeface="Century Gothic" pitchFamily="34" charset="0"/>
              </a:rPr>
              <a:t>PROPIO</a:t>
            </a:r>
            <a:endParaRPr lang="es-ES" sz="2800" dirty="0">
              <a:solidFill>
                <a:schemeClr val="tx1"/>
              </a:solidFill>
              <a:latin typeface="Century Gothic" pitchFamily="34" charset="0"/>
            </a:endParaRPr>
          </a:p>
        </p:txBody>
      </p:sp>
      <p:sp>
        <p:nvSpPr>
          <p:cNvPr id="9" name="8 Elipse"/>
          <p:cNvSpPr/>
          <p:nvPr/>
        </p:nvSpPr>
        <p:spPr>
          <a:xfrm>
            <a:off x="5786438" y="2728913"/>
            <a:ext cx="2857500" cy="1128712"/>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a:solidFill>
                  <a:schemeClr val="tx1"/>
                </a:solidFill>
                <a:latin typeface="Century Gothic" pitchFamily="34" charset="0"/>
              </a:rPr>
              <a:t>Del RIVAL</a:t>
            </a:r>
            <a:endParaRPr lang="es-ES" sz="2800" dirty="0">
              <a:solidFill>
                <a:schemeClr val="tx1"/>
              </a:solidFill>
              <a:latin typeface="Century Gothic" pitchFamily="34" charset="0"/>
            </a:endParaRPr>
          </a:p>
        </p:txBody>
      </p:sp>
      <p:sp>
        <p:nvSpPr>
          <p:cNvPr id="10" name="9 Elipse"/>
          <p:cNvSpPr/>
          <p:nvPr/>
        </p:nvSpPr>
        <p:spPr>
          <a:xfrm>
            <a:off x="2786063" y="3786188"/>
            <a:ext cx="3214687" cy="985837"/>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a:solidFill>
                  <a:schemeClr val="tx1"/>
                </a:solidFill>
                <a:latin typeface="Century Gothic" pitchFamily="34" charset="0"/>
              </a:rPr>
              <a:t>INDIVIDUAL</a:t>
            </a:r>
            <a:endParaRPr lang="es-ES" sz="2800" dirty="0">
              <a:solidFill>
                <a:schemeClr val="tx1"/>
              </a:solidFill>
              <a:latin typeface="Century Gothic" pitchFamily="34" charset="0"/>
            </a:endParaRPr>
          </a:p>
        </p:txBody>
      </p:sp>
      <p:sp>
        <p:nvSpPr>
          <p:cNvPr id="11" name="10 Elipse"/>
          <p:cNvSpPr/>
          <p:nvPr/>
        </p:nvSpPr>
        <p:spPr>
          <a:xfrm>
            <a:off x="2857500" y="5643563"/>
            <a:ext cx="3214688" cy="1000125"/>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a:solidFill>
                  <a:schemeClr val="tx1"/>
                </a:solidFill>
                <a:latin typeface="Century Gothic" pitchFamily="34" charset="0"/>
              </a:rPr>
              <a:t>COLECTIVO</a:t>
            </a:r>
            <a:endParaRPr lang="es-ES" sz="2800" dirty="0">
              <a:solidFill>
                <a:schemeClr val="tx1"/>
              </a:solidFill>
              <a:latin typeface="Century Gothic" pitchFamily="34" charset="0"/>
            </a:endParaRPr>
          </a:p>
        </p:txBody>
      </p:sp>
      <p:sp>
        <p:nvSpPr>
          <p:cNvPr id="15" name="14 Flecha abajo"/>
          <p:cNvSpPr/>
          <p:nvPr/>
        </p:nvSpPr>
        <p:spPr>
          <a:xfrm>
            <a:off x="7016750" y="1928813"/>
            <a:ext cx="484188" cy="692150"/>
          </a:xfrm>
          <a:prstGeom prst="down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Rectangle 2"/>
          <p:cNvSpPr txBox="1">
            <a:spLocks noChangeArrowheads="1"/>
          </p:cNvSpPr>
          <p:nvPr/>
        </p:nvSpPr>
        <p:spPr bwMode="auto">
          <a:xfrm>
            <a:off x="857250" y="1143000"/>
            <a:ext cx="7429500" cy="714375"/>
          </a:xfrm>
          <a:prstGeom prst="rect">
            <a:avLst/>
          </a:prstGeom>
          <a:blipFill>
            <a:blip r:embed="rId2">
              <a:duotone>
                <a:prstClr val="black"/>
                <a:srgbClr val="D9C3A5">
                  <a:tint val="50000"/>
                  <a:satMod val="180000"/>
                </a:srgbClr>
              </a:duotone>
              <a:lum bright="10000" contrast="-17000"/>
            </a:blip>
            <a:tile tx="0" ty="0" sx="100000" sy="100000" flip="none" algn="tl"/>
          </a:blipFill>
          <a:ln w="9525">
            <a:noFill/>
            <a:miter lim="800000"/>
            <a:headEnd/>
            <a:tailEnd/>
          </a:ln>
        </p:spPr>
        <p:txBody>
          <a:bodyPr anchor="ctr"/>
          <a:lstStyle/>
          <a:p>
            <a:pPr algn="ctr" eaLnBrk="0" hangingPunct="0">
              <a:defRPr/>
            </a:pPr>
            <a:r>
              <a:rPr lang="es-AR" sz="2800" b="1" kern="0" dirty="0">
                <a:latin typeface="Century Gothic" pitchFamily="34" charset="0"/>
                <a:ea typeface="+mj-ea"/>
                <a:cs typeface="+mj-cs"/>
              </a:rPr>
              <a:t>CONOCER EL RENDIMIENTO</a:t>
            </a:r>
            <a:endParaRPr lang="es-ES" sz="2800" kern="0" dirty="0">
              <a:latin typeface="Century Gothic" pitchFamily="34" charset="0"/>
              <a:ea typeface="+mj-ea"/>
              <a:cs typeface="+mj-cs"/>
            </a:endParaRPr>
          </a:p>
        </p:txBody>
      </p:sp>
      <p:sp>
        <p:nvSpPr>
          <p:cNvPr id="16" name="15 Flecha abajo"/>
          <p:cNvSpPr/>
          <p:nvPr/>
        </p:nvSpPr>
        <p:spPr>
          <a:xfrm>
            <a:off x="1500188" y="1928813"/>
            <a:ext cx="484187" cy="692150"/>
          </a:xfrm>
          <a:prstGeom prst="down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7" name="16 Flecha abajo"/>
          <p:cNvSpPr/>
          <p:nvPr/>
        </p:nvSpPr>
        <p:spPr>
          <a:xfrm rot="5400000">
            <a:off x="3604419" y="2753519"/>
            <a:ext cx="484188" cy="692150"/>
          </a:xfrm>
          <a:prstGeom prst="down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8" name="17 Flecha abajo"/>
          <p:cNvSpPr/>
          <p:nvPr/>
        </p:nvSpPr>
        <p:spPr>
          <a:xfrm rot="16200000">
            <a:off x="4533106" y="2753519"/>
            <a:ext cx="484188" cy="692150"/>
          </a:xfrm>
          <a:prstGeom prst="down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9" name="18 Flecha abajo"/>
          <p:cNvSpPr/>
          <p:nvPr/>
        </p:nvSpPr>
        <p:spPr>
          <a:xfrm>
            <a:off x="4071938" y="2571750"/>
            <a:ext cx="484187" cy="1120775"/>
          </a:xfrm>
          <a:prstGeom prst="down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0" name="19 Flecha abajo"/>
          <p:cNvSpPr/>
          <p:nvPr/>
        </p:nvSpPr>
        <p:spPr>
          <a:xfrm>
            <a:off x="4143375" y="4879975"/>
            <a:ext cx="484188" cy="692150"/>
          </a:xfrm>
          <a:prstGeom prst="downArrow">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0" y="0"/>
            <a:ext cx="9144000" cy="6858000"/>
          </a:xfrm>
          <a:gradFill rotWithShape="0">
            <a:gsLst>
              <a:gs pos="0">
                <a:srgbClr val="00FFCC"/>
              </a:gs>
              <a:gs pos="100000">
                <a:srgbClr val="CCFF66"/>
              </a:gs>
            </a:gsLst>
            <a:lin ang="18900000" scaled="1"/>
          </a:gradFill>
        </p:spPr>
        <p:txBody>
          <a:bodyPr/>
          <a:lstStyle/>
          <a:p>
            <a:pPr algn="l" eaLnBrk="1" hangingPunct="1">
              <a:buFont typeface="Wingdings" pitchFamily="2" charset="2"/>
              <a:buNone/>
            </a:pPr>
            <a:r>
              <a:rPr lang="es-ES_tradnl" sz="3600" b="1" i="1" smtClean="0">
                <a:latin typeface="Tahoma" pitchFamily="34" charset="0"/>
                <a:cs typeface="Arial" pitchFamily="34" charset="0"/>
              </a:rPr>
              <a:t/>
            </a:r>
            <a:br>
              <a:rPr lang="es-ES_tradnl" sz="3600" b="1" i="1" smtClean="0">
                <a:latin typeface="Tahoma" pitchFamily="34" charset="0"/>
                <a:cs typeface="Arial" pitchFamily="34" charset="0"/>
              </a:rPr>
            </a:br>
            <a:r>
              <a:rPr lang="es-ES_tradnl" sz="3600" b="1" i="1" smtClean="0">
                <a:latin typeface="Tahoma" pitchFamily="34" charset="0"/>
                <a:cs typeface="Arial" pitchFamily="34" charset="0"/>
              </a:rPr>
              <a:t/>
            </a:r>
            <a:br>
              <a:rPr lang="es-ES_tradnl" sz="3600" b="1" i="1" smtClean="0">
                <a:latin typeface="Tahoma" pitchFamily="34" charset="0"/>
                <a:cs typeface="Arial" pitchFamily="34" charset="0"/>
              </a:rPr>
            </a:br>
            <a:endParaRPr lang="es-ES" sz="3600" b="1" i="1" smtClean="0">
              <a:latin typeface="Tahoma" pitchFamily="34" charset="0"/>
              <a:cs typeface="Times New Roman" pitchFamily="18" charset="0"/>
            </a:endParaRPr>
          </a:p>
        </p:txBody>
      </p:sp>
      <p:sp>
        <p:nvSpPr>
          <p:cNvPr id="2051" name="Rectangle 3"/>
          <p:cNvSpPr>
            <a:spLocks noGrp="1" noChangeArrowheads="1"/>
          </p:cNvSpPr>
          <p:nvPr>
            <p:ph type="subTitle" idx="1"/>
          </p:nvPr>
        </p:nvSpPr>
        <p:spPr>
          <a:xfrm>
            <a:off x="990600" y="2209800"/>
            <a:ext cx="7162800" cy="1905000"/>
          </a:xfrm>
          <a:noFill/>
        </p:spPr>
        <p:txBody>
          <a:bodyPr/>
          <a:lstStyle/>
          <a:p>
            <a:pPr eaLnBrk="1" hangingPunct="1"/>
            <a:endParaRPr lang="es-ES_tradnl" sz="4800" b="1" i="1" smtClean="0">
              <a:latin typeface="Courier New" pitchFamily="49" charset="0"/>
              <a:cs typeface="Courier New" pitchFamily="49" charset="0"/>
            </a:endParaRPr>
          </a:p>
          <a:p>
            <a:pPr eaLnBrk="1" hangingPunct="1"/>
            <a:endParaRPr lang="es-ES" sz="4000" smtClean="0"/>
          </a:p>
        </p:txBody>
      </p:sp>
      <p:sp>
        <p:nvSpPr>
          <p:cNvPr id="18436" name="Text Box 6"/>
          <p:cNvSpPr txBox="1">
            <a:spLocks noChangeArrowheads="1"/>
          </p:cNvSpPr>
          <p:nvPr/>
        </p:nvSpPr>
        <p:spPr bwMode="auto">
          <a:xfrm>
            <a:off x="214313" y="928688"/>
            <a:ext cx="8929687" cy="6802437"/>
          </a:xfrm>
          <a:prstGeom prst="rect">
            <a:avLst/>
          </a:prstGeom>
          <a:noFill/>
          <a:ln w="9525">
            <a:noFill/>
            <a:miter lim="800000"/>
            <a:headEnd/>
            <a:tailEnd/>
          </a:ln>
        </p:spPr>
        <p:txBody>
          <a:bodyPr>
            <a:spAutoFit/>
          </a:bodyPr>
          <a:lstStyle/>
          <a:p>
            <a:r>
              <a:rPr lang="es-ES" sz="2800">
                <a:latin typeface="Century Gothic" pitchFamily="34" charset="0"/>
              </a:rPr>
              <a:t>-  </a:t>
            </a:r>
            <a:r>
              <a:rPr lang="es-ES" sz="2800" b="1">
                <a:latin typeface="Century Gothic" pitchFamily="34" charset="0"/>
              </a:rPr>
              <a:t>I</a:t>
            </a:r>
            <a:r>
              <a:rPr lang="es-ES" sz="2800">
                <a:latin typeface="Century Gothic" pitchFamily="34" charset="0"/>
              </a:rPr>
              <a:t>ncorporar a la estadística como parte del proceso de entrenamiento</a:t>
            </a:r>
          </a:p>
          <a:p>
            <a:r>
              <a:rPr lang="es-ES" sz="2800">
                <a:latin typeface="Century Gothic" pitchFamily="34" charset="0"/>
              </a:rPr>
              <a:t>- </a:t>
            </a:r>
            <a:r>
              <a:rPr lang="es-ES" sz="2800" b="1">
                <a:latin typeface="Century Gothic" pitchFamily="34" charset="0"/>
              </a:rPr>
              <a:t>O</a:t>
            </a:r>
            <a:r>
              <a:rPr lang="es-ES" sz="2800">
                <a:latin typeface="Century Gothic" pitchFamily="34" charset="0"/>
              </a:rPr>
              <a:t>btener una base de datos confiables que permitan realizar una evaluación objetiva, sobre los comportamientos en el juego </a:t>
            </a:r>
          </a:p>
          <a:p>
            <a:r>
              <a:rPr lang="es-ES" sz="2800">
                <a:latin typeface="Century Gothic" pitchFamily="34" charset="0"/>
              </a:rPr>
              <a:t>- </a:t>
            </a:r>
            <a:r>
              <a:rPr lang="es-ES" sz="2800" b="1">
                <a:latin typeface="Century Gothic" pitchFamily="34" charset="0"/>
              </a:rPr>
              <a:t>F</a:t>
            </a:r>
            <a:r>
              <a:rPr lang="es-ES" sz="2800">
                <a:latin typeface="Century Gothic" pitchFamily="34" charset="0"/>
              </a:rPr>
              <a:t>ormular objetivos para planificar la competencia y los entrenamientos</a:t>
            </a:r>
          </a:p>
          <a:p>
            <a:r>
              <a:rPr lang="es-ES" sz="2800">
                <a:latin typeface="Century Gothic" pitchFamily="34" charset="0"/>
              </a:rPr>
              <a:t>- </a:t>
            </a:r>
            <a:r>
              <a:rPr lang="es-ES" sz="2800" b="1">
                <a:latin typeface="Century Gothic" pitchFamily="34" charset="0"/>
              </a:rPr>
              <a:t>M</a:t>
            </a:r>
            <a:r>
              <a:rPr lang="es-ES" sz="2800">
                <a:latin typeface="Century Gothic" pitchFamily="34" charset="0"/>
              </a:rPr>
              <a:t>otivar con datos reales a los jugadores y que interpreten su rendimiento</a:t>
            </a:r>
          </a:p>
          <a:p>
            <a:pPr>
              <a:buFontTx/>
              <a:buChar char="-"/>
            </a:pPr>
            <a:r>
              <a:rPr lang="es-ES" sz="2800" b="1">
                <a:latin typeface="Century Gothic" pitchFamily="34" charset="0"/>
              </a:rPr>
              <a:t> M</a:t>
            </a:r>
            <a:r>
              <a:rPr lang="es-ES" sz="2800">
                <a:latin typeface="Century Gothic" pitchFamily="34" charset="0"/>
              </a:rPr>
              <a:t>ejorar la toma de decisiones </a:t>
            </a:r>
          </a:p>
          <a:p>
            <a:pPr>
              <a:buFontTx/>
              <a:buChar char="-"/>
            </a:pPr>
            <a:r>
              <a:rPr lang="es-ES" sz="2800">
                <a:latin typeface="Century Gothic" pitchFamily="34" charset="0"/>
              </a:rPr>
              <a:t> </a:t>
            </a:r>
            <a:r>
              <a:rPr lang="es-ES" sz="2800" b="1">
                <a:latin typeface="Century Gothic" pitchFamily="34" charset="0"/>
              </a:rPr>
              <a:t>U</a:t>
            </a:r>
            <a:r>
              <a:rPr lang="es-ES" sz="2800">
                <a:latin typeface="Century Gothic" pitchFamily="34" charset="0"/>
              </a:rPr>
              <a:t>tilizar concretamente los datos recolectados </a:t>
            </a:r>
          </a:p>
          <a:p>
            <a:pPr>
              <a:buFontTx/>
              <a:buChar char="-"/>
            </a:pPr>
            <a:r>
              <a:rPr lang="es-AR" sz="2800">
                <a:latin typeface="Century Gothic" pitchFamily="34" charset="0"/>
              </a:rPr>
              <a:t> </a:t>
            </a:r>
            <a:r>
              <a:rPr lang="es-AR" sz="2800" b="1">
                <a:latin typeface="Century Gothic" pitchFamily="34" charset="0"/>
              </a:rPr>
              <a:t>R</a:t>
            </a:r>
            <a:r>
              <a:rPr lang="es-AR" sz="2800">
                <a:latin typeface="Century Gothic" pitchFamily="34" charset="0"/>
              </a:rPr>
              <a:t>ealizar modelo comparativos con equipos y/o torneos.</a:t>
            </a:r>
            <a:endParaRPr lang="es-ES" sz="2800">
              <a:latin typeface="Century Gothic" pitchFamily="34" charset="0"/>
            </a:endParaRPr>
          </a:p>
          <a:p>
            <a:pPr algn="ctr"/>
            <a:endParaRPr lang="es-ES" sz="3600">
              <a:latin typeface="Tahoma" pitchFamily="34" charset="0"/>
            </a:endParaRPr>
          </a:p>
          <a:p>
            <a:pPr algn="ctr"/>
            <a:endParaRPr lang="es-ES" sz="3600">
              <a:latin typeface="Tahoma" pitchFamily="34" charset="0"/>
            </a:endParaRPr>
          </a:p>
        </p:txBody>
      </p:sp>
      <p:sp>
        <p:nvSpPr>
          <p:cNvPr id="8" name="Rectangle 2"/>
          <p:cNvSpPr txBox="1">
            <a:spLocks noChangeArrowheads="1"/>
          </p:cNvSpPr>
          <p:nvPr/>
        </p:nvSpPr>
        <p:spPr bwMode="auto">
          <a:xfrm>
            <a:off x="214313" y="142875"/>
            <a:ext cx="8715375" cy="714375"/>
          </a:xfrm>
          <a:prstGeom prst="rect">
            <a:avLst/>
          </a:prstGeom>
          <a:gradFill rotWithShape="0">
            <a:gsLst>
              <a:gs pos="0">
                <a:schemeClr val="bg2">
                  <a:lumMod val="25000"/>
                </a:schemeClr>
              </a:gs>
              <a:gs pos="100000">
                <a:srgbClr val="475E00"/>
              </a:gs>
            </a:gsLst>
            <a:lin ang="2700000" scaled="1"/>
          </a:gradFill>
          <a:ln w="9525">
            <a:noFill/>
            <a:miter lim="800000"/>
            <a:headEnd/>
            <a:tailEnd/>
          </a:ln>
        </p:spPr>
        <p:txBody>
          <a:bodyPr anchor="ctr"/>
          <a:lstStyle/>
          <a:p>
            <a:pPr algn="ctr" eaLnBrk="0" hangingPunct="0">
              <a:defRPr/>
            </a:pPr>
            <a:r>
              <a:rPr lang="es-AR" sz="3200" b="1" kern="0" dirty="0">
                <a:solidFill>
                  <a:schemeClr val="bg1"/>
                </a:solidFill>
                <a:latin typeface="Century Gothic" pitchFamily="34" charset="0"/>
                <a:ea typeface="+mj-ea"/>
                <a:cs typeface="+mj-cs"/>
              </a:rPr>
              <a:t>además como: </a:t>
            </a:r>
            <a:r>
              <a:rPr lang="es-AR" sz="4000" b="1" kern="0" dirty="0">
                <a:solidFill>
                  <a:schemeClr val="bg1"/>
                </a:solidFill>
                <a:latin typeface="Century Gothic" pitchFamily="34" charset="0"/>
                <a:ea typeface="+mj-ea"/>
                <a:cs typeface="+mj-cs"/>
              </a:rPr>
              <a:t>OBJETIVOS </a:t>
            </a:r>
            <a:endParaRPr lang="es-ES" sz="4000" kern="0" dirty="0">
              <a:solidFill>
                <a:schemeClr val="bg1"/>
              </a:solidFill>
              <a:latin typeface="Century Gothic" pitchFamily="34" charset="0"/>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ctrTitle"/>
          </p:nvPr>
        </p:nvSpPr>
        <p:spPr>
          <a:xfrm>
            <a:off x="0" y="0"/>
            <a:ext cx="9144000" cy="6858000"/>
          </a:xfrm>
          <a:gradFill rotWithShape="0">
            <a:gsLst>
              <a:gs pos="0">
                <a:srgbClr val="00FFCC"/>
              </a:gs>
              <a:gs pos="100000">
                <a:srgbClr val="CCFF66"/>
              </a:gs>
            </a:gsLst>
            <a:lin ang="18900000" scaled="1"/>
          </a:gradFill>
        </p:spPr>
        <p:txBody>
          <a:bodyPr/>
          <a:lstStyle/>
          <a:p>
            <a:pPr algn="l" eaLnBrk="1" hangingPunct="1">
              <a:buFont typeface="Wingdings" pitchFamily="2" charset="2"/>
              <a:buNone/>
            </a:pPr>
            <a:r>
              <a:rPr lang="es-ES_tradnl" sz="3600" b="1" i="1" smtClean="0">
                <a:latin typeface="Tahoma" pitchFamily="34" charset="0"/>
                <a:cs typeface="Arial" pitchFamily="34" charset="0"/>
              </a:rPr>
              <a:t/>
            </a:r>
            <a:br>
              <a:rPr lang="es-ES_tradnl" sz="3600" b="1" i="1" smtClean="0">
                <a:latin typeface="Tahoma" pitchFamily="34" charset="0"/>
                <a:cs typeface="Arial" pitchFamily="34" charset="0"/>
              </a:rPr>
            </a:br>
            <a:r>
              <a:rPr lang="es-ES_tradnl" sz="3600" b="1" i="1" smtClean="0">
                <a:latin typeface="Tahoma" pitchFamily="34" charset="0"/>
                <a:cs typeface="Arial" pitchFamily="34" charset="0"/>
              </a:rPr>
              <a:t/>
            </a:r>
            <a:br>
              <a:rPr lang="es-ES_tradnl" sz="3600" b="1" i="1" smtClean="0">
                <a:latin typeface="Tahoma" pitchFamily="34" charset="0"/>
                <a:cs typeface="Arial" pitchFamily="34" charset="0"/>
              </a:rPr>
            </a:br>
            <a:endParaRPr lang="es-ES" sz="3600" b="1" i="1" smtClean="0">
              <a:latin typeface="Tahoma" pitchFamily="34" charset="0"/>
              <a:cs typeface="Times New Roman" pitchFamily="18" charset="0"/>
            </a:endParaRPr>
          </a:p>
        </p:txBody>
      </p:sp>
      <p:sp>
        <p:nvSpPr>
          <p:cNvPr id="2051" name="Rectangle 3"/>
          <p:cNvSpPr>
            <a:spLocks noGrp="1" noChangeArrowheads="1"/>
          </p:cNvSpPr>
          <p:nvPr>
            <p:ph type="subTitle" idx="1"/>
          </p:nvPr>
        </p:nvSpPr>
        <p:spPr>
          <a:xfrm>
            <a:off x="990600" y="2209800"/>
            <a:ext cx="7162800" cy="1905000"/>
          </a:xfrm>
          <a:noFill/>
        </p:spPr>
        <p:txBody>
          <a:bodyPr/>
          <a:lstStyle/>
          <a:p>
            <a:pPr eaLnBrk="1" hangingPunct="1"/>
            <a:endParaRPr lang="es-ES_tradnl" sz="4800" b="1" i="1" smtClean="0">
              <a:latin typeface="Courier New" pitchFamily="49" charset="0"/>
              <a:cs typeface="Courier New" pitchFamily="49" charset="0"/>
            </a:endParaRPr>
          </a:p>
          <a:p>
            <a:pPr eaLnBrk="1" hangingPunct="1"/>
            <a:endParaRPr lang="es-ES" sz="4000" smtClean="0"/>
          </a:p>
        </p:txBody>
      </p:sp>
      <p:sp>
        <p:nvSpPr>
          <p:cNvPr id="11268" name="Text Box 6"/>
          <p:cNvSpPr txBox="1">
            <a:spLocks noChangeArrowheads="1"/>
          </p:cNvSpPr>
          <p:nvPr/>
        </p:nvSpPr>
        <p:spPr bwMode="auto">
          <a:xfrm>
            <a:off x="214313" y="857250"/>
            <a:ext cx="8786812" cy="6470650"/>
          </a:xfrm>
          <a:prstGeom prst="rect">
            <a:avLst/>
          </a:prstGeom>
          <a:noFill/>
          <a:ln w="9525">
            <a:noFill/>
            <a:miter lim="800000"/>
            <a:headEnd/>
            <a:tailEnd/>
          </a:ln>
        </p:spPr>
        <p:txBody>
          <a:bodyPr>
            <a:spAutoFit/>
          </a:bodyPr>
          <a:lstStyle/>
          <a:p>
            <a:pPr>
              <a:buFontTx/>
              <a:buChar char="-"/>
              <a:defRPr/>
            </a:pPr>
            <a:r>
              <a:rPr lang="es-ES" sz="2300" b="1" i="1" dirty="0">
                <a:latin typeface="Century Gothic" pitchFamily="34" charset="0"/>
              </a:rPr>
              <a:t>L</a:t>
            </a:r>
            <a:r>
              <a:rPr lang="es-ES" sz="2300" i="1" dirty="0">
                <a:latin typeface="Century Gothic" pitchFamily="34" charset="0"/>
              </a:rPr>
              <a:t>a  objetividad  del  observador  en  la  toma  de  datos,  es decir  que  una  acción  concreta  debe  ser  valorada con  el  mismo  criterio  y cuantificación,  para  ese  propósito  es  necesario  que  sean  validas  y  precisas.</a:t>
            </a:r>
          </a:p>
          <a:p>
            <a:pPr>
              <a:defRPr/>
            </a:pPr>
            <a:endParaRPr lang="es-ES" sz="1100" i="1" dirty="0">
              <a:latin typeface="Century Gothic" pitchFamily="34" charset="0"/>
            </a:endParaRPr>
          </a:p>
          <a:p>
            <a:pPr>
              <a:buFontTx/>
              <a:buChar char="-"/>
              <a:defRPr/>
            </a:pPr>
            <a:r>
              <a:rPr lang="es-ES" sz="2300" b="1" i="1" dirty="0">
                <a:latin typeface="Century Gothic" pitchFamily="34" charset="0"/>
              </a:rPr>
              <a:t>Crear una base para la investigación sobre datos concretos y probados.</a:t>
            </a:r>
          </a:p>
          <a:p>
            <a:pPr>
              <a:defRPr/>
            </a:pPr>
            <a:endParaRPr lang="es-ES" sz="1100" b="1" i="1" dirty="0">
              <a:latin typeface="Century Gothic" pitchFamily="34" charset="0"/>
            </a:endParaRPr>
          </a:p>
          <a:p>
            <a:pPr>
              <a:buFontTx/>
              <a:buChar char="-"/>
              <a:defRPr/>
            </a:pPr>
            <a:r>
              <a:rPr lang="es-ES_tradnl" sz="2300" b="1" i="1" dirty="0">
                <a:latin typeface="Century Gothic" pitchFamily="34" charset="0"/>
              </a:rPr>
              <a:t>A</a:t>
            </a:r>
            <a:r>
              <a:rPr lang="es-ES_tradnl" sz="2300" i="1" dirty="0">
                <a:latin typeface="Century Gothic" pitchFamily="34" charset="0"/>
              </a:rPr>
              <a:t>daptación  a las características del deporte y roles técnicos.</a:t>
            </a:r>
          </a:p>
          <a:p>
            <a:pPr>
              <a:defRPr/>
            </a:pPr>
            <a:endParaRPr lang="es-ES" sz="1100" i="1" dirty="0">
              <a:latin typeface="Century Gothic" pitchFamily="34" charset="0"/>
            </a:endParaRPr>
          </a:p>
          <a:p>
            <a:pPr>
              <a:buFontTx/>
              <a:buChar char="-"/>
              <a:defRPr/>
            </a:pPr>
            <a:r>
              <a:rPr lang="es-ES_tradnl" sz="2300" i="1" dirty="0">
                <a:latin typeface="Century Gothic" pitchFamily="34" charset="0"/>
              </a:rPr>
              <a:t>  </a:t>
            </a:r>
            <a:r>
              <a:rPr lang="es-ES_tradnl" sz="2300" b="1" i="1" dirty="0">
                <a:latin typeface="Century Gothic" pitchFamily="34" charset="0"/>
              </a:rPr>
              <a:t>Fijar objetivos que puedan ser medidos y comparados en función de la capacidad o nivel técnico-táctico.</a:t>
            </a:r>
          </a:p>
          <a:p>
            <a:pPr>
              <a:defRPr/>
            </a:pPr>
            <a:endParaRPr lang="es-ES" sz="1050" i="1" dirty="0">
              <a:latin typeface="Century Gothic" pitchFamily="34" charset="0"/>
            </a:endParaRPr>
          </a:p>
          <a:p>
            <a:pPr>
              <a:buFontTx/>
              <a:buChar char="-"/>
              <a:defRPr/>
            </a:pPr>
            <a:r>
              <a:rPr lang="es-ES" sz="2300" i="1" dirty="0">
                <a:latin typeface="Century Gothic" pitchFamily="34" charset="0"/>
              </a:rPr>
              <a:t>  </a:t>
            </a:r>
            <a:r>
              <a:rPr lang="es-ES_tradnl" sz="2300" b="1" i="1" dirty="0">
                <a:latin typeface="Century Gothic" pitchFamily="34" charset="0"/>
              </a:rPr>
              <a:t>G</a:t>
            </a:r>
            <a:r>
              <a:rPr lang="es-ES_tradnl" sz="2300" i="1" dirty="0">
                <a:latin typeface="Century Gothic" pitchFamily="34" charset="0"/>
              </a:rPr>
              <a:t>eneralmente se cuentan con muchas planillas o gráficos para su realización, lo importante es utilizar el medio que al observador sea </a:t>
            </a:r>
            <a:r>
              <a:rPr lang="es-ES_tradnl" sz="2300" b="1" i="1" dirty="0">
                <a:latin typeface="Century Gothic" pitchFamily="34" charset="0"/>
              </a:rPr>
              <a:t>más simple y concreto. </a:t>
            </a:r>
            <a:endParaRPr lang="es-ES" sz="2300" b="1" i="1" dirty="0">
              <a:latin typeface="Century Gothic" pitchFamily="34" charset="0"/>
            </a:endParaRPr>
          </a:p>
          <a:p>
            <a:pPr algn="ctr">
              <a:defRPr/>
            </a:pPr>
            <a:endParaRPr lang="es-ES" sz="3600" dirty="0">
              <a:latin typeface="Tahoma" pitchFamily="34" charset="0"/>
            </a:endParaRPr>
          </a:p>
          <a:p>
            <a:pPr algn="ctr">
              <a:defRPr/>
            </a:pPr>
            <a:endParaRPr lang="es-ES" sz="3600" dirty="0">
              <a:latin typeface="Tahoma" pitchFamily="34" charset="0"/>
            </a:endParaRPr>
          </a:p>
        </p:txBody>
      </p:sp>
      <p:sp>
        <p:nvSpPr>
          <p:cNvPr id="8" name="Rectangle 2"/>
          <p:cNvSpPr txBox="1">
            <a:spLocks noChangeArrowheads="1"/>
          </p:cNvSpPr>
          <p:nvPr/>
        </p:nvSpPr>
        <p:spPr bwMode="auto">
          <a:xfrm>
            <a:off x="214313" y="142875"/>
            <a:ext cx="8715375" cy="714375"/>
          </a:xfrm>
          <a:prstGeom prst="rect">
            <a:avLst/>
          </a:prstGeom>
          <a:gradFill rotWithShape="0">
            <a:gsLst>
              <a:gs pos="0">
                <a:schemeClr val="bg2">
                  <a:lumMod val="25000"/>
                </a:schemeClr>
              </a:gs>
              <a:gs pos="100000">
                <a:srgbClr val="475E00"/>
              </a:gs>
            </a:gsLst>
            <a:lin ang="2700000" scaled="1"/>
          </a:gradFill>
          <a:ln w="9525">
            <a:noFill/>
            <a:miter lim="800000"/>
            <a:headEnd/>
            <a:tailEnd/>
          </a:ln>
        </p:spPr>
        <p:txBody>
          <a:bodyPr anchor="ctr"/>
          <a:lstStyle/>
          <a:p>
            <a:pPr algn="ctr" eaLnBrk="0" hangingPunct="0">
              <a:defRPr/>
            </a:pPr>
            <a:r>
              <a:rPr lang="es-AR" sz="2700" b="1" kern="0" dirty="0">
                <a:solidFill>
                  <a:schemeClr val="bg1"/>
                </a:solidFill>
                <a:latin typeface="Century Gothic" pitchFamily="34" charset="0"/>
                <a:ea typeface="+mj-ea"/>
                <a:cs typeface="+mj-cs"/>
              </a:rPr>
              <a:t>Aspectos específicos en la observación:</a:t>
            </a:r>
            <a:endParaRPr lang="es-ES" sz="2700" kern="0" dirty="0">
              <a:solidFill>
                <a:schemeClr val="bg1"/>
              </a:solidFill>
              <a:latin typeface="Century Gothic" pitchFamily="34" charset="0"/>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0" y="0"/>
            <a:ext cx="9144000" cy="6858000"/>
          </a:xfrm>
          <a:gradFill rotWithShape="0">
            <a:gsLst>
              <a:gs pos="0">
                <a:srgbClr val="00FFCC"/>
              </a:gs>
              <a:gs pos="100000">
                <a:srgbClr val="CCFF66"/>
              </a:gs>
            </a:gsLst>
            <a:lin ang="18900000" scaled="1"/>
          </a:gradFill>
        </p:spPr>
        <p:txBody>
          <a:bodyPr/>
          <a:lstStyle/>
          <a:p>
            <a:pPr algn="l" eaLnBrk="1" hangingPunct="1">
              <a:buFont typeface="Wingdings" pitchFamily="2" charset="2"/>
              <a:buNone/>
            </a:pPr>
            <a:r>
              <a:rPr lang="es-ES_tradnl" sz="3600" b="1" i="1" smtClean="0">
                <a:latin typeface="Tahoma" pitchFamily="34" charset="0"/>
                <a:cs typeface="Arial" pitchFamily="34" charset="0"/>
              </a:rPr>
              <a:t/>
            </a:r>
            <a:br>
              <a:rPr lang="es-ES_tradnl" sz="3600" b="1" i="1" smtClean="0">
                <a:latin typeface="Tahoma" pitchFamily="34" charset="0"/>
                <a:cs typeface="Arial" pitchFamily="34" charset="0"/>
              </a:rPr>
            </a:br>
            <a:r>
              <a:rPr lang="es-ES_tradnl" sz="3600" b="1" i="1" smtClean="0">
                <a:latin typeface="Tahoma" pitchFamily="34" charset="0"/>
                <a:cs typeface="Arial" pitchFamily="34" charset="0"/>
              </a:rPr>
              <a:t/>
            </a:r>
            <a:br>
              <a:rPr lang="es-ES_tradnl" sz="3600" b="1" i="1" smtClean="0">
                <a:latin typeface="Tahoma" pitchFamily="34" charset="0"/>
                <a:cs typeface="Arial" pitchFamily="34" charset="0"/>
              </a:rPr>
            </a:br>
            <a:endParaRPr lang="es-ES" sz="3600" b="1" i="1" smtClean="0">
              <a:latin typeface="Tahoma" pitchFamily="34" charset="0"/>
              <a:cs typeface="Times New Roman" pitchFamily="18" charset="0"/>
            </a:endParaRPr>
          </a:p>
        </p:txBody>
      </p:sp>
      <p:sp>
        <p:nvSpPr>
          <p:cNvPr id="2051" name="Rectangle 3"/>
          <p:cNvSpPr>
            <a:spLocks noGrp="1" noChangeArrowheads="1"/>
          </p:cNvSpPr>
          <p:nvPr>
            <p:ph type="subTitle" idx="1"/>
          </p:nvPr>
        </p:nvSpPr>
        <p:spPr>
          <a:xfrm>
            <a:off x="990600" y="2209800"/>
            <a:ext cx="7162800" cy="1905000"/>
          </a:xfrm>
          <a:noFill/>
        </p:spPr>
        <p:txBody>
          <a:bodyPr/>
          <a:lstStyle/>
          <a:p>
            <a:pPr eaLnBrk="1" hangingPunct="1"/>
            <a:endParaRPr lang="es-ES_tradnl" sz="4800" b="1" i="1" smtClean="0">
              <a:latin typeface="Courier New" pitchFamily="49" charset="0"/>
              <a:cs typeface="Courier New" pitchFamily="49" charset="0"/>
            </a:endParaRPr>
          </a:p>
          <a:p>
            <a:pPr eaLnBrk="1" hangingPunct="1"/>
            <a:endParaRPr lang="es-ES" sz="4000" smtClean="0"/>
          </a:p>
        </p:txBody>
      </p:sp>
      <p:sp>
        <p:nvSpPr>
          <p:cNvPr id="20484" name="Text Box 6"/>
          <p:cNvSpPr txBox="1">
            <a:spLocks noChangeArrowheads="1"/>
          </p:cNvSpPr>
          <p:nvPr/>
        </p:nvSpPr>
        <p:spPr bwMode="auto">
          <a:xfrm>
            <a:off x="285750" y="1071563"/>
            <a:ext cx="8715375" cy="4894262"/>
          </a:xfrm>
          <a:prstGeom prst="rect">
            <a:avLst/>
          </a:prstGeom>
          <a:noFill/>
          <a:ln w="9525">
            <a:noFill/>
            <a:miter lim="800000"/>
            <a:headEnd/>
            <a:tailEnd/>
          </a:ln>
        </p:spPr>
        <p:txBody>
          <a:bodyPr>
            <a:spAutoFit/>
          </a:bodyPr>
          <a:lstStyle/>
          <a:p>
            <a:pPr>
              <a:buFontTx/>
              <a:buChar char="-"/>
            </a:pPr>
            <a:r>
              <a:rPr lang="es-ES" sz="2400" b="1" i="1" dirty="0">
                <a:latin typeface="Century Gothic" pitchFamily="34" charset="0"/>
              </a:rPr>
              <a:t>E</a:t>
            </a:r>
            <a:r>
              <a:rPr lang="es-ES" sz="2400" i="1" dirty="0">
                <a:latin typeface="Century Gothic" pitchFamily="34" charset="0"/>
              </a:rPr>
              <a:t>l sistema debe estar en función de las necesidades del Entrenador y de las posibilidades materiales del equipo.</a:t>
            </a:r>
          </a:p>
          <a:p>
            <a:endParaRPr lang="es-ES" sz="2400" i="1" dirty="0">
              <a:latin typeface="Century Gothic" pitchFamily="34" charset="0"/>
            </a:endParaRPr>
          </a:p>
          <a:p>
            <a:pPr>
              <a:buFontTx/>
              <a:buChar char="-"/>
            </a:pPr>
            <a:r>
              <a:rPr lang="es-ES" sz="2400" i="1" dirty="0">
                <a:latin typeface="Century Gothic" pitchFamily="34" charset="0"/>
              </a:rPr>
              <a:t> </a:t>
            </a:r>
            <a:r>
              <a:rPr lang="es-ES" sz="2400" b="1" i="1" dirty="0">
                <a:latin typeface="Century Gothic" pitchFamily="34" charset="0"/>
              </a:rPr>
              <a:t>Es </a:t>
            </a:r>
            <a:r>
              <a:rPr lang="es-ES_tradnl" sz="2400" b="1" i="1" dirty="0">
                <a:latin typeface="Century Gothic" pitchFamily="34" charset="0"/>
              </a:rPr>
              <a:t>de  gran ayuda </a:t>
            </a:r>
            <a:r>
              <a:rPr lang="es-ES" sz="2400" b="1" i="1" dirty="0">
                <a:latin typeface="Century Gothic" pitchFamily="34" charset="0"/>
              </a:rPr>
              <a:t>para conocer a nuestro equipo</a:t>
            </a:r>
            <a:r>
              <a:rPr lang="es-ES_tradnl" sz="2400" b="1" i="1" dirty="0">
                <a:latin typeface="Century Gothic" pitchFamily="34" charset="0"/>
              </a:rPr>
              <a:t> y al rival, en rendimientos individuales y colectivos.</a:t>
            </a:r>
          </a:p>
          <a:p>
            <a:endParaRPr lang="es-ES" sz="2400" i="1" dirty="0">
              <a:latin typeface="Century Gothic" pitchFamily="34" charset="0"/>
            </a:endParaRPr>
          </a:p>
          <a:p>
            <a:pPr>
              <a:buFontTx/>
              <a:buChar char="-"/>
            </a:pPr>
            <a:r>
              <a:rPr lang="es-ES" sz="2400" i="1" dirty="0">
                <a:latin typeface="Century Gothic" pitchFamily="34" charset="0"/>
              </a:rPr>
              <a:t> </a:t>
            </a:r>
            <a:r>
              <a:rPr lang="es-ES_tradnl" sz="2400" b="1" i="1" dirty="0">
                <a:latin typeface="Century Gothic" pitchFamily="34" charset="0"/>
              </a:rPr>
              <a:t>S</a:t>
            </a:r>
            <a:r>
              <a:rPr lang="es-ES_tradnl" sz="2400" i="1" dirty="0">
                <a:latin typeface="Century Gothic" pitchFamily="34" charset="0"/>
              </a:rPr>
              <a:t>e evalúa lo que sucede en el partido como hemos jugado, porqué el resultado, como juega el rival, etc.</a:t>
            </a:r>
          </a:p>
          <a:p>
            <a:endParaRPr lang="es-ES_tradnl" sz="2400" i="1" dirty="0">
              <a:latin typeface="Century Gothic" pitchFamily="34" charset="0"/>
            </a:endParaRPr>
          </a:p>
          <a:p>
            <a:pPr>
              <a:buFontTx/>
              <a:buChar char="-"/>
            </a:pPr>
            <a:r>
              <a:rPr lang="es-ES_tradnl" sz="2400" i="1" dirty="0">
                <a:latin typeface="Century Gothic" pitchFamily="34" charset="0"/>
              </a:rPr>
              <a:t> </a:t>
            </a:r>
            <a:r>
              <a:rPr lang="es-ES" sz="2400" b="1" i="1" dirty="0">
                <a:latin typeface="Century Gothic" pitchFamily="34" charset="0"/>
              </a:rPr>
              <a:t>F</a:t>
            </a:r>
            <a:r>
              <a:rPr lang="es-ES" sz="2400" i="1" dirty="0">
                <a:latin typeface="Century Gothic" pitchFamily="34" charset="0"/>
              </a:rPr>
              <a:t>ormular objetivos realistas y medibles</a:t>
            </a:r>
            <a:r>
              <a:rPr lang="es-ES_tradnl" sz="2400" i="1" dirty="0">
                <a:latin typeface="Century Gothic" pitchFamily="34" charset="0"/>
              </a:rPr>
              <a:t>. </a:t>
            </a:r>
            <a:endParaRPr lang="es-ES" sz="2400" i="1" dirty="0">
              <a:latin typeface="Century Gothic" pitchFamily="34" charset="0"/>
            </a:endParaRPr>
          </a:p>
          <a:p>
            <a:pPr algn="ctr"/>
            <a:endParaRPr lang="es-ES" sz="3600" dirty="0">
              <a:latin typeface="Tahoma" pitchFamily="34" charset="0"/>
            </a:endParaRPr>
          </a:p>
          <a:p>
            <a:pPr algn="ctr"/>
            <a:endParaRPr lang="es-ES" sz="3600" dirty="0">
              <a:latin typeface="Tahoma" pitchFamily="34" charset="0"/>
            </a:endParaRPr>
          </a:p>
        </p:txBody>
      </p:sp>
      <p:sp>
        <p:nvSpPr>
          <p:cNvPr id="8" name="Rectangle 2"/>
          <p:cNvSpPr txBox="1">
            <a:spLocks noChangeArrowheads="1"/>
          </p:cNvSpPr>
          <p:nvPr/>
        </p:nvSpPr>
        <p:spPr bwMode="auto">
          <a:xfrm>
            <a:off x="214313" y="142875"/>
            <a:ext cx="8715375" cy="857250"/>
          </a:xfrm>
          <a:prstGeom prst="rect">
            <a:avLst/>
          </a:prstGeom>
          <a:gradFill rotWithShape="0">
            <a:gsLst>
              <a:gs pos="0">
                <a:schemeClr val="bg2">
                  <a:lumMod val="25000"/>
                </a:schemeClr>
              </a:gs>
              <a:gs pos="100000">
                <a:srgbClr val="475E00"/>
              </a:gs>
            </a:gsLst>
            <a:lin ang="2700000" scaled="1"/>
          </a:gradFill>
          <a:ln w="9525">
            <a:noFill/>
            <a:miter lim="800000"/>
            <a:headEnd/>
            <a:tailEnd/>
          </a:ln>
        </p:spPr>
        <p:txBody>
          <a:bodyPr anchor="ctr"/>
          <a:lstStyle/>
          <a:p>
            <a:pPr algn="ctr" eaLnBrk="0" hangingPunct="0">
              <a:defRPr/>
            </a:pPr>
            <a:r>
              <a:rPr lang="es-AR" sz="2800" b="1" kern="0" dirty="0">
                <a:solidFill>
                  <a:schemeClr val="bg1"/>
                </a:solidFill>
                <a:latin typeface="Century Gothic" pitchFamily="34" charset="0"/>
                <a:ea typeface="+mj-ea"/>
                <a:cs typeface="+mj-cs"/>
              </a:rPr>
              <a:t>Aspectos específicos en la observación:</a:t>
            </a:r>
            <a:endParaRPr lang="es-ES" sz="2800" kern="0" dirty="0">
              <a:solidFill>
                <a:schemeClr val="bg1"/>
              </a:solidFill>
              <a:latin typeface="Century Gothic" pitchFamily="34" charset="0"/>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2051">
                                            <p:txEl>
                                              <p:pRg st="0" end="0"/>
                                            </p:txEl>
                                          </p:spTgt>
                                        </p:tgtEl>
                                        <p:attrNameLst>
                                          <p:attrName>style.visibility</p:attrName>
                                        </p:attrNameLst>
                                      </p:cBhvr>
                                      <p:to>
                                        <p:strVal val="visible"/>
                                      </p:to>
                                    </p:set>
                                    <p:anim calcmode="lin" valueType="num">
                                      <p:cBhvr additive="base">
                                        <p:cTn id="7" dur="500" fill="hold"/>
                                        <p:tgtEl>
                                          <p:spTgt spid="20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5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68346"/>
          </a:xfrm>
          <a:ln>
            <a:solidFill>
              <a:srgbClr val="FF0000"/>
            </a:solidFill>
          </a:ln>
        </p:spPr>
        <p:txBody>
          <a:bodyPr>
            <a:normAutofit/>
          </a:bodyPr>
          <a:lstStyle/>
          <a:p>
            <a:r>
              <a:rPr lang="es-AR" sz="3600" dirty="0" smtClean="0"/>
              <a:t>Instrumentos para la obtención de datos:</a:t>
            </a:r>
            <a:endParaRPr lang="es-ES" sz="3600" dirty="0"/>
          </a:p>
        </p:txBody>
      </p:sp>
      <p:sp>
        <p:nvSpPr>
          <p:cNvPr id="3" name="2 Marcador de contenido"/>
          <p:cNvSpPr>
            <a:spLocks noGrp="1"/>
          </p:cNvSpPr>
          <p:nvPr>
            <p:ph idx="1"/>
          </p:nvPr>
        </p:nvSpPr>
        <p:spPr>
          <a:xfrm>
            <a:off x="428596" y="1428736"/>
            <a:ext cx="8229600" cy="4525963"/>
          </a:xfrm>
        </p:spPr>
        <p:txBody>
          <a:bodyPr>
            <a:noAutofit/>
          </a:bodyPr>
          <a:lstStyle/>
          <a:p>
            <a:r>
              <a:rPr lang="es-ES" sz="3600" dirty="0" smtClean="0"/>
              <a:t>Método tradicional: "lápiz y papel“</a:t>
            </a:r>
          </a:p>
          <a:p>
            <a:r>
              <a:rPr lang="es-ES" sz="3600" dirty="0" smtClean="0"/>
              <a:t> Hojas de cálculos: </a:t>
            </a:r>
            <a:r>
              <a:rPr lang="es-ES" sz="3600" i="1" dirty="0" smtClean="0"/>
              <a:t>"hechas en casa" </a:t>
            </a:r>
            <a:r>
              <a:rPr lang="es-ES" sz="3600" dirty="0" smtClean="0"/>
              <a:t>(Excel, etc.)</a:t>
            </a:r>
          </a:p>
          <a:p>
            <a:r>
              <a:rPr lang="es-ES" sz="3600" dirty="0" smtClean="0"/>
              <a:t>Software en dispositivos móviles con pantalla táctil (teléfonos móviles, </a:t>
            </a:r>
            <a:r>
              <a:rPr lang="es-ES" sz="3600" dirty="0" err="1" smtClean="0"/>
              <a:t>tablet</a:t>
            </a:r>
            <a:r>
              <a:rPr lang="es-ES" sz="3600" dirty="0" smtClean="0"/>
              <a:t>, etc.)</a:t>
            </a:r>
          </a:p>
          <a:p>
            <a:r>
              <a:rPr lang="es-ES" sz="3600" dirty="0" smtClean="0"/>
              <a:t>Software profesional (Data Project, </a:t>
            </a:r>
            <a:r>
              <a:rPr lang="es-ES" sz="3600" dirty="0" err="1" smtClean="0"/>
              <a:t>Ace</a:t>
            </a:r>
            <a:r>
              <a:rPr lang="es-ES" sz="3600" dirty="0" smtClean="0"/>
              <a:t>, </a:t>
            </a:r>
            <a:r>
              <a:rPr lang="es-ES" sz="3600" dirty="0" err="1" smtClean="0"/>
              <a:t>Volley</a:t>
            </a:r>
            <a:r>
              <a:rPr lang="es-ES" sz="3600" dirty="0" smtClean="0"/>
              <a:t> </a:t>
            </a:r>
            <a:r>
              <a:rPr lang="es-ES" sz="3600" dirty="0" err="1" smtClean="0"/>
              <a:t>studio</a:t>
            </a:r>
            <a:r>
              <a:rPr lang="es-ES" sz="3600" dirty="0" smtClean="0"/>
              <a:t>, etc.)</a:t>
            </a:r>
            <a:endParaRPr lang="es-ES" sz="3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357188" y="1000125"/>
            <a:ext cx="8501062" cy="5262563"/>
          </a:xfrm>
          <a:prstGeom prst="rect">
            <a:avLst/>
          </a:prstGeom>
          <a:gradFill>
            <a:gsLst>
              <a:gs pos="0">
                <a:schemeClr val="bg2">
                  <a:lumMod val="90000"/>
                </a:schemeClr>
              </a:gs>
              <a:gs pos="100000">
                <a:schemeClr val="accent3">
                  <a:lumMod val="60000"/>
                  <a:lumOff val="40000"/>
                </a:schemeClr>
              </a:gs>
            </a:gsLst>
            <a:lin ang="2700000" scaled="1"/>
          </a:gradFill>
          <a:ln w="9525">
            <a:noFill/>
            <a:miter lim="800000"/>
            <a:headEnd/>
            <a:tailEnd/>
          </a:ln>
          <a:effectLst/>
        </p:spPr>
        <p:txBody>
          <a:bodyPr anchor="ctr">
            <a:spAutoFit/>
          </a:bodyPr>
          <a:lstStyle/>
          <a:p>
            <a:pPr>
              <a:defRPr/>
            </a:pPr>
            <a:r>
              <a:rPr lang="es-ES" sz="2400" dirty="0">
                <a:latin typeface="Century Gothic" pitchFamily="34" charset="0"/>
              </a:rPr>
              <a:t>Básicamente a los métodos estadísticos, como herramientas válidas para la conducción de equipos, pueden ser divididos en dos grandes líneas:</a:t>
            </a:r>
          </a:p>
          <a:p>
            <a:pPr>
              <a:defRPr/>
            </a:pPr>
            <a:r>
              <a:rPr lang="es-ES" sz="2400" dirty="0">
                <a:latin typeface="Century Gothic" pitchFamily="34" charset="0"/>
              </a:rPr>
              <a:t> </a:t>
            </a:r>
          </a:p>
          <a:p>
            <a:pPr>
              <a:buFont typeface="Wingdings" pitchFamily="2" charset="2"/>
              <a:buChar char="§"/>
              <a:defRPr/>
            </a:pPr>
            <a:r>
              <a:rPr lang="es-ES" sz="2400" dirty="0">
                <a:latin typeface="Century Gothic" pitchFamily="34" charset="0"/>
              </a:rPr>
              <a:t> </a:t>
            </a:r>
            <a:r>
              <a:rPr lang="es-ES" sz="2400" b="1" dirty="0">
                <a:latin typeface="Century Gothic" pitchFamily="34" charset="0"/>
              </a:rPr>
              <a:t>Métodos gráficos </a:t>
            </a:r>
            <a:r>
              <a:rPr lang="es-ES" sz="2400" dirty="0">
                <a:latin typeface="Century Gothic" pitchFamily="34" charset="0"/>
              </a:rPr>
              <a:t>(</a:t>
            </a:r>
            <a:r>
              <a:rPr lang="es-AR" sz="2400" dirty="0">
                <a:latin typeface="Century Gothic" pitchFamily="34" charset="0"/>
              </a:rPr>
              <a:t>curvas de registro, gráficos circulares (tortas), gráficos de barras, planillas o gráficas de ejecución (tendencia de saque o ataque), histogramas, etc.)</a:t>
            </a:r>
          </a:p>
          <a:p>
            <a:pPr>
              <a:defRPr/>
            </a:pPr>
            <a:endParaRPr lang="es-ES" sz="2400" dirty="0">
              <a:latin typeface="Century Gothic" pitchFamily="34" charset="0"/>
            </a:endParaRPr>
          </a:p>
          <a:p>
            <a:pPr>
              <a:buFont typeface="Wingdings" pitchFamily="2" charset="2"/>
              <a:buChar char="§"/>
              <a:defRPr/>
            </a:pPr>
            <a:r>
              <a:rPr lang="es-ES" sz="2400" dirty="0">
                <a:latin typeface="Century Gothic" pitchFamily="34" charset="0"/>
              </a:rPr>
              <a:t> </a:t>
            </a:r>
            <a:r>
              <a:rPr lang="es-ES" sz="2400" b="1" dirty="0">
                <a:latin typeface="Century Gothic" pitchFamily="34" charset="0"/>
              </a:rPr>
              <a:t>Métodos basados en la recolección de datos </a:t>
            </a:r>
            <a:r>
              <a:rPr lang="es-ES" sz="2400" dirty="0">
                <a:latin typeface="Century Gothic" pitchFamily="34" charset="0"/>
              </a:rPr>
              <a:t>(</a:t>
            </a:r>
            <a:r>
              <a:rPr lang="es-AR" sz="2400" dirty="0">
                <a:latin typeface="Century Gothic" pitchFamily="34" charset="0"/>
              </a:rPr>
              <a:t>planillas de registros, formulas de eficacia/eficiencia, sistema estadístico FIVB, Data </a:t>
            </a:r>
            <a:r>
              <a:rPr lang="es-AR" sz="2400" dirty="0" err="1">
                <a:latin typeface="Century Gothic" pitchFamily="34" charset="0"/>
              </a:rPr>
              <a:t>Volley</a:t>
            </a:r>
            <a:r>
              <a:rPr lang="es-AR" sz="2400" dirty="0">
                <a:latin typeface="Century Gothic" pitchFamily="34" charset="0"/>
              </a:rPr>
              <a:t>, planilla hojas de calculo </a:t>
            </a:r>
            <a:r>
              <a:rPr lang="es-AR" sz="2400" dirty="0" err="1">
                <a:latin typeface="Century Gothic" pitchFamily="34" charset="0"/>
              </a:rPr>
              <a:t>excel</a:t>
            </a:r>
            <a:r>
              <a:rPr lang="es-AR" sz="2400" dirty="0">
                <a:latin typeface="Century Gothic" pitchFamily="34" charset="0"/>
              </a:rPr>
              <a:t>, etc.)</a:t>
            </a:r>
          </a:p>
          <a:p>
            <a:pPr>
              <a:defRPr/>
            </a:pPr>
            <a:endParaRPr lang="es-ES" dirty="0">
              <a:latin typeface="Century Gothic" pitchFamily="34" charset="0"/>
            </a:endParaRPr>
          </a:p>
        </p:txBody>
      </p:sp>
      <p:sp>
        <p:nvSpPr>
          <p:cNvPr id="21507" name="Rectangle 2"/>
          <p:cNvSpPr txBox="1">
            <a:spLocks noChangeArrowheads="1"/>
          </p:cNvSpPr>
          <p:nvPr/>
        </p:nvSpPr>
        <p:spPr bwMode="auto">
          <a:xfrm>
            <a:off x="214313" y="142875"/>
            <a:ext cx="8715375" cy="714375"/>
          </a:xfrm>
          <a:prstGeom prst="rect">
            <a:avLst/>
          </a:prstGeom>
          <a:gradFill rotWithShape="0">
            <a:gsLst>
              <a:gs pos="0">
                <a:srgbClr val="99CC00"/>
              </a:gs>
              <a:gs pos="100000">
                <a:srgbClr val="475E00"/>
              </a:gs>
            </a:gsLst>
            <a:lin ang="2700000" scaled="1"/>
          </a:gradFill>
          <a:ln w="9525">
            <a:noFill/>
            <a:miter lim="800000"/>
            <a:headEnd/>
            <a:tailEnd/>
          </a:ln>
        </p:spPr>
        <p:txBody>
          <a:bodyPr anchor="ctr"/>
          <a:lstStyle/>
          <a:p>
            <a:pPr algn="ctr"/>
            <a:r>
              <a:rPr lang="es-ES" sz="2800" b="1">
                <a:solidFill>
                  <a:srgbClr val="FFFF00"/>
                </a:solidFill>
                <a:latin typeface="Century Gothic" pitchFamily="34" charset="0"/>
              </a:rPr>
              <a:t>Tipos y características de métodos estadísticos</a:t>
            </a:r>
            <a:endParaRPr lang="es-ES" sz="2800">
              <a:solidFill>
                <a:srgbClr val="FFFF00"/>
              </a:solidFill>
              <a:latin typeface="Century Gothic"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txBox="1">
            <a:spLocks noChangeArrowheads="1"/>
          </p:cNvSpPr>
          <p:nvPr/>
        </p:nvSpPr>
        <p:spPr bwMode="auto">
          <a:xfrm>
            <a:off x="0" y="0"/>
            <a:ext cx="9144000" cy="500063"/>
          </a:xfrm>
          <a:prstGeom prst="rect">
            <a:avLst/>
          </a:prstGeom>
          <a:gradFill rotWithShape="0">
            <a:gsLst>
              <a:gs pos="0">
                <a:srgbClr val="99CC00"/>
              </a:gs>
              <a:gs pos="100000">
                <a:srgbClr val="475E00"/>
              </a:gs>
            </a:gsLst>
            <a:lin ang="2700000" scaled="1"/>
          </a:gradFill>
          <a:ln w="9525">
            <a:noFill/>
            <a:miter lim="800000"/>
            <a:headEnd/>
            <a:tailEnd/>
          </a:ln>
        </p:spPr>
        <p:txBody>
          <a:bodyPr anchor="ctr"/>
          <a:lstStyle/>
          <a:p>
            <a:pPr algn="ctr"/>
            <a:r>
              <a:rPr lang="es-ES_tradnl" b="1">
                <a:solidFill>
                  <a:schemeClr val="bg1"/>
                </a:solidFill>
                <a:latin typeface="Tahoma" pitchFamily="34" charset="0"/>
              </a:rPr>
              <a:t>SISTEMAS  ESTADISTICOS</a:t>
            </a:r>
            <a:endParaRPr lang="es-ES">
              <a:solidFill>
                <a:schemeClr val="bg1"/>
              </a:solidFill>
              <a:latin typeface="Century Gothic" pitchFamily="34" charset="0"/>
            </a:endParaRPr>
          </a:p>
        </p:txBody>
      </p:sp>
      <p:pic>
        <p:nvPicPr>
          <p:cNvPr id="22531" name="Picture 3"/>
          <p:cNvPicPr>
            <a:picLocks noChangeAspect="1" noChangeArrowheads="1"/>
          </p:cNvPicPr>
          <p:nvPr/>
        </p:nvPicPr>
        <p:blipFill>
          <a:blip r:embed="rId2"/>
          <a:srcRect/>
          <a:stretch>
            <a:fillRect/>
          </a:stretch>
        </p:blipFill>
        <p:spPr bwMode="auto">
          <a:xfrm>
            <a:off x="0" y="500063"/>
            <a:ext cx="9144000" cy="3143250"/>
          </a:xfrm>
          <a:prstGeom prst="rect">
            <a:avLst/>
          </a:prstGeom>
          <a:noFill/>
          <a:ln w="9525">
            <a:noFill/>
            <a:miter lim="800000"/>
            <a:headEnd/>
            <a:tailEnd/>
          </a:ln>
        </p:spPr>
      </p:pic>
      <p:pic>
        <p:nvPicPr>
          <p:cNvPr id="22532" name="Picture 4"/>
          <p:cNvPicPr>
            <a:picLocks noChangeAspect="1" noChangeArrowheads="1"/>
          </p:cNvPicPr>
          <p:nvPr/>
        </p:nvPicPr>
        <p:blipFill>
          <a:blip r:embed="rId3"/>
          <a:srcRect/>
          <a:stretch>
            <a:fillRect/>
          </a:stretch>
        </p:blipFill>
        <p:spPr bwMode="auto">
          <a:xfrm>
            <a:off x="0" y="3643313"/>
            <a:ext cx="9144000" cy="3214687"/>
          </a:xfrm>
          <a:prstGeom prst="rect">
            <a:avLst/>
          </a:prstGeom>
          <a:noFill/>
          <a:ln w="9525">
            <a:noFill/>
            <a:miter lim="800000"/>
            <a:headEnd/>
            <a:tailEnd/>
          </a:ln>
        </p:spPr>
      </p:pic>
      <p:sp>
        <p:nvSpPr>
          <p:cNvPr id="8" name="7 Rectángulo redondeado"/>
          <p:cNvSpPr/>
          <p:nvPr/>
        </p:nvSpPr>
        <p:spPr>
          <a:xfrm>
            <a:off x="2357438" y="785813"/>
            <a:ext cx="4071937" cy="91440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4000" dirty="0">
                <a:solidFill>
                  <a:srgbClr val="FF0000"/>
                </a:solidFill>
                <a:latin typeface="Bahnschrift SemiLight SemiConde" pitchFamily="34" charset="0"/>
              </a:rPr>
              <a:t>MANUAL</a:t>
            </a:r>
            <a:endParaRPr lang="es-ES" sz="4000" dirty="0">
              <a:solidFill>
                <a:srgbClr val="FF0000"/>
              </a:solidFill>
              <a:latin typeface="Bahnschrift SemiLight SemiConde" pitchFamily="34" charset="0"/>
            </a:endParaRPr>
          </a:p>
        </p:txBody>
      </p:sp>
      <p:sp>
        <p:nvSpPr>
          <p:cNvPr id="9" name="8 Rectángulo redondeado"/>
          <p:cNvSpPr/>
          <p:nvPr/>
        </p:nvSpPr>
        <p:spPr>
          <a:xfrm>
            <a:off x="2428875" y="3786188"/>
            <a:ext cx="4143375" cy="914400"/>
          </a:xfrm>
          <a:prstGeom prst="roundRect">
            <a:avLst/>
          </a:prstGeom>
          <a:solidFill>
            <a:schemeClr val="accent1">
              <a:lumMod val="40000"/>
              <a:lumOff val="6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4000" dirty="0">
                <a:solidFill>
                  <a:srgbClr val="FF0000"/>
                </a:solidFill>
                <a:latin typeface="Bahnschrift SemiLight SemiConde" pitchFamily="34" charset="0"/>
              </a:rPr>
              <a:t>COMPUTARIZADA</a:t>
            </a:r>
            <a:endParaRPr lang="es-ES" sz="4000" dirty="0">
              <a:solidFill>
                <a:srgbClr val="FF0000"/>
              </a:solidFill>
              <a:latin typeface="Bahnschrift SemiLight SemiConde"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ChangeArrowheads="1"/>
          </p:cNvSpPr>
          <p:nvPr/>
        </p:nvSpPr>
        <p:spPr bwMode="auto">
          <a:xfrm>
            <a:off x="214313" y="928688"/>
            <a:ext cx="8786812" cy="4832350"/>
          </a:xfrm>
          <a:prstGeom prst="rect">
            <a:avLst/>
          </a:prstGeom>
          <a:solidFill>
            <a:srgbClr val="FFFFFF"/>
          </a:solidFill>
          <a:ln w="9525">
            <a:noFill/>
            <a:miter lim="800000"/>
            <a:headEnd/>
            <a:tailEnd/>
          </a:ln>
        </p:spPr>
        <p:txBody>
          <a:bodyPr anchor="ctr">
            <a:spAutoFit/>
          </a:bodyPr>
          <a:lstStyle/>
          <a:p>
            <a:pPr eaLnBrk="0" hangingPunct="0"/>
            <a:r>
              <a:rPr lang="es-ES" sz="1100" b="1">
                <a:solidFill>
                  <a:srgbClr val="000000"/>
                </a:solidFill>
                <a:latin typeface="Century Gothic" pitchFamily="34" charset="0"/>
                <a:ea typeface="Times New Roman" pitchFamily="18" charset="0"/>
                <a:cs typeface="Arial" pitchFamily="34" charset="0"/>
              </a:rPr>
              <a:t> </a:t>
            </a:r>
            <a:r>
              <a:rPr lang="es-ES" sz="2800" i="1">
                <a:solidFill>
                  <a:srgbClr val="FF0000"/>
                </a:solidFill>
                <a:latin typeface="Century Gothic" pitchFamily="34" charset="0"/>
                <a:ea typeface="Calibri" pitchFamily="34" charset="0"/>
                <a:cs typeface="Arial" pitchFamily="34" charset="0"/>
              </a:rPr>
              <a:t>Todos los sistemas contemplan el registro de</a:t>
            </a:r>
            <a:r>
              <a:rPr lang="es-ES" sz="2800">
                <a:solidFill>
                  <a:srgbClr val="FF0000"/>
                </a:solidFill>
                <a:latin typeface="Century Gothic" pitchFamily="34" charset="0"/>
                <a:ea typeface="Calibri" pitchFamily="34" charset="0"/>
                <a:cs typeface="Arial" pitchFamily="34" charset="0"/>
              </a:rPr>
              <a:t>:</a:t>
            </a:r>
          </a:p>
          <a:p>
            <a:pPr eaLnBrk="0" hangingPunct="0"/>
            <a:endParaRPr lang="es-ES" sz="2800">
              <a:solidFill>
                <a:srgbClr val="FF0000"/>
              </a:solidFill>
            </a:endParaRPr>
          </a:p>
          <a:p>
            <a:pPr eaLnBrk="0" hangingPunct="0">
              <a:buFontTx/>
              <a:buChar char="•"/>
            </a:pPr>
            <a:r>
              <a:rPr lang="es-ES" sz="2800">
                <a:latin typeface="Century Gothic" pitchFamily="34" charset="0"/>
                <a:cs typeface="Calibri" pitchFamily="34" charset="0"/>
              </a:rPr>
              <a:t>Evaluación de las acciones técnicas: saque, recepción, ataque, bloqueo, defensa, armado o construcción del ataque.</a:t>
            </a:r>
          </a:p>
          <a:p>
            <a:pPr eaLnBrk="0" hangingPunct="0"/>
            <a:endParaRPr lang="es-ES" sz="2800">
              <a:latin typeface="Century Gothic" pitchFamily="34" charset="0"/>
            </a:endParaRPr>
          </a:p>
          <a:p>
            <a:pPr eaLnBrk="0" hangingPunct="0">
              <a:buFontTx/>
              <a:buChar char="•"/>
            </a:pPr>
            <a:r>
              <a:rPr lang="es-ES" sz="2800">
                <a:latin typeface="Century Gothic" pitchFamily="34" charset="0"/>
                <a:cs typeface="Calibri" pitchFamily="34" charset="0"/>
              </a:rPr>
              <a:t>Evaluación de los complejos: ataque de rotación (K1) y ataque de transición o contrataque (K2/3).</a:t>
            </a:r>
          </a:p>
          <a:p>
            <a:pPr eaLnBrk="0" hangingPunct="0"/>
            <a:endParaRPr lang="es-ES" sz="2800">
              <a:latin typeface="Century Gothic" pitchFamily="34" charset="0"/>
            </a:endParaRPr>
          </a:p>
          <a:p>
            <a:pPr eaLnBrk="0" hangingPunct="0">
              <a:buFontTx/>
              <a:buChar char="•"/>
            </a:pPr>
            <a:r>
              <a:rPr lang="es-ES" sz="2800">
                <a:latin typeface="Century Gothic" pitchFamily="34" charset="0"/>
                <a:cs typeface="Calibri" pitchFamily="34" charset="0"/>
              </a:rPr>
              <a:t>Evaluación de cada una de las rotaciones.</a:t>
            </a:r>
            <a:endParaRPr lang="es-ES" sz="2800">
              <a:latin typeface="Century Gothic" pitchFamily="34" charset="0"/>
            </a:endParaRPr>
          </a:p>
        </p:txBody>
      </p:sp>
      <p:sp>
        <p:nvSpPr>
          <p:cNvPr id="24579" name="Rectangle 2"/>
          <p:cNvSpPr>
            <a:spLocks noGrp="1" noChangeArrowheads="1"/>
          </p:cNvSpPr>
          <p:nvPr>
            <p:ph type="title"/>
          </p:nvPr>
        </p:nvSpPr>
        <p:spPr>
          <a:xfrm>
            <a:off x="214313" y="214313"/>
            <a:ext cx="8786812" cy="714375"/>
          </a:xfrm>
          <a:solidFill>
            <a:srgbClr val="FFFF00"/>
          </a:solidFill>
          <a:ln w="22225">
            <a:solidFill>
              <a:srgbClr val="7030A0"/>
            </a:solidFill>
          </a:ln>
        </p:spPr>
        <p:txBody>
          <a:bodyPr/>
          <a:lstStyle/>
          <a:p>
            <a:pPr eaLnBrk="1" hangingPunct="1"/>
            <a:r>
              <a:rPr lang="es-ES_tradnl" sz="2000" b="1" smtClean="0">
                <a:latin typeface="Tahoma" pitchFamily="34" charset="0"/>
              </a:rPr>
              <a:t>ESTADISTICAS en el VOLEIBOL</a:t>
            </a:r>
            <a:br>
              <a:rPr lang="es-ES_tradnl" sz="2000" b="1" smtClean="0">
                <a:latin typeface="Tahoma" pitchFamily="34" charset="0"/>
              </a:rPr>
            </a:br>
            <a:r>
              <a:rPr lang="es-ES" sz="2000" b="1" smtClean="0">
                <a:latin typeface="Century Gothic" pitchFamily="34" charset="0"/>
              </a:rPr>
              <a:t>Criterios para puntuar los diferentes gestos o fundamentos</a:t>
            </a:r>
            <a:r>
              <a:rPr lang="es-ES_tradnl" sz="2000" b="1" smtClean="0">
                <a:latin typeface="Century Gothic" pitchFamily="34" charset="0"/>
              </a:rPr>
              <a:t> </a:t>
            </a:r>
            <a:endParaRPr lang="es-ES" sz="2000" b="1" smtClean="0">
              <a:latin typeface="Century Gothic"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p:cNvSpPr>
            <a:spLocks noChangeArrowheads="1"/>
          </p:cNvSpPr>
          <p:nvPr/>
        </p:nvSpPr>
        <p:spPr bwMode="auto">
          <a:xfrm>
            <a:off x="214313" y="928688"/>
            <a:ext cx="8786812" cy="5000625"/>
          </a:xfrm>
          <a:prstGeom prst="rect">
            <a:avLst/>
          </a:prstGeom>
          <a:solidFill>
            <a:srgbClr val="FFFFFF"/>
          </a:solidFill>
          <a:ln w="9525">
            <a:noFill/>
            <a:miter lim="800000"/>
            <a:headEnd/>
            <a:tailEnd/>
          </a:ln>
        </p:spPr>
        <p:txBody>
          <a:bodyPr anchor="ctr">
            <a:spAutoFit/>
          </a:bodyPr>
          <a:lstStyle/>
          <a:p>
            <a:pPr eaLnBrk="0" hangingPunct="0"/>
            <a:r>
              <a:rPr lang="es-ES" sz="1100" b="1">
                <a:solidFill>
                  <a:srgbClr val="000000"/>
                </a:solidFill>
                <a:latin typeface="Century Gothic" pitchFamily="34" charset="0"/>
                <a:ea typeface="Times New Roman" pitchFamily="18" charset="0"/>
                <a:cs typeface="Arial" pitchFamily="34" charset="0"/>
              </a:rPr>
              <a:t> </a:t>
            </a:r>
            <a:endParaRPr lang="es-ES" sz="2800">
              <a:solidFill>
                <a:srgbClr val="FF0000"/>
              </a:solidFill>
              <a:ea typeface="Times New Roman" pitchFamily="18" charset="0"/>
              <a:cs typeface="Arial" pitchFamily="34" charset="0"/>
            </a:endParaRPr>
          </a:p>
          <a:p>
            <a:pPr eaLnBrk="0" hangingPunct="0">
              <a:buFontTx/>
              <a:buChar char="•"/>
            </a:pPr>
            <a:r>
              <a:rPr lang="es-ES" sz="2800">
                <a:latin typeface="Century Gothic" pitchFamily="34" charset="0"/>
                <a:ea typeface="Times New Roman" pitchFamily="18" charset="0"/>
                <a:cs typeface="Calibri" pitchFamily="34" charset="0"/>
              </a:rPr>
              <a:t>Información de las secuencias: cómo se ganan o pierden los puntos.</a:t>
            </a:r>
          </a:p>
          <a:p>
            <a:pPr eaLnBrk="0" hangingPunct="0"/>
            <a:endParaRPr lang="es-ES" sz="2800">
              <a:latin typeface="Century Gothic" pitchFamily="34" charset="0"/>
              <a:ea typeface="Times New Roman" pitchFamily="18" charset="0"/>
              <a:cs typeface="Calibri" pitchFamily="34" charset="0"/>
            </a:endParaRPr>
          </a:p>
          <a:p>
            <a:pPr eaLnBrk="0" hangingPunct="0">
              <a:buFontTx/>
              <a:buChar char="•"/>
            </a:pPr>
            <a:r>
              <a:rPr lang="es-ES" sz="2800">
                <a:latin typeface="Century Gothic" pitchFamily="34" charset="0"/>
                <a:ea typeface="Times New Roman" pitchFamily="18" charset="0"/>
                <a:cs typeface="Calibri" pitchFamily="34" charset="0"/>
              </a:rPr>
              <a:t> Información de porcentajes de Rendimiento, Eficacia y Eficiencia.</a:t>
            </a:r>
          </a:p>
          <a:p>
            <a:pPr eaLnBrk="0" hangingPunct="0"/>
            <a:endParaRPr lang="es-ES" sz="2800">
              <a:latin typeface="Century Gothic" pitchFamily="34" charset="0"/>
              <a:ea typeface="Times New Roman" pitchFamily="18" charset="0"/>
              <a:cs typeface="Calibri" pitchFamily="34" charset="0"/>
            </a:endParaRPr>
          </a:p>
          <a:p>
            <a:pPr eaLnBrk="0" hangingPunct="0">
              <a:buFontTx/>
              <a:buChar char="•"/>
            </a:pPr>
            <a:r>
              <a:rPr lang="es-ES" sz="2800">
                <a:latin typeface="Century Gothic" pitchFamily="34" charset="0"/>
                <a:ea typeface="Times New Roman" pitchFamily="18" charset="0"/>
                <a:cs typeface="Calibri" pitchFamily="34" charset="0"/>
              </a:rPr>
              <a:t> Información estadística en los momentos críticos del set o partido.</a:t>
            </a:r>
          </a:p>
          <a:p>
            <a:pPr eaLnBrk="0" hangingPunct="0"/>
            <a:endParaRPr lang="es-ES" sz="2800">
              <a:latin typeface="Century Gothic" pitchFamily="34" charset="0"/>
              <a:ea typeface="Times New Roman" pitchFamily="18" charset="0"/>
              <a:cs typeface="Calibri" pitchFamily="34" charset="0"/>
            </a:endParaRPr>
          </a:p>
          <a:p>
            <a:pPr eaLnBrk="0" hangingPunct="0">
              <a:buFontTx/>
              <a:buChar char="•"/>
            </a:pPr>
            <a:r>
              <a:rPr lang="es-ES" sz="2800">
                <a:latin typeface="Century Gothic" pitchFamily="34" charset="0"/>
                <a:ea typeface="Times New Roman" pitchFamily="18" charset="0"/>
                <a:cs typeface="Calibri" pitchFamily="34" charset="0"/>
              </a:rPr>
              <a:t> Tendencias de ataque, saque, zonas de recepción, etc.</a:t>
            </a:r>
          </a:p>
        </p:txBody>
      </p:sp>
      <p:sp>
        <p:nvSpPr>
          <p:cNvPr id="25603" name="Rectangle 2"/>
          <p:cNvSpPr>
            <a:spLocks noGrp="1" noChangeArrowheads="1"/>
          </p:cNvSpPr>
          <p:nvPr>
            <p:ph type="title"/>
          </p:nvPr>
        </p:nvSpPr>
        <p:spPr>
          <a:xfrm>
            <a:off x="214313" y="214313"/>
            <a:ext cx="8786812" cy="714375"/>
          </a:xfrm>
          <a:solidFill>
            <a:srgbClr val="FFFF00"/>
          </a:solidFill>
          <a:ln w="22225">
            <a:solidFill>
              <a:srgbClr val="7030A0"/>
            </a:solidFill>
          </a:ln>
        </p:spPr>
        <p:txBody>
          <a:bodyPr/>
          <a:lstStyle/>
          <a:p>
            <a:pPr eaLnBrk="1" hangingPunct="1"/>
            <a:r>
              <a:rPr lang="es-ES_tradnl" sz="2000" b="1" smtClean="0">
                <a:latin typeface="Tahoma" pitchFamily="34" charset="0"/>
              </a:rPr>
              <a:t>ESTADISTICAS en el VOLEIBOL</a:t>
            </a:r>
            <a:br>
              <a:rPr lang="es-ES_tradnl" sz="2000" b="1" smtClean="0">
                <a:latin typeface="Tahoma" pitchFamily="34" charset="0"/>
              </a:rPr>
            </a:br>
            <a:r>
              <a:rPr lang="es-ES" sz="2000" b="1" smtClean="0">
                <a:latin typeface="Century Gothic" pitchFamily="34" charset="0"/>
              </a:rPr>
              <a:t>Criterios para puntuar los diferentes gestos o fundamentos</a:t>
            </a:r>
            <a:r>
              <a:rPr lang="es-ES_tradnl" sz="2000" b="1" smtClean="0">
                <a:latin typeface="Century Gothic" pitchFamily="34" charset="0"/>
              </a:rPr>
              <a:t> </a:t>
            </a:r>
            <a:endParaRPr lang="es-ES" sz="2000" b="1" smtClean="0">
              <a:latin typeface="Century Gothic"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Omar Grasso\Desktop\ON LINE\NACIONAL 2 ON LINE 2020\poi.jpg"/>
          <p:cNvPicPr>
            <a:picLocks noChangeAspect="1" noChangeArrowheads="1"/>
          </p:cNvPicPr>
          <p:nvPr/>
        </p:nvPicPr>
        <p:blipFill>
          <a:blip r:embed="rId2"/>
          <a:srcRect/>
          <a:stretch>
            <a:fillRect/>
          </a:stretch>
        </p:blipFill>
        <p:spPr bwMode="auto">
          <a:xfrm>
            <a:off x="0" y="714375"/>
            <a:ext cx="9144000" cy="5286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214313" y="1214438"/>
            <a:ext cx="8715375" cy="2678112"/>
          </a:xfrm>
          <a:prstGeom prst="rect">
            <a:avLst/>
          </a:prstGeom>
          <a:gradFill>
            <a:gsLst>
              <a:gs pos="0">
                <a:schemeClr val="bg2">
                  <a:lumMod val="90000"/>
                </a:schemeClr>
              </a:gs>
              <a:gs pos="100000">
                <a:schemeClr val="accent3">
                  <a:lumMod val="60000"/>
                  <a:lumOff val="40000"/>
                </a:schemeClr>
              </a:gs>
            </a:gsLst>
            <a:lin ang="2700000" scaled="1"/>
          </a:gradFill>
          <a:ln w="9525">
            <a:noFill/>
            <a:miter lim="800000"/>
            <a:headEnd/>
            <a:tailEnd/>
          </a:ln>
          <a:effectLst/>
        </p:spPr>
        <p:txBody>
          <a:bodyPr anchor="ctr">
            <a:spAutoFit/>
          </a:bodyPr>
          <a:lstStyle/>
          <a:p>
            <a:pPr indent="450850" eaLnBrk="0" hangingPunct="0">
              <a:buFont typeface="Wingdings" pitchFamily="2" charset="2"/>
              <a:buChar char="§"/>
              <a:defRPr/>
            </a:pPr>
            <a:r>
              <a:rPr lang="es-ES" sz="2400" b="1" dirty="0">
                <a:solidFill>
                  <a:srgbClr val="000000"/>
                </a:solidFill>
                <a:latin typeface="Century Gothic" pitchFamily="34" charset="0"/>
                <a:ea typeface="Times New Roman" pitchFamily="18" charset="0"/>
                <a:cs typeface="Arial" pitchFamily="34" charset="0"/>
              </a:rPr>
              <a:t>Objetivo</a:t>
            </a:r>
            <a:r>
              <a:rPr lang="es-ES" sz="2400" dirty="0">
                <a:solidFill>
                  <a:srgbClr val="000000"/>
                </a:solidFill>
                <a:latin typeface="Century Gothic" pitchFamily="34" charset="0"/>
                <a:ea typeface="Times New Roman" pitchFamily="18" charset="0"/>
                <a:cs typeface="Arial" pitchFamily="34" charset="0"/>
              </a:rPr>
              <a:t>: Aquellas  acciones  que  se  pueden  evaluar,  un jugador  toca  el  balón  o  intentó jugarla, se lo considera responsable de hacerlo.</a:t>
            </a:r>
          </a:p>
          <a:p>
            <a:pPr indent="450850" eaLnBrk="0" hangingPunct="0">
              <a:defRPr/>
            </a:pPr>
            <a:endParaRPr lang="es-ES" sz="2400" dirty="0">
              <a:latin typeface="Century Gothic" pitchFamily="34" charset="0"/>
            </a:endParaRPr>
          </a:p>
          <a:p>
            <a:pPr indent="450850" eaLnBrk="0" hangingPunct="0">
              <a:buFont typeface="Wingdings" pitchFamily="2" charset="2"/>
              <a:buChar char="§"/>
              <a:defRPr/>
            </a:pPr>
            <a:r>
              <a:rPr lang="es-ES" sz="2400" b="1" dirty="0">
                <a:solidFill>
                  <a:srgbClr val="000000"/>
                </a:solidFill>
                <a:latin typeface="Century Gothic" pitchFamily="34" charset="0"/>
                <a:ea typeface="Times New Roman" pitchFamily="18" charset="0"/>
                <a:cs typeface="Arial" pitchFamily="34" charset="0"/>
              </a:rPr>
              <a:t>Subjetivo:</a:t>
            </a:r>
            <a:r>
              <a:rPr lang="es-ES" sz="2400" dirty="0">
                <a:solidFill>
                  <a:srgbClr val="000000"/>
                </a:solidFill>
                <a:latin typeface="Century Gothic" pitchFamily="34" charset="0"/>
                <a:ea typeface="Times New Roman" pitchFamily="18" charset="0"/>
                <a:cs typeface="Arial" pitchFamily="34" charset="0"/>
              </a:rPr>
              <a:t> un jugador que no hace asistencia o cobertura en una acción de ataque o no salta al bloqueo.</a:t>
            </a:r>
          </a:p>
        </p:txBody>
      </p:sp>
      <p:sp>
        <p:nvSpPr>
          <p:cNvPr id="5" name="Rectangle 2"/>
          <p:cNvSpPr txBox="1">
            <a:spLocks noChangeArrowheads="1"/>
          </p:cNvSpPr>
          <p:nvPr/>
        </p:nvSpPr>
        <p:spPr bwMode="auto">
          <a:xfrm>
            <a:off x="214313" y="142875"/>
            <a:ext cx="8715375" cy="928688"/>
          </a:xfrm>
          <a:prstGeom prst="rect">
            <a:avLst/>
          </a:prstGeom>
          <a:gradFill rotWithShape="0">
            <a:gsLst>
              <a:gs pos="0">
                <a:srgbClr val="99CC00"/>
              </a:gs>
              <a:gs pos="100000">
                <a:srgbClr val="475E00"/>
              </a:gs>
            </a:gsLst>
            <a:lin ang="2700000" scaled="1"/>
          </a:gradFill>
          <a:ln w="9525">
            <a:noFill/>
            <a:miter lim="800000"/>
            <a:headEnd/>
            <a:tailEnd/>
          </a:ln>
        </p:spPr>
        <p:txBody>
          <a:bodyPr anchor="ctr"/>
          <a:lstStyle/>
          <a:p>
            <a:pPr eaLnBrk="0" hangingPunct="0">
              <a:defRPr/>
            </a:pPr>
            <a:r>
              <a:rPr lang="es-AR" sz="3200" b="1" i="1" kern="0" dirty="0">
                <a:solidFill>
                  <a:schemeClr val="bg1"/>
                </a:solidFill>
                <a:latin typeface="Century Gothic" pitchFamily="34" charset="0"/>
                <a:ea typeface="+mj-ea"/>
                <a:cs typeface="+mj-cs"/>
              </a:rPr>
              <a:t>La estadísticas en el VOLEIBOL tiene componente:</a:t>
            </a:r>
            <a:endParaRPr lang="es-ES" sz="3200" i="1" kern="0" dirty="0">
              <a:solidFill>
                <a:schemeClr val="bg1"/>
              </a:solidFill>
              <a:latin typeface="Century Gothic" pitchFamily="34" charset="0"/>
              <a:ea typeface="+mj-ea"/>
              <a:cs typeface="+mj-cs"/>
            </a:endParaRPr>
          </a:p>
        </p:txBody>
      </p:sp>
      <p:sp>
        <p:nvSpPr>
          <p:cNvPr id="27652" name="3 Rectángulo"/>
          <p:cNvSpPr>
            <a:spLocks noChangeArrowheads="1"/>
          </p:cNvSpPr>
          <p:nvPr/>
        </p:nvSpPr>
        <p:spPr bwMode="auto">
          <a:xfrm>
            <a:off x="357188" y="4572000"/>
            <a:ext cx="8501062" cy="1570038"/>
          </a:xfrm>
          <a:prstGeom prst="rect">
            <a:avLst/>
          </a:prstGeom>
          <a:noFill/>
          <a:ln w="9525">
            <a:noFill/>
            <a:miter lim="800000"/>
            <a:headEnd/>
            <a:tailEnd/>
          </a:ln>
        </p:spPr>
        <p:txBody>
          <a:bodyPr>
            <a:spAutoFit/>
          </a:bodyPr>
          <a:lstStyle/>
          <a:p>
            <a:pPr indent="450850" eaLnBrk="0" hangingPunct="0"/>
            <a:r>
              <a:rPr lang="es-ES" sz="2400" b="1" dirty="0">
                <a:solidFill>
                  <a:srgbClr val="000000"/>
                </a:solidFill>
                <a:latin typeface="Century Gothic" pitchFamily="34" charset="0"/>
                <a:ea typeface="Times New Roman" pitchFamily="18" charset="0"/>
                <a:cs typeface="Arial" pitchFamily="34" charset="0"/>
              </a:rPr>
              <a:t>“C</a:t>
            </a:r>
            <a:r>
              <a:rPr lang="es-ES" sz="2400" dirty="0">
                <a:solidFill>
                  <a:srgbClr val="000000"/>
                </a:solidFill>
                <a:latin typeface="Century Gothic" pitchFamily="34" charset="0"/>
                <a:ea typeface="Times New Roman" pitchFamily="18" charset="0"/>
                <a:cs typeface="Arial" pitchFamily="34" charset="0"/>
              </a:rPr>
              <a:t>onociendo  las  razones  de  una victoria o  derrota,  donde  se  debe  examinar  la  veracidad  de  los  resultados  hasta agotarlos para dar la información más fidedigna”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0" y="0"/>
            <a:ext cx="9144000" cy="6858000"/>
          </a:xfrm>
          <a:gradFill rotWithShape="0">
            <a:gsLst>
              <a:gs pos="0">
                <a:srgbClr val="00FFFF"/>
              </a:gs>
              <a:gs pos="100000">
                <a:srgbClr val="CCCCFF"/>
              </a:gs>
            </a:gsLst>
            <a:lin ang="2700000" scaled="1"/>
          </a:gradFill>
        </p:spPr>
        <p:txBody>
          <a:bodyPr/>
          <a:lstStyle/>
          <a:p>
            <a:pPr algn="l" eaLnBrk="1" hangingPunct="1">
              <a:buFont typeface="Wingdings" pitchFamily="2" charset="2"/>
              <a:buNone/>
            </a:pPr>
            <a:r>
              <a:rPr lang="es-ES_tradnl" sz="3600" b="1" i="1" dirty="0" smtClean="0">
                <a:latin typeface="Tahoma" pitchFamily="34" charset="0"/>
                <a:cs typeface="Arial" pitchFamily="34" charset="0"/>
              </a:rPr>
              <a:t/>
            </a:r>
            <a:br>
              <a:rPr lang="es-ES_tradnl" sz="3600" b="1" i="1" dirty="0" smtClean="0">
                <a:latin typeface="Tahoma" pitchFamily="34" charset="0"/>
                <a:cs typeface="Arial" pitchFamily="34" charset="0"/>
              </a:rPr>
            </a:br>
            <a:r>
              <a:rPr lang="es-ES_tradnl" sz="3600" b="1" i="1" dirty="0" smtClean="0">
                <a:latin typeface="Tahoma" pitchFamily="34" charset="0"/>
                <a:cs typeface="Arial" pitchFamily="34" charset="0"/>
              </a:rPr>
              <a:t/>
            </a:r>
            <a:br>
              <a:rPr lang="es-ES_tradnl" sz="3600" b="1" i="1" dirty="0" smtClean="0">
                <a:latin typeface="Tahoma" pitchFamily="34" charset="0"/>
                <a:cs typeface="Arial" pitchFamily="34" charset="0"/>
              </a:rPr>
            </a:br>
            <a:endParaRPr lang="es-ES" sz="3600" b="1" i="1" dirty="0" smtClean="0">
              <a:latin typeface="Tahoma" pitchFamily="34" charset="0"/>
              <a:cs typeface="Times New Roman" pitchFamily="18" charset="0"/>
            </a:endParaRPr>
          </a:p>
        </p:txBody>
      </p:sp>
      <p:sp>
        <p:nvSpPr>
          <p:cNvPr id="28675" name="Rectangle 3"/>
          <p:cNvSpPr>
            <a:spLocks noGrp="1" noChangeArrowheads="1"/>
          </p:cNvSpPr>
          <p:nvPr>
            <p:ph type="subTitle" idx="1"/>
          </p:nvPr>
        </p:nvSpPr>
        <p:spPr>
          <a:xfrm>
            <a:off x="2571736" y="1142984"/>
            <a:ext cx="4286280" cy="4572000"/>
          </a:xfrm>
          <a:noFill/>
        </p:spPr>
        <p:txBody>
          <a:bodyPr>
            <a:normAutofit lnSpcReduction="10000"/>
          </a:bodyPr>
          <a:lstStyle/>
          <a:p>
            <a:pPr algn="l" eaLnBrk="1" hangingPunct="1">
              <a:buClr>
                <a:srgbClr val="FF0000"/>
              </a:buClr>
              <a:buSzPct val="94000"/>
              <a:buFont typeface="Wingdings" pitchFamily="2" charset="2"/>
              <a:buChar char="q"/>
            </a:pPr>
            <a:r>
              <a:rPr lang="es-MX" sz="3600" b="1" i="1" dirty="0" smtClean="0">
                <a:latin typeface="Century Gothic" pitchFamily="34" charset="0"/>
                <a:cs typeface="Times New Roman" pitchFamily="18" charset="0"/>
              </a:rPr>
              <a:t> </a:t>
            </a:r>
            <a:r>
              <a:rPr lang="es-MX" sz="3600" b="1" i="1" dirty="0" smtClean="0">
                <a:solidFill>
                  <a:schemeClr val="tx1"/>
                </a:solidFill>
                <a:latin typeface="Broadway" pitchFamily="82" charset="0"/>
                <a:cs typeface="Times New Roman" pitchFamily="18" charset="0"/>
              </a:rPr>
              <a:t>S</a:t>
            </a:r>
            <a:r>
              <a:rPr lang="es-MX" sz="3600" b="1" i="1" dirty="0" smtClean="0">
                <a:solidFill>
                  <a:schemeClr val="tx1"/>
                </a:solidFill>
                <a:latin typeface="Bahnschrift SemiBold" pitchFamily="34" charset="0"/>
                <a:cs typeface="Times New Roman" pitchFamily="18" charset="0"/>
              </a:rPr>
              <a:t>AQUE</a:t>
            </a:r>
          </a:p>
          <a:p>
            <a:pPr algn="l" eaLnBrk="1" hangingPunct="1">
              <a:buClr>
                <a:srgbClr val="FF0000"/>
              </a:buClr>
              <a:buSzPct val="94000"/>
              <a:buFont typeface="Wingdings" pitchFamily="2" charset="2"/>
              <a:buChar char="q"/>
            </a:pPr>
            <a:r>
              <a:rPr lang="es-MX" sz="3600" b="1" i="1" dirty="0" smtClean="0">
                <a:solidFill>
                  <a:schemeClr val="tx1"/>
                </a:solidFill>
                <a:latin typeface="Century Gothic" pitchFamily="34" charset="0"/>
                <a:cs typeface="Times New Roman" pitchFamily="18" charset="0"/>
              </a:rPr>
              <a:t> </a:t>
            </a:r>
            <a:r>
              <a:rPr lang="es-MX" sz="3600" b="1" i="1" dirty="0" smtClean="0">
                <a:solidFill>
                  <a:schemeClr val="tx1"/>
                </a:solidFill>
                <a:latin typeface="Bahnschrift SemiBold" pitchFamily="34" charset="0"/>
                <a:cs typeface="Times New Roman" pitchFamily="18" charset="0"/>
              </a:rPr>
              <a:t>RECEPCIO</a:t>
            </a:r>
            <a:r>
              <a:rPr lang="es-MX" sz="3600" b="1" i="1" dirty="0" smtClean="0">
                <a:solidFill>
                  <a:schemeClr val="tx1"/>
                </a:solidFill>
                <a:latin typeface="Broadway" pitchFamily="82" charset="0"/>
                <a:cs typeface="Times New Roman" pitchFamily="18" charset="0"/>
              </a:rPr>
              <a:t>N</a:t>
            </a:r>
          </a:p>
          <a:p>
            <a:pPr algn="l" eaLnBrk="1" hangingPunct="1">
              <a:buClr>
                <a:srgbClr val="FF0000"/>
              </a:buClr>
              <a:buSzPct val="94000"/>
              <a:buFont typeface="Wingdings" pitchFamily="2" charset="2"/>
              <a:buChar char="q"/>
            </a:pPr>
            <a:r>
              <a:rPr lang="es-MX" sz="3600" b="1" i="1" dirty="0" smtClean="0">
                <a:solidFill>
                  <a:schemeClr val="tx1"/>
                </a:solidFill>
                <a:latin typeface="Century Gothic" pitchFamily="34" charset="0"/>
                <a:cs typeface="Times New Roman" pitchFamily="18" charset="0"/>
              </a:rPr>
              <a:t> </a:t>
            </a:r>
            <a:r>
              <a:rPr lang="es-MX" sz="3600" b="1" i="1" dirty="0" smtClean="0">
                <a:solidFill>
                  <a:schemeClr val="tx1"/>
                </a:solidFill>
                <a:latin typeface="Broadway" pitchFamily="82" charset="0"/>
                <a:cs typeface="Times New Roman" pitchFamily="18" charset="0"/>
              </a:rPr>
              <a:t>A</a:t>
            </a:r>
            <a:r>
              <a:rPr lang="es-MX" sz="3600" b="1" i="1" dirty="0" smtClean="0">
                <a:solidFill>
                  <a:schemeClr val="tx1"/>
                </a:solidFill>
                <a:latin typeface="Bahnschrift SemiBold" pitchFamily="34" charset="0"/>
                <a:cs typeface="Times New Roman" pitchFamily="18" charset="0"/>
              </a:rPr>
              <a:t>RMADO</a:t>
            </a:r>
          </a:p>
          <a:p>
            <a:pPr algn="l" eaLnBrk="1" hangingPunct="1">
              <a:buClr>
                <a:srgbClr val="FF0000"/>
              </a:buClr>
              <a:buSzPct val="94000"/>
              <a:buFont typeface="Wingdings" pitchFamily="2" charset="2"/>
              <a:buChar char="q"/>
            </a:pPr>
            <a:r>
              <a:rPr lang="es-MX" sz="3600" b="1" i="1" dirty="0" smtClean="0">
                <a:solidFill>
                  <a:schemeClr val="tx1"/>
                </a:solidFill>
                <a:latin typeface="Century Gothic" pitchFamily="34" charset="0"/>
                <a:cs typeface="Times New Roman" pitchFamily="18" charset="0"/>
              </a:rPr>
              <a:t> </a:t>
            </a:r>
            <a:r>
              <a:rPr lang="es-MX" sz="3600" b="1" i="1" dirty="0" smtClean="0">
                <a:solidFill>
                  <a:schemeClr val="tx1"/>
                </a:solidFill>
                <a:latin typeface="Bahnschrift SemiBold" pitchFamily="34" charset="0"/>
                <a:cs typeface="Times New Roman" pitchFamily="18" charset="0"/>
              </a:rPr>
              <a:t>ATAQU</a:t>
            </a:r>
            <a:r>
              <a:rPr lang="es-MX" sz="3600" b="1" i="1" dirty="0" smtClean="0">
                <a:solidFill>
                  <a:schemeClr val="tx1"/>
                </a:solidFill>
                <a:latin typeface="Broadway" pitchFamily="82" charset="0"/>
                <a:cs typeface="Times New Roman" pitchFamily="18" charset="0"/>
              </a:rPr>
              <a:t>E</a:t>
            </a:r>
          </a:p>
          <a:p>
            <a:pPr algn="l" eaLnBrk="1" hangingPunct="1">
              <a:buClr>
                <a:srgbClr val="FF0000"/>
              </a:buClr>
              <a:buSzPct val="94000"/>
              <a:buFont typeface="Wingdings" pitchFamily="2" charset="2"/>
              <a:buChar char="q"/>
            </a:pPr>
            <a:r>
              <a:rPr lang="es-MX" sz="3600" b="1" i="1" dirty="0" smtClean="0">
                <a:solidFill>
                  <a:schemeClr val="tx1"/>
                </a:solidFill>
                <a:latin typeface="Century Gothic" pitchFamily="34" charset="0"/>
                <a:cs typeface="Times New Roman" pitchFamily="18" charset="0"/>
              </a:rPr>
              <a:t> </a:t>
            </a:r>
            <a:r>
              <a:rPr lang="es-MX" sz="3600" b="1" i="1" dirty="0" smtClean="0">
                <a:solidFill>
                  <a:schemeClr val="tx1"/>
                </a:solidFill>
                <a:latin typeface="Broadway" pitchFamily="82" charset="0"/>
                <a:cs typeface="Times New Roman" pitchFamily="18" charset="0"/>
              </a:rPr>
              <a:t>B</a:t>
            </a:r>
            <a:r>
              <a:rPr lang="es-MX" sz="3600" b="1" i="1" dirty="0" smtClean="0">
                <a:solidFill>
                  <a:schemeClr val="tx1"/>
                </a:solidFill>
                <a:latin typeface="Bahnschrift SemiBold" pitchFamily="34" charset="0"/>
                <a:cs typeface="Times New Roman" pitchFamily="18" charset="0"/>
              </a:rPr>
              <a:t>LOQUEO</a:t>
            </a:r>
          </a:p>
          <a:p>
            <a:pPr algn="l" eaLnBrk="1" hangingPunct="1">
              <a:buClr>
                <a:srgbClr val="FF0000"/>
              </a:buClr>
              <a:buSzPct val="94000"/>
              <a:buFont typeface="Wingdings" pitchFamily="2" charset="2"/>
              <a:buChar char="q"/>
            </a:pPr>
            <a:r>
              <a:rPr lang="es-MX" sz="3600" b="1" i="1" dirty="0" smtClean="0">
                <a:solidFill>
                  <a:schemeClr val="tx1"/>
                </a:solidFill>
                <a:latin typeface="Century Gothic" pitchFamily="34" charset="0"/>
                <a:cs typeface="Times New Roman" pitchFamily="18" charset="0"/>
              </a:rPr>
              <a:t> </a:t>
            </a:r>
            <a:r>
              <a:rPr lang="es-MX" sz="3600" b="1" i="1" dirty="0" smtClean="0">
                <a:solidFill>
                  <a:schemeClr val="tx1"/>
                </a:solidFill>
                <a:latin typeface="Bahnschrift SemiBold" pitchFamily="34" charset="0"/>
                <a:cs typeface="Times New Roman" pitchFamily="18" charset="0"/>
              </a:rPr>
              <a:t>DEFENS</a:t>
            </a:r>
            <a:r>
              <a:rPr lang="es-MX" sz="3600" b="1" i="1" dirty="0" smtClean="0">
                <a:solidFill>
                  <a:schemeClr val="tx1"/>
                </a:solidFill>
                <a:latin typeface="Broadway" pitchFamily="82" charset="0"/>
                <a:cs typeface="Times New Roman" pitchFamily="18" charset="0"/>
              </a:rPr>
              <a:t>A</a:t>
            </a:r>
          </a:p>
          <a:p>
            <a:pPr algn="l" eaLnBrk="1" hangingPunct="1">
              <a:buClr>
                <a:srgbClr val="FF0000"/>
              </a:buClr>
              <a:buSzPct val="94000"/>
              <a:buFont typeface="Wingdings" pitchFamily="2" charset="2"/>
              <a:buChar char="q"/>
            </a:pPr>
            <a:r>
              <a:rPr lang="es-MX" sz="3600" b="1" i="1" dirty="0" smtClean="0">
                <a:solidFill>
                  <a:schemeClr val="tx1"/>
                </a:solidFill>
                <a:latin typeface="Century Gothic" pitchFamily="34" charset="0"/>
                <a:cs typeface="Times New Roman" pitchFamily="18" charset="0"/>
              </a:rPr>
              <a:t> </a:t>
            </a:r>
            <a:r>
              <a:rPr lang="es-MX" sz="3600" b="1" i="1" dirty="0" smtClean="0">
                <a:solidFill>
                  <a:schemeClr val="tx1"/>
                </a:solidFill>
                <a:latin typeface="Broadway" pitchFamily="82" charset="0"/>
                <a:cs typeface="Times New Roman" pitchFamily="18" charset="0"/>
              </a:rPr>
              <a:t>C</a:t>
            </a:r>
            <a:r>
              <a:rPr lang="es-MX" sz="3600" b="1" i="1" dirty="0" smtClean="0">
                <a:solidFill>
                  <a:schemeClr val="tx1"/>
                </a:solidFill>
                <a:latin typeface="Bahnschrift SemiBold" pitchFamily="34" charset="0"/>
                <a:cs typeface="Times New Roman" pitchFamily="18" charset="0"/>
              </a:rPr>
              <a:t>ONTRATAQUE</a:t>
            </a:r>
          </a:p>
          <a:p>
            <a:pPr eaLnBrk="1" hangingPunct="1">
              <a:buClr>
                <a:srgbClr val="FF0000"/>
              </a:buClr>
              <a:buSzPct val="94000"/>
              <a:buFont typeface="Wingdings" pitchFamily="2" charset="2"/>
              <a:buChar char="q"/>
            </a:pPr>
            <a:endParaRPr lang="es-ES" sz="2800" b="1" i="1" dirty="0" smtClean="0">
              <a:latin typeface="Century Gothic" pitchFamily="34" charset="0"/>
              <a:cs typeface="Times New Roman" pitchFamily="18" charset="0"/>
            </a:endParaRPr>
          </a:p>
        </p:txBody>
      </p:sp>
      <p:sp>
        <p:nvSpPr>
          <p:cNvPr id="28676" name="Text Box 4"/>
          <p:cNvSpPr txBox="1">
            <a:spLocks noChangeArrowheads="1"/>
          </p:cNvSpPr>
          <p:nvPr/>
        </p:nvSpPr>
        <p:spPr bwMode="auto">
          <a:xfrm>
            <a:off x="428596" y="5643578"/>
            <a:ext cx="8153400" cy="830997"/>
          </a:xfrm>
          <a:prstGeom prst="rect">
            <a:avLst/>
          </a:prstGeom>
          <a:noFill/>
          <a:ln w="9525">
            <a:solidFill>
              <a:srgbClr val="FF0000"/>
            </a:solidFill>
            <a:miter lim="800000"/>
            <a:headEnd/>
            <a:tailEnd/>
          </a:ln>
        </p:spPr>
        <p:txBody>
          <a:bodyPr>
            <a:spAutoFit/>
          </a:bodyPr>
          <a:lstStyle/>
          <a:p>
            <a:pPr algn="ctr"/>
            <a:r>
              <a:rPr lang="es-ES_tradnl" sz="2400" dirty="0" smtClean="0">
                <a:solidFill>
                  <a:srgbClr val="FF0000"/>
                </a:solidFill>
                <a:latin typeface="Century Gothic" pitchFamily="34" charset="0"/>
              </a:rPr>
              <a:t>¿Existe un orden establecido para el seguimiento?</a:t>
            </a:r>
          </a:p>
          <a:p>
            <a:pPr algn="ctr"/>
            <a:r>
              <a:rPr lang="es-ES_tradnl" sz="2400" dirty="0" smtClean="0">
                <a:solidFill>
                  <a:srgbClr val="FF0000"/>
                </a:solidFill>
                <a:latin typeface="Century Gothic" pitchFamily="34" charset="0"/>
              </a:rPr>
              <a:t>¿ Cuales serian las prioridades?</a:t>
            </a:r>
            <a:endParaRPr lang="es-ES" sz="2400" dirty="0">
              <a:latin typeface="Century Gothic" pitchFamily="34" charset="0"/>
            </a:endParaRPr>
          </a:p>
        </p:txBody>
      </p:sp>
      <p:sp>
        <p:nvSpPr>
          <p:cNvPr id="28677" name="Text Box 5"/>
          <p:cNvSpPr txBox="1">
            <a:spLocks noChangeArrowheads="1"/>
          </p:cNvSpPr>
          <p:nvPr/>
        </p:nvSpPr>
        <p:spPr bwMode="auto">
          <a:xfrm>
            <a:off x="0" y="1752600"/>
            <a:ext cx="9144000" cy="1190625"/>
          </a:xfrm>
          <a:prstGeom prst="rect">
            <a:avLst/>
          </a:prstGeom>
          <a:noFill/>
          <a:ln w="9525">
            <a:noFill/>
            <a:miter lim="800000"/>
            <a:headEnd/>
            <a:tailEnd/>
          </a:ln>
        </p:spPr>
        <p:txBody>
          <a:bodyPr>
            <a:spAutoFit/>
          </a:bodyPr>
          <a:lstStyle/>
          <a:p>
            <a:pPr>
              <a:buFont typeface="Wingdings" pitchFamily="2" charset="2"/>
              <a:buChar char="F"/>
            </a:pPr>
            <a:endParaRPr lang="es-ES_tradnl" sz="3600" dirty="0">
              <a:latin typeface="Tahoma" pitchFamily="34" charset="0"/>
              <a:sym typeface="Wingdings" pitchFamily="2" charset="2"/>
            </a:endParaRPr>
          </a:p>
          <a:p>
            <a:pPr>
              <a:buFont typeface="Wingdings" pitchFamily="2" charset="2"/>
              <a:buChar char="F"/>
            </a:pPr>
            <a:endParaRPr lang="es-ES" sz="3600" dirty="0">
              <a:latin typeface="Tahoma" pitchFamily="34" charset="0"/>
            </a:endParaRPr>
          </a:p>
        </p:txBody>
      </p:sp>
      <p:sp>
        <p:nvSpPr>
          <p:cNvPr id="8" name="Rectangle 2"/>
          <p:cNvSpPr txBox="1">
            <a:spLocks noChangeArrowheads="1"/>
          </p:cNvSpPr>
          <p:nvPr/>
        </p:nvSpPr>
        <p:spPr bwMode="auto">
          <a:xfrm>
            <a:off x="214313" y="142875"/>
            <a:ext cx="8715375" cy="714357"/>
          </a:xfrm>
          <a:prstGeom prst="rect">
            <a:avLst/>
          </a:prstGeom>
          <a:gradFill rotWithShape="0">
            <a:gsLst>
              <a:gs pos="0">
                <a:srgbClr val="99CC00"/>
              </a:gs>
              <a:gs pos="100000">
                <a:srgbClr val="475E00"/>
              </a:gs>
            </a:gsLst>
            <a:lin ang="2700000" scaled="1"/>
          </a:gradFill>
          <a:ln w="9525">
            <a:noFill/>
            <a:miter lim="800000"/>
            <a:headEnd/>
            <a:tailEnd/>
          </a:ln>
        </p:spPr>
        <p:txBody>
          <a:bodyPr anchor="ctr"/>
          <a:lstStyle/>
          <a:p>
            <a:pPr algn="ctr" eaLnBrk="0" hangingPunct="0">
              <a:defRPr/>
            </a:pPr>
            <a:r>
              <a:rPr lang="es-AR" sz="3200" b="1" i="1" kern="0" dirty="0" smtClean="0">
                <a:solidFill>
                  <a:schemeClr val="bg1"/>
                </a:solidFill>
                <a:latin typeface="Century Gothic" pitchFamily="34" charset="0"/>
                <a:ea typeface="+mj-ea"/>
                <a:cs typeface="+mj-cs"/>
              </a:rPr>
              <a:t>¿ Que gestos/fundamentos evaluamos ?</a:t>
            </a:r>
            <a:endParaRPr lang="es-ES" sz="3200" i="1" kern="0" dirty="0">
              <a:solidFill>
                <a:schemeClr val="bg1"/>
              </a:solidFill>
              <a:latin typeface="Century Gothic" pitchFamily="34" charset="0"/>
              <a:ea typeface="+mj-ea"/>
              <a:cs typeface="+mj-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0" y="0"/>
            <a:ext cx="9144000" cy="6858000"/>
          </a:xfrm>
          <a:gradFill rotWithShape="0">
            <a:gsLst>
              <a:gs pos="0">
                <a:srgbClr val="00FFFF"/>
              </a:gs>
              <a:gs pos="100000">
                <a:srgbClr val="CCCCFF"/>
              </a:gs>
            </a:gsLst>
            <a:lin ang="2700000" scaled="1"/>
          </a:gradFill>
        </p:spPr>
        <p:txBody>
          <a:bodyPr/>
          <a:lstStyle/>
          <a:p>
            <a:pPr algn="l" eaLnBrk="1" hangingPunct="1">
              <a:buFont typeface="Wingdings" pitchFamily="2" charset="2"/>
              <a:buNone/>
            </a:pPr>
            <a:r>
              <a:rPr lang="es-ES_tradnl" sz="3600" b="1" i="1" dirty="0" smtClean="0">
                <a:latin typeface="Tahoma" pitchFamily="34" charset="0"/>
                <a:cs typeface="Arial" pitchFamily="34" charset="0"/>
              </a:rPr>
              <a:t/>
            </a:r>
            <a:br>
              <a:rPr lang="es-ES_tradnl" sz="3600" b="1" i="1" dirty="0" smtClean="0">
                <a:latin typeface="Tahoma" pitchFamily="34" charset="0"/>
                <a:cs typeface="Arial" pitchFamily="34" charset="0"/>
              </a:rPr>
            </a:br>
            <a:r>
              <a:rPr lang="es-ES_tradnl" sz="3600" b="1" i="1" dirty="0" smtClean="0">
                <a:latin typeface="Tahoma" pitchFamily="34" charset="0"/>
                <a:cs typeface="Arial" pitchFamily="34" charset="0"/>
              </a:rPr>
              <a:t/>
            </a:r>
            <a:br>
              <a:rPr lang="es-ES_tradnl" sz="3600" b="1" i="1" dirty="0" smtClean="0">
                <a:latin typeface="Tahoma" pitchFamily="34" charset="0"/>
                <a:cs typeface="Arial" pitchFamily="34" charset="0"/>
              </a:rPr>
            </a:br>
            <a:r>
              <a:rPr lang="es-ES_tradnl" sz="3600" b="1" i="1" dirty="0" smtClean="0">
                <a:latin typeface="Tahoma" pitchFamily="34" charset="0"/>
                <a:cs typeface="Arial" pitchFamily="34" charset="0"/>
              </a:rPr>
              <a:t/>
            </a:r>
            <a:br>
              <a:rPr lang="es-ES_tradnl" sz="3600" b="1" i="1" dirty="0" smtClean="0">
                <a:latin typeface="Tahoma" pitchFamily="34" charset="0"/>
                <a:cs typeface="Arial" pitchFamily="34" charset="0"/>
              </a:rPr>
            </a:br>
            <a:endParaRPr lang="es-ES" sz="3600" b="1" i="1" dirty="0" smtClean="0">
              <a:latin typeface="Tahoma" pitchFamily="34" charset="0"/>
              <a:cs typeface="Times New Roman" pitchFamily="18" charset="0"/>
            </a:endParaRPr>
          </a:p>
        </p:txBody>
      </p:sp>
      <p:sp>
        <p:nvSpPr>
          <p:cNvPr id="28676" name="Text Box 4"/>
          <p:cNvSpPr txBox="1">
            <a:spLocks noChangeArrowheads="1"/>
          </p:cNvSpPr>
          <p:nvPr/>
        </p:nvSpPr>
        <p:spPr bwMode="auto">
          <a:xfrm>
            <a:off x="500034" y="1428736"/>
            <a:ext cx="3643338" cy="769441"/>
          </a:xfrm>
          <a:prstGeom prst="rect">
            <a:avLst/>
          </a:prstGeom>
          <a:noFill/>
          <a:ln w="34925" cmpd="sng">
            <a:solidFill>
              <a:srgbClr val="FF0000"/>
            </a:solidFill>
            <a:miter lim="800000"/>
            <a:headEnd/>
            <a:tailEnd/>
          </a:ln>
        </p:spPr>
        <p:txBody>
          <a:bodyPr wrap="square">
            <a:spAutoFit/>
          </a:bodyPr>
          <a:lstStyle/>
          <a:p>
            <a:pPr algn="ctr"/>
            <a:r>
              <a:rPr lang="es-ES_tradnl" sz="2400" b="1" dirty="0" smtClean="0">
                <a:latin typeface="Century Gothic" pitchFamily="34" charset="0"/>
              </a:rPr>
              <a:t>ESENCIAL</a:t>
            </a:r>
          </a:p>
          <a:p>
            <a:pPr algn="ctr"/>
            <a:r>
              <a:rPr lang="es-ES_tradnl" sz="2000" i="1" dirty="0" smtClean="0">
                <a:latin typeface="Century Gothic" pitchFamily="34" charset="0"/>
              </a:rPr>
              <a:t>(mas importante)</a:t>
            </a:r>
            <a:endParaRPr lang="es-ES" sz="2000" i="1" dirty="0">
              <a:latin typeface="Century Gothic" pitchFamily="34" charset="0"/>
            </a:endParaRPr>
          </a:p>
        </p:txBody>
      </p:sp>
      <p:sp>
        <p:nvSpPr>
          <p:cNvPr id="28677" name="Text Box 5"/>
          <p:cNvSpPr txBox="1">
            <a:spLocks noChangeArrowheads="1"/>
          </p:cNvSpPr>
          <p:nvPr/>
        </p:nvSpPr>
        <p:spPr bwMode="auto">
          <a:xfrm>
            <a:off x="0" y="1752600"/>
            <a:ext cx="9144000" cy="1190625"/>
          </a:xfrm>
          <a:prstGeom prst="rect">
            <a:avLst/>
          </a:prstGeom>
          <a:noFill/>
          <a:ln w="9525">
            <a:noFill/>
            <a:miter lim="800000"/>
            <a:headEnd/>
            <a:tailEnd/>
          </a:ln>
        </p:spPr>
        <p:txBody>
          <a:bodyPr>
            <a:spAutoFit/>
          </a:bodyPr>
          <a:lstStyle/>
          <a:p>
            <a:pPr>
              <a:buFont typeface="Wingdings" pitchFamily="2" charset="2"/>
              <a:buChar char="F"/>
            </a:pPr>
            <a:endParaRPr lang="es-ES_tradnl" sz="3600" dirty="0">
              <a:latin typeface="Tahoma" pitchFamily="34" charset="0"/>
              <a:sym typeface="Wingdings" pitchFamily="2" charset="2"/>
            </a:endParaRPr>
          </a:p>
          <a:p>
            <a:pPr>
              <a:buFont typeface="Wingdings" pitchFamily="2" charset="2"/>
              <a:buChar char="F"/>
            </a:pPr>
            <a:endParaRPr lang="es-ES" sz="3600" dirty="0">
              <a:latin typeface="Tahoma" pitchFamily="34" charset="0"/>
            </a:endParaRPr>
          </a:p>
        </p:txBody>
      </p:sp>
      <p:sp>
        <p:nvSpPr>
          <p:cNvPr id="8" name="Rectangle 2"/>
          <p:cNvSpPr txBox="1">
            <a:spLocks noChangeArrowheads="1"/>
          </p:cNvSpPr>
          <p:nvPr/>
        </p:nvSpPr>
        <p:spPr bwMode="auto">
          <a:xfrm>
            <a:off x="214313" y="142875"/>
            <a:ext cx="8715375" cy="785795"/>
          </a:xfrm>
          <a:prstGeom prst="rect">
            <a:avLst/>
          </a:prstGeom>
          <a:gradFill rotWithShape="0">
            <a:gsLst>
              <a:gs pos="0">
                <a:srgbClr val="99CC00"/>
              </a:gs>
              <a:gs pos="100000">
                <a:srgbClr val="475E00"/>
              </a:gs>
            </a:gsLst>
            <a:lin ang="2700000" scaled="1"/>
          </a:gradFill>
          <a:ln w="9525">
            <a:noFill/>
            <a:miter lim="800000"/>
            <a:headEnd/>
            <a:tailEnd/>
          </a:ln>
        </p:spPr>
        <p:txBody>
          <a:bodyPr anchor="ctr"/>
          <a:lstStyle/>
          <a:p>
            <a:pPr algn="ctr" eaLnBrk="0" hangingPunct="0">
              <a:defRPr/>
            </a:pPr>
            <a:r>
              <a:rPr lang="es-AR" sz="2800" b="1" i="1" kern="0" dirty="0" smtClean="0">
                <a:solidFill>
                  <a:schemeClr val="bg1"/>
                </a:solidFill>
                <a:latin typeface="Century Gothic" pitchFamily="34" charset="0"/>
                <a:ea typeface="+mj-ea"/>
                <a:cs typeface="+mj-cs"/>
              </a:rPr>
              <a:t>¿ Como se hace un relevamiento estadístico ?</a:t>
            </a:r>
            <a:endParaRPr lang="es-ES" sz="2800" i="1" kern="0" dirty="0">
              <a:solidFill>
                <a:schemeClr val="bg1"/>
              </a:solidFill>
              <a:latin typeface="Century Gothic" pitchFamily="34" charset="0"/>
              <a:ea typeface="+mj-ea"/>
              <a:cs typeface="+mj-cs"/>
            </a:endParaRPr>
          </a:p>
        </p:txBody>
      </p:sp>
      <p:sp>
        <p:nvSpPr>
          <p:cNvPr id="9" name="Text Box 4"/>
          <p:cNvSpPr txBox="1">
            <a:spLocks noChangeArrowheads="1"/>
          </p:cNvSpPr>
          <p:nvPr/>
        </p:nvSpPr>
        <p:spPr bwMode="auto">
          <a:xfrm>
            <a:off x="5072066" y="1428736"/>
            <a:ext cx="3643338" cy="769441"/>
          </a:xfrm>
          <a:prstGeom prst="rect">
            <a:avLst/>
          </a:prstGeom>
          <a:noFill/>
          <a:ln w="34925">
            <a:solidFill>
              <a:srgbClr val="FFFF00"/>
            </a:solidFill>
            <a:miter lim="800000"/>
            <a:headEnd/>
            <a:tailEnd/>
          </a:ln>
        </p:spPr>
        <p:txBody>
          <a:bodyPr wrap="square">
            <a:spAutoFit/>
          </a:bodyPr>
          <a:lstStyle/>
          <a:p>
            <a:pPr algn="ctr"/>
            <a:r>
              <a:rPr lang="es-ES_tradnl" sz="2400" b="1" dirty="0" smtClean="0">
                <a:latin typeface="Century Gothic" pitchFamily="34" charset="0"/>
              </a:rPr>
              <a:t>OPCIONAL</a:t>
            </a:r>
          </a:p>
          <a:p>
            <a:pPr algn="ctr"/>
            <a:r>
              <a:rPr lang="es-ES_tradnl" sz="2000" i="1" dirty="0" smtClean="0">
                <a:latin typeface="Century Gothic" pitchFamily="34" charset="0"/>
              </a:rPr>
              <a:t>(Profesional)</a:t>
            </a:r>
            <a:endParaRPr lang="es-ES" sz="2000" i="1" dirty="0">
              <a:latin typeface="Century Gothic" pitchFamily="34" charset="0"/>
            </a:endParaRPr>
          </a:p>
        </p:txBody>
      </p:sp>
      <p:sp>
        <p:nvSpPr>
          <p:cNvPr id="10" name="Text Box 4"/>
          <p:cNvSpPr txBox="1">
            <a:spLocks noChangeArrowheads="1"/>
          </p:cNvSpPr>
          <p:nvPr/>
        </p:nvSpPr>
        <p:spPr bwMode="auto">
          <a:xfrm>
            <a:off x="214282" y="2500306"/>
            <a:ext cx="1928826" cy="1569660"/>
          </a:xfrm>
          <a:prstGeom prst="rect">
            <a:avLst/>
          </a:prstGeom>
          <a:noFill/>
          <a:ln w="34925" cmpd="sng">
            <a:solidFill>
              <a:srgbClr val="FF0000"/>
            </a:solidFill>
            <a:miter lim="800000"/>
            <a:headEnd/>
            <a:tailEnd/>
          </a:ln>
        </p:spPr>
        <p:txBody>
          <a:bodyPr wrap="square">
            <a:spAutoFit/>
          </a:bodyPr>
          <a:lstStyle/>
          <a:p>
            <a:pPr algn="ctr"/>
            <a:r>
              <a:rPr lang="es-ES_tradnl" sz="2400" b="1" dirty="0" smtClean="0">
                <a:latin typeface="Century Gothic" pitchFamily="34" charset="0"/>
              </a:rPr>
              <a:t>N° </a:t>
            </a:r>
            <a:r>
              <a:rPr lang="es-ES_tradnl" sz="2400" dirty="0" smtClean="0">
                <a:latin typeface="Century Gothic" pitchFamily="34" charset="0"/>
              </a:rPr>
              <a:t>de jugador</a:t>
            </a:r>
            <a:r>
              <a:rPr lang="es-ES" sz="2400" i="1" dirty="0" smtClean="0">
                <a:latin typeface="Century Gothic" pitchFamily="34" charset="0"/>
              </a:rPr>
              <a:t> que realiza la acción</a:t>
            </a:r>
            <a:endParaRPr lang="es-ES_tradnl" sz="2400" dirty="0" smtClean="0">
              <a:latin typeface="Century Gothic" pitchFamily="34" charset="0"/>
            </a:endParaRPr>
          </a:p>
        </p:txBody>
      </p:sp>
      <p:sp>
        <p:nvSpPr>
          <p:cNvPr id="11" name="Text Box 4"/>
          <p:cNvSpPr txBox="1">
            <a:spLocks noChangeArrowheads="1"/>
          </p:cNvSpPr>
          <p:nvPr/>
        </p:nvSpPr>
        <p:spPr bwMode="auto">
          <a:xfrm>
            <a:off x="2643174" y="2928934"/>
            <a:ext cx="2071702" cy="1200329"/>
          </a:xfrm>
          <a:prstGeom prst="rect">
            <a:avLst/>
          </a:prstGeom>
          <a:noFill/>
          <a:ln w="34925" cmpd="sng">
            <a:solidFill>
              <a:srgbClr val="FF0000"/>
            </a:solidFill>
            <a:miter lim="800000"/>
            <a:headEnd/>
            <a:tailEnd/>
          </a:ln>
        </p:spPr>
        <p:txBody>
          <a:bodyPr wrap="square">
            <a:spAutoFit/>
          </a:bodyPr>
          <a:lstStyle/>
          <a:p>
            <a:pPr algn="ctr"/>
            <a:r>
              <a:rPr lang="es-ES_tradnl" sz="2400" b="1" dirty="0" smtClean="0">
                <a:latin typeface="Century Gothic" pitchFamily="34" charset="0"/>
              </a:rPr>
              <a:t>E: </a:t>
            </a:r>
            <a:r>
              <a:rPr lang="es-ES_tradnl" sz="2400" dirty="0" smtClean="0">
                <a:latin typeface="Century Gothic" pitchFamily="34" charset="0"/>
              </a:rPr>
              <a:t>Como fue ese fundamento</a:t>
            </a:r>
          </a:p>
        </p:txBody>
      </p:sp>
      <p:sp>
        <p:nvSpPr>
          <p:cNvPr id="12" name="Text Box 4"/>
          <p:cNvSpPr txBox="1">
            <a:spLocks noChangeArrowheads="1"/>
          </p:cNvSpPr>
          <p:nvPr/>
        </p:nvSpPr>
        <p:spPr bwMode="auto">
          <a:xfrm>
            <a:off x="285720" y="5000636"/>
            <a:ext cx="4429156" cy="1569660"/>
          </a:xfrm>
          <a:prstGeom prst="rect">
            <a:avLst/>
          </a:prstGeom>
          <a:noFill/>
          <a:ln w="34925" cmpd="sng">
            <a:solidFill>
              <a:srgbClr val="FF0000"/>
            </a:solidFill>
            <a:miter lim="800000"/>
            <a:headEnd/>
            <a:tailEnd/>
          </a:ln>
        </p:spPr>
        <p:txBody>
          <a:bodyPr wrap="square">
            <a:spAutoFit/>
          </a:bodyPr>
          <a:lstStyle/>
          <a:p>
            <a:pPr algn="ctr"/>
            <a:r>
              <a:rPr lang="es-ES_tradnl" sz="2400" b="1" dirty="0" smtClean="0">
                <a:latin typeface="Century Gothic" pitchFamily="34" charset="0"/>
              </a:rPr>
              <a:t>F: </a:t>
            </a:r>
            <a:r>
              <a:rPr lang="es-ES_tradnl" sz="2400" dirty="0" smtClean="0">
                <a:latin typeface="Century Gothic" pitchFamily="34" charset="0"/>
              </a:rPr>
              <a:t>Fundamento: recepción,</a:t>
            </a:r>
          </a:p>
          <a:p>
            <a:pPr algn="ctr"/>
            <a:r>
              <a:rPr lang="es-ES_tradnl" sz="2400" dirty="0" smtClean="0">
                <a:latin typeface="Century Gothic" pitchFamily="34" charset="0"/>
              </a:rPr>
              <a:t>armado, ataque, defensa,</a:t>
            </a:r>
          </a:p>
          <a:p>
            <a:pPr algn="ctr"/>
            <a:r>
              <a:rPr lang="es-ES_tradnl" sz="2400" dirty="0" smtClean="0">
                <a:latin typeface="Century Gothic" pitchFamily="34" charset="0"/>
              </a:rPr>
              <a:t>bloqueo, cobertura y contrataque</a:t>
            </a:r>
          </a:p>
        </p:txBody>
      </p:sp>
      <p:sp>
        <p:nvSpPr>
          <p:cNvPr id="13" name="Text Box 4"/>
          <p:cNvSpPr txBox="1">
            <a:spLocks noChangeArrowheads="1"/>
          </p:cNvSpPr>
          <p:nvPr/>
        </p:nvSpPr>
        <p:spPr bwMode="auto">
          <a:xfrm>
            <a:off x="5000628" y="2428868"/>
            <a:ext cx="2500330" cy="830997"/>
          </a:xfrm>
          <a:prstGeom prst="rect">
            <a:avLst/>
          </a:prstGeom>
          <a:noFill/>
          <a:ln w="34925">
            <a:solidFill>
              <a:srgbClr val="FFFF00"/>
            </a:solidFill>
            <a:miter lim="800000"/>
            <a:headEnd/>
            <a:tailEnd/>
          </a:ln>
        </p:spPr>
        <p:txBody>
          <a:bodyPr wrap="square">
            <a:spAutoFit/>
          </a:bodyPr>
          <a:lstStyle/>
          <a:p>
            <a:pPr algn="ctr"/>
            <a:r>
              <a:rPr lang="es-ES_tradnl" sz="2400" dirty="0" smtClean="0">
                <a:latin typeface="Century Gothic" pitchFamily="34" charset="0"/>
              </a:rPr>
              <a:t>Dirección de la acción</a:t>
            </a:r>
            <a:endParaRPr lang="es-ES" sz="2000" i="1" dirty="0">
              <a:latin typeface="Century Gothic" pitchFamily="34" charset="0"/>
            </a:endParaRPr>
          </a:p>
        </p:txBody>
      </p:sp>
      <p:sp>
        <p:nvSpPr>
          <p:cNvPr id="14" name="Text Box 4"/>
          <p:cNvSpPr txBox="1">
            <a:spLocks noChangeArrowheads="1"/>
          </p:cNvSpPr>
          <p:nvPr/>
        </p:nvSpPr>
        <p:spPr bwMode="auto">
          <a:xfrm>
            <a:off x="6429388" y="3500438"/>
            <a:ext cx="2500330" cy="830997"/>
          </a:xfrm>
          <a:prstGeom prst="rect">
            <a:avLst/>
          </a:prstGeom>
          <a:noFill/>
          <a:ln w="34925">
            <a:solidFill>
              <a:srgbClr val="FFFF00"/>
            </a:solidFill>
            <a:miter lim="800000"/>
            <a:headEnd/>
            <a:tailEnd/>
          </a:ln>
        </p:spPr>
        <p:txBody>
          <a:bodyPr wrap="square">
            <a:spAutoFit/>
          </a:bodyPr>
          <a:lstStyle/>
          <a:p>
            <a:pPr algn="ctr"/>
            <a:r>
              <a:rPr lang="es-ES_tradnl" sz="2400" b="1" dirty="0" smtClean="0">
                <a:latin typeface="Century Gothic" pitchFamily="34" charset="0"/>
              </a:rPr>
              <a:t>T: </a:t>
            </a:r>
            <a:r>
              <a:rPr lang="es-ES_tradnl" sz="2400" dirty="0" smtClean="0">
                <a:latin typeface="Century Gothic" pitchFamily="34" charset="0"/>
              </a:rPr>
              <a:t>Tipo de ejecución</a:t>
            </a:r>
            <a:endParaRPr lang="es-ES" sz="2000" i="1" dirty="0">
              <a:latin typeface="Century Gothic" pitchFamily="34" charset="0"/>
            </a:endParaRPr>
          </a:p>
        </p:txBody>
      </p:sp>
      <p:cxnSp>
        <p:nvCxnSpPr>
          <p:cNvPr id="16" name="15 Conector recto de flecha"/>
          <p:cNvCxnSpPr/>
          <p:nvPr/>
        </p:nvCxnSpPr>
        <p:spPr>
          <a:xfrm rot="16200000" flipH="1">
            <a:off x="4357686" y="4286256"/>
            <a:ext cx="2356660" cy="356396"/>
          </a:xfrm>
          <a:prstGeom prst="straightConnector1">
            <a:avLst/>
          </a:prstGeom>
          <a:ln w="28575">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18" name="Text Box 4"/>
          <p:cNvSpPr txBox="1">
            <a:spLocks noChangeArrowheads="1"/>
          </p:cNvSpPr>
          <p:nvPr/>
        </p:nvSpPr>
        <p:spPr bwMode="auto">
          <a:xfrm>
            <a:off x="5786446" y="4786322"/>
            <a:ext cx="2857520" cy="461665"/>
          </a:xfrm>
          <a:prstGeom prst="rect">
            <a:avLst/>
          </a:prstGeom>
          <a:noFill/>
          <a:ln w="34925">
            <a:solidFill>
              <a:srgbClr val="FFFF00"/>
            </a:solidFill>
            <a:miter lim="800000"/>
            <a:headEnd/>
            <a:tailEnd/>
          </a:ln>
        </p:spPr>
        <p:txBody>
          <a:bodyPr wrap="square">
            <a:spAutoFit/>
          </a:bodyPr>
          <a:lstStyle/>
          <a:p>
            <a:pPr algn="ctr"/>
            <a:r>
              <a:rPr lang="es-ES_tradnl" sz="2400" dirty="0" smtClean="0">
                <a:latin typeface="Century Gothic" pitchFamily="34" charset="0"/>
              </a:rPr>
              <a:t>Donde empieza</a:t>
            </a:r>
            <a:endParaRPr lang="es-ES" sz="2000" i="1" dirty="0">
              <a:latin typeface="Century Gothic" pitchFamily="34" charset="0"/>
            </a:endParaRPr>
          </a:p>
        </p:txBody>
      </p:sp>
      <p:sp>
        <p:nvSpPr>
          <p:cNvPr id="19" name="Text Box 4"/>
          <p:cNvSpPr txBox="1">
            <a:spLocks noChangeArrowheads="1"/>
          </p:cNvSpPr>
          <p:nvPr/>
        </p:nvSpPr>
        <p:spPr bwMode="auto">
          <a:xfrm>
            <a:off x="5786446" y="5500702"/>
            <a:ext cx="2786082" cy="461665"/>
          </a:xfrm>
          <a:prstGeom prst="rect">
            <a:avLst/>
          </a:prstGeom>
          <a:noFill/>
          <a:ln w="34925">
            <a:solidFill>
              <a:srgbClr val="FFFF00"/>
            </a:solidFill>
            <a:miter lim="800000"/>
            <a:headEnd/>
            <a:tailEnd/>
          </a:ln>
        </p:spPr>
        <p:txBody>
          <a:bodyPr wrap="square">
            <a:spAutoFit/>
          </a:bodyPr>
          <a:lstStyle/>
          <a:p>
            <a:pPr algn="ctr"/>
            <a:r>
              <a:rPr lang="es-ES_tradnl" sz="2400" dirty="0" smtClean="0">
                <a:latin typeface="Century Gothic" pitchFamily="34" charset="0"/>
              </a:rPr>
              <a:t>Donde termina</a:t>
            </a:r>
            <a:endParaRPr lang="es-ES" sz="2000" dirty="0">
              <a:latin typeface="Century Gothic" pitchFamily="34" charset="0"/>
            </a:endParaRPr>
          </a:p>
        </p:txBody>
      </p:sp>
      <p:cxnSp>
        <p:nvCxnSpPr>
          <p:cNvPr id="21" name="20 Conector recto de flecha"/>
          <p:cNvCxnSpPr/>
          <p:nvPr/>
        </p:nvCxnSpPr>
        <p:spPr>
          <a:xfrm rot="16200000" flipH="1">
            <a:off x="4964909" y="3679033"/>
            <a:ext cx="1427966" cy="642148"/>
          </a:xfrm>
          <a:prstGeom prst="straightConnector1">
            <a:avLst/>
          </a:prstGeom>
          <a:ln w="28575">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ChangeArrowheads="1"/>
          </p:cNvSpPr>
          <p:nvPr/>
        </p:nvSpPr>
        <p:spPr bwMode="auto">
          <a:xfrm>
            <a:off x="214282" y="1500174"/>
            <a:ext cx="8715375" cy="4431983"/>
          </a:xfrm>
          <a:prstGeom prst="rect">
            <a:avLst/>
          </a:prstGeom>
          <a:noFill/>
          <a:ln w="9525">
            <a:noFill/>
            <a:miter lim="800000"/>
            <a:headEnd/>
            <a:tailEnd/>
          </a:ln>
        </p:spPr>
        <p:txBody>
          <a:bodyPr anchor="ctr">
            <a:spAutoFit/>
          </a:bodyPr>
          <a:lstStyle/>
          <a:p>
            <a:pPr indent="449263" eaLnBrk="0" hangingPunct="0"/>
            <a:r>
              <a:rPr lang="es-ES" sz="2400" b="1" dirty="0">
                <a:solidFill>
                  <a:srgbClr val="FF0000"/>
                </a:solidFill>
                <a:latin typeface="Century Gothic" pitchFamily="34" charset="0"/>
                <a:ea typeface="Calibri" pitchFamily="34" charset="0"/>
                <a:cs typeface="Times New Roman" pitchFamily="18" charset="0"/>
              </a:rPr>
              <a:t>H</a:t>
            </a:r>
            <a:r>
              <a:rPr lang="es-ES" sz="2400" dirty="0">
                <a:latin typeface="Century Gothic" pitchFamily="34" charset="0"/>
                <a:ea typeface="Calibri" pitchFamily="34" charset="0"/>
                <a:cs typeface="Times New Roman" pitchFamily="18" charset="0"/>
              </a:rPr>
              <a:t>abitualmente se utilizan dos formas, maneras o modos de valoración: </a:t>
            </a:r>
            <a:r>
              <a:rPr lang="es-ES" sz="2400" i="1" dirty="0" smtClean="0">
                <a:latin typeface="Century Gothic" pitchFamily="34" charset="0"/>
                <a:ea typeface="Calibri" pitchFamily="34" charset="0"/>
                <a:cs typeface="Times New Roman" pitchFamily="18" charset="0"/>
              </a:rPr>
              <a:t>(alfanuméricas)</a:t>
            </a:r>
            <a:endParaRPr lang="es-ES" sz="2400" i="1" dirty="0">
              <a:latin typeface="Century Gothic" pitchFamily="34" charset="0"/>
              <a:ea typeface="Calibri" pitchFamily="34" charset="0"/>
              <a:cs typeface="Times New Roman" pitchFamily="18" charset="0"/>
            </a:endParaRPr>
          </a:p>
          <a:p>
            <a:pPr indent="449263" algn="just" eaLnBrk="0" hangingPunct="0">
              <a:buFontTx/>
              <a:buChar char="•"/>
            </a:pPr>
            <a:r>
              <a:rPr lang="es-ES" sz="2400" dirty="0">
                <a:latin typeface="Century Gothic" pitchFamily="34" charset="0"/>
                <a:ea typeface="Calibri" pitchFamily="34" charset="0"/>
                <a:cs typeface="Times New Roman" pitchFamily="18" charset="0"/>
              </a:rPr>
              <a:t>con valores numéricos (0, 1, 2, 3, 4)  </a:t>
            </a:r>
          </a:p>
          <a:p>
            <a:pPr indent="449263" algn="just" eaLnBrk="0" hangingPunct="0">
              <a:buFontTx/>
              <a:buChar char="•"/>
            </a:pPr>
            <a:r>
              <a:rPr lang="es-ES" sz="2400" dirty="0">
                <a:latin typeface="Century Gothic" pitchFamily="34" charset="0"/>
                <a:ea typeface="Calibri" pitchFamily="34" charset="0"/>
                <a:cs typeface="Times New Roman" pitchFamily="18" charset="0"/>
              </a:rPr>
              <a:t>con valores conceptuales (</a:t>
            </a:r>
            <a:r>
              <a:rPr lang="es-ES" sz="2400" b="1" dirty="0">
                <a:latin typeface="Century Gothic" pitchFamily="34" charset="0"/>
                <a:ea typeface="Calibri" pitchFamily="34" charset="0"/>
                <a:cs typeface="Times New Roman" pitchFamily="18" charset="0"/>
              </a:rPr>
              <a:t>=</a:t>
            </a:r>
            <a:r>
              <a:rPr lang="es-ES" sz="2400" dirty="0">
                <a:latin typeface="Century Gothic" pitchFamily="34" charset="0"/>
                <a:ea typeface="Calibri" pitchFamily="34" charset="0"/>
                <a:cs typeface="Times New Roman" pitchFamily="18" charset="0"/>
              </a:rPr>
              <a:t>,</a:t>
            </a:r>
            <a:r>
              <a:rPr lang="es-ES" sz="2400" b="1" dirty="0">
                <a:latin typeface="Century Gothic" pitchFamily="34" charset="0"/>
                <a:ea typeface="Calibri" pitchFamily="34" charset="0"/>
                <a:cs typeface="Times New Roman" pitchFamily="18" charset="0"/>
              </a:rPr>
              <a:t>–,/</a:t>
            </a:r>
            <a:r>
              <a:rPr lang="es-ES" sz="2400" dirty="0">
                <a:latin typeface="Century Gothic" pitchFamily="34" charset="0"/>
                <a:ea typeface="Calibri" pitchFamily="34" charset="0"/>
                <a:cs typeface="Times New Roman" pitchFamily="18" charset="0"/>
              </a:rPr>
              <a:t>,</a:t>
            </a:r>
            <a:r>
              <a:rPr lang="es-ES" sz="2400" b="1" dirty="0">
                <a:latin typeface="Century Gothic" pitchFamily="34" charset="0"/>
                <a:ea typeface="Calibri" pitchFamily="34" charset="0"/>
                <a:cs typeface="Times New Roman" pitchFamily="18" charset="0"/>
              </a:rPr>
              <a:t>+</a:t>
            </a:r>
            <a:r>
              <a:rPr lang="es-ES" sz="2400" dirty="0">
                <a:latin typeface="Century Gothic" pitchFamily="34" charset="0"/>
                <a:ea typeface="Calibri" pitchFamily="34" charset="0"/>
                <a:cs typeface="Times New Roman" pitchFamily="18" charset="0"/>
              </a:rPr>
              <a:t>,</a:t>
            </a:r>
            <a:r>
              <a:rPr lang="es-ES" sz="2400" b="1" dirty="0">
                <a:latin typeface="Century Gothic" pitchFamily="34" charset="0"/>
                <a:ea typeface="Calibri" pitchFamily="34" charset="0"/>
                <a:cs typeface="Times New Roman" pitchFamily="18" charset="0"/>
              </a:rPr>
              <a:t>++</a:t>
            </a:r>
            <a:r>
              <a:rPr lang="es-ES" sz="2400" dirty="0">
                <a:latin typeface="Century Gothic" pitchFamily="34" charset="0"/>
                <a:ea typeface="Calibri" pitchFamily="34" charset="0"/>
                <a:cs typeface="Times New Roman" pitchFamily="18" charset="0"/>
              </a:rPr>
              <a:t>) </a:t>
            </a:r>
          </a:p>
          <a:p>
            <a:pPr indent="449263" algn="just" eaLnBrk="0" hangingPunct="0"/>
            <a:endParaRPr lang="es-ES" sz="2400" dirty="0">
              <a:latin typeface="Century Gothic" pitchFamily="34" charset="0"/>
              <a:ea typeface="Calibri" pitchFamily="34" charset="0"/>
              <a:cs typeface="Times New Roman" pitchFamily="18" charset="0"/>
            </a:endParaRPr>
          </a:p>
          <a:p>
            <a:pPr indent="449263" algn="just" eaLnBrk="0" hangingPunct="0"/>
            <a:r>
              <a:rPr lang="es-ES" sz="2400" dirty="0">
                <a:latin typeface="Century Gothic" pitchFamily="34" charset="0"/>
                <a:ea typeface="Calibri" pitchFamily="34" charset="0"/>
                <a:cs typeface="Times New Roman" pitchFamily="18" charset="0"/>
              </a:rPr>
              <a:t>Aunque pueden existir otras formas de acuerdo </a:t>
            </a:r>
            <a:r>
              <a:rPr lang="es-ES" sz="2400" b="1" dirty="0">
                <a:latin typeface="Century Gothic" pitchFamily="34" charset="0"/>
                <a:ea typeface="Calibri" pitchFamily="34" charset="0"/>
                <a:cs typeface="Times New Roman" pitchFamily="18" charset="0"/>
              </a:rPr>
              <a:t>al criterio del observador.</a:t>
            </a:r>
          </a:p>
          <a:p>
            <a:pPr indent="449263" algn="just" eaLnBrk="0" hangingPunct="0"/>
            <a:endParaRPr lang="es-ES" dirty="0">
              <a:latin typeface="Century Gothic" pitchFamily="34" charset="0"/>
              <a:ea typeface="Calibri" pitchFamily="34" charset="0"/>
              <a:cs typeface="Times New Roman" pitchFamily="18" charset="0"/>
            </a:endParaRPr>
          </a:p>
          <a:p>
            <a:pPr indent="449263" algn="just" eaLnBrk="0" hangingPunct="0">
              <a:buFont typeface="Wingdings" pitchFamily="2" charset="2"/>
              <a:buChar char="q"/>
            </a:pPr>
            <a:r>
              <a:rPr lang="es-ES" sz="2400" i="1" dirty="0">
                <a:latin typeface="Century Gothic" pitchFamily="34" charset="0"/>
                <a:ea typeface="Calibri" pitchFamily="34" charset="0"/>
                <a:cs typeface="Times New Roman" pitchFamily="18" charset="0"/>
              </a:rPr>
              <a:t>Para quienes </a:t>
            </a:r>
            <a:r>
              <a:rPr lang="es-ES" sz="2400" b="1" i="1" dirty="0">
                <a:latin typeface="Century Gothic" pitchFamily="34" charset="0"/>
                <a:ea typeface="Calibri" pitchFamily="34" charset="0"/>
                <a:cs typeface="Times New Roman" pitchFamily="18" charset="0"/>
              </a:rPr>
              <a:t>se inicien </a:t>
            </a:r>
            <a:r>
              <a:rPr lang="es-ES" sz="2400" i="1" dirty="0">
                <a:latin typeface="Century Gothic" pitchFamily="34" charset="0"/>
                <a:ea typeface="Calibri" pitchFamily="34" charset="0"/>
                <a:cs typeface="Times New Roman" pitchFamily="18" charset="0"/>
              </a:rPr>
              <a:t>en el ejercicio de llevar estadísticas es conveniente y aconsejable realizarlo con 3 (tres) valores u opciones, debido a que resulta más simple apreciar el desempeño de cada jugador.</a:t>
            </a:r>
          </a:p>
        </p:txBody>
      </p:sp>
      <p:sp>
        <p:nvSpPr>
          <p:cNvPr id="29699" name="4 Rectángulo"/>
          <p:cNvSpPr>
            <a:spLocks noChangeArrowheads="1"/>
          </p:cNvSpPr>
          <p:nvPr/>
        </p:nvSpPr>
        <p:spPr bwMode="auto">
          <a:xfrm>
            <a:off x="285750" y="214313"/>
            <a:ext cx="8572500" cy="1570037"/>
          </a:xfrm>
          <a:prstGeom prst="rect">
            <a:avLst/>
          </a:prstGeom>
          <a:noFill/>
          <a:ln w="9525">
            <a:noFill/>
            <a:miter lim="800000"/>
            <a:headEnd/>
            <a:tailEnd/>
          </a:ln>
        </p:spPr>
        <p:txBody>
          <a:bodyPr>
            <a:spAutoFit/>
          </a:bodyPr>
          <a:lstStyle/>
          <a:p>
            <a:r>
              <a:rPr lang="es-ES">
                <a:latin typeface="Century Gothic" pitchFamily="34" charset="0"/>
              </a:rPr>
              <a:t>El resultado de cada acción es valorado mediante una escala que puede ser utilizando </a:t>
            </a:r>
            <a:r>
              <a:rPr lang="es-ES" b="1">
                <a:latin typeface="Century Gothic" pitchFamily="34" charset="0"/>
              </a:rPr>
              <a:t>3 (tres), 4 (cuatro), 5 (cinco) o 6 (seis) valores </a:t>
            </a:r>
            <a:r>
              <a:rPr lang="es-ES">
                <a:latin typeface="Century Gothic" pitchFamily="34" charset="0"/>
              </a:rPr>
              <a:t>para cada uno de los gestos o fundamentos del deporte,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4 Rectángulo"/>
          <p:cNvSpPr>
            <a:spLocks noChangeArrowheads="1"/>
          </p:cNvSpPr>
          <p:nvPr/>
        </p:nvSpPr>
        <p:spPr bwMode="auto">
          <a:xfrm>
            <a:off x="214313" y="214313"/>
            <a:ext cx="8572500" cy="830262"/>
          </a:xfrm>
          <a:prstGeom prst="rect">
            <a:avLst/>
          </a:prstGeom>
          <a:noFill/>
          <a:ln w="9525">
            <a:noFill/>
            <a:miter lim="800000"/>
            <a:headEnd/>
            <a:tailEnd/>
          </a:ln>
        </p:spPr>
        <p:txBody>
          <a:bodyPr>
            <a:spAutoFit/>
          </a:bodyPr>
          <a:lstStyle/>
          <a:p>
            <a:r>
              <a:rPr lang="es-ES" sz="2000">
                <a:latin typeface="Century Gothic" pitchFamily="34" charset="0"/>
              </a:rPr>
              <a:t>Como se hace el relevamiento estadístico</a:t>
            </a:r>
            <a:r>
              <a:rPr lang="es-ES">
                <a:latin typeface="Century Gothic" pitchFamily="34" charset="0"/>
              </a:rPr>
              <a:t>: </a:t>
            </a:r>
          </a:p>
          <a:p>
            <a:endParaRPr lang="es-ES">
              <a:latin typeface="Century Gothic" pitchFamily="34" charset="0"/>
            </a:endParaRPr>
          </a:p>
        </p:txBody>
      </p:sp>
      <p:graphicFrame>
        <p:nvGraphicFramePr>
          <p:cNvPr id="5" name="4 Tabla"/>
          <p:cNvGraphicFramePr>
            <a:graphicFrameLocks noGrp="1"/>
          </p:cNvGraphicFramePr>
          <p:nvPr/>
        </p:nvGraphicFramePr>
        <p:xfrm>
          <a:off x="1357313" y="785813"/>
          <a:ext cx="1547802" cy="4340546"/>
        </p:xfrm>
        <a:graphic>
          <a:graphicData uri="http://schemas.openxmlformats.org/drawingml/2006/table">
            <a:tbl>
              <a:tblPr firstRow="1" bandRow="1">
                <a:tableStyleId>{5C22544A-7EE6-4342-B048-85BDC9FD1C3A}</a:tableStyleId>
              </a:tblPr>
              <a:tblGrid>
                <a:gridCol w="1547802"/>
              </a:tblGrid>
              <a:tr h="500066">
                <a:tc>
                  <a:txBody>
                    <a:bodyPr/>
                    <a:lstStyle/>
                    <a:p>
                      <a:pPr algn="ctr"/>
                      <a:r>
                        <a:rPr lang="es-MX" sz="2400" dirty="0" smtClean="0">
                          <a:solidFill>
                            <a:schemeClr val="bg1"/>
                          </a:solidFill>
                          <a:latin typeface="Bahnschrift SemiBold" pitchFamily="34" charset="0"/>
                        </a:rPr>
                        <a:t>CRITERIO</a:t>
                      </a:r>
                      <a:endParaRPr lang="es-ES" sz="2400" dirty="0">
                        <a:solidFill>
                          <a:schemeClr val="bg1"/>
                        </a:solidFill>
                        <a:latin typeface="Bahnschrift SemiBold" pitchFamily="34" charset="0"/>
                      </a:endParaRPr>
                    </a:p>
                  </a:txBody>
                  <a:tcPr/>
                </a:tc>
              </a:tr>
              <a:tr h="500066">
                <a:tc>
                  <a:txBody>
                    <a:bodyPr/>
                    <a:lstStyle/>
                    <a:p>
                      <a:pPr algn="ctr"/>
                      <a:r>
                        <a:rPr lang="es-MX" sz="3600" dirty="0" smtClean="0">
                          <a:latin typeface="Bahnschrift SemiBold" pitchFamily="34" charset="0"/>
                        </a:rPr>
                        <a:t>#</a:t>
                      </a:r>
                      <a:endParaRPr lang="es-ES" sz="3600" dirty="0">
                        <a:latin typeface="Bahnschrift SemiBold" pitchFamily="34" charset="0"/>
                      </a:endParaRPr>
                    </a:p>
                  </a:txBody>
                  <a:tcPr/>
                </a:tc>
              </a:tr>
              <a:tr h="500066">
                <a:tc>
                  <a:txBody>
                    <a:bodyPr/>
                    <a:lstStyle/>
                    <a:p>
                      <a:pPr algn="ctr"/>
                      <a:r>
                        <a:rPr lang="es-MX" sz="3600" dirty="0" smtClean="0">
                          <a:latin typeface="Bahnschrift SemiBold" pitchFamily="34" charset="0"/>
                        </a:rPr>
                        <a:t>+</a:t>
                      </a:r>
                      <a:endParaRPr lang="es-ES" sz="3600" dirty="0">
                        <a:latin typeface="Bahnschrift SemiBold" pitchFamily="34" charset="0"/>
                      </a:endParaRPr>
                    </a:p>
                  </a:txBody>
                  <a:tcPr/>
                </a:tc>
              </a:tr>
              <a:tr h="500066">
                <a:tc>
                  <a:txBody>
                    <a:bodyPr/>
                    <a:lstStyle/>
                    <a:p>
                      <a:pPr algn="ctr"/>
                      <a:r>
                        <a:rPr lang="es-MX" sz="3600" dirty="0" smtClean="0">
                          <a:latin typeface="Bahnschrift SemiBold" pitchFamily="34" charset="0"/>
                        </a:rPr>
                        <a:t>!</a:t>
                      </a:r>
                      <a:endParaRPr lang="es-ES" sz="3600" dirty="0">
                        <a:latin typeface="Bahnschrift SemiBold" pitchFamily="34" charset="0"/>
                      </a:endParaRPr>
                    </a:p>
                  </a:txBody>
                  <a:tcPr/>
                </a:tc>
              </a:tr>
              <a:tr h="500066">
                <a:tc>
                  <a:txBody>
                    <a:bodyPr/>
                    <a:lstStyle/>
                    <a:p>
                      <a:pPr algn="ctr"/>
                      <a:r>
                        <a:rPr lang="es-MX" sz="3600" dirty="0" smtClean="0">
                          <a:latin typeface="Bahnschrift SemiBold" pitchFamily="34" charset="0"/>
                        </a:rPr>
                        <a:t>/</a:t>
                      </a:r>
                      <a:endParaRPr lang="es-ES" sz="3600" dirty="0">
                        <a:latin typeface="Bahnschrift SemiBold" pitchFamily="34" charset="0"/>
                      </a:endParaRPr>
                    </a:p>
                  </a:txBody>
                  <a:tcPr/>
                </a:tc>
              </a:tr>
              <a:tr h="500066">
                <a:tc>
                  <a:txBody>
                    <a:bodyPr/>
                    <a:lstStyle/>
                    <a:p>
                      <a:pPr algn="ctr"/>
                      <a:r>
                        <a:rPr lang="es-MX" sz="3600" dirty="0" smtClean="0">
                          <a:latin typeface="Bahnschrift SemiBold" pitchFamily="34" charset="0"/>
                        </a:rPr>
                        <a:t>-</a:t>
                      </a:r>
                      <a:endParaRPr lang="es-ES" sz="3600" dirty="0">
                        <a:latin typeface="Bahnschrift SemiBold" pitchFamily="34" charset="0"/>
                      </a:endParaRPr>
                    </a:p>
                  </a:txBody>
                  <a:tcPr/>
                </a:tc>
              </a:tr>
              <a:tr h="500066">
                <a:tc>
                  <a:txBody>
                    <a:bodyPr/>
                    <a:lstStyle/>
                    <a:p>
                      <a:pPr algn="ctr"/>
                      <a:r>
                        <a:rPr lang="es-MX" sz="3600" dirty="0" smtClean="0">
                          <a:latin typeface="Bahnschrift SemiBold" pitchFamily="34" charset="0"/>
                        </a:rPr>
                        <a:t>=</a:t>
                      </a:r>
                      <a:endParaRPr lang="es-ES" sz="3600" dirty="0">
                        <a:latin typeface="Bahnschrift SemiBold" pitchFamily="34" charset="0"/>
                      </a:endParaRPr>
                    </a:p>
                  </a:txBody>
                  <a:tcPr/>
                </a:tc>
              </a:tr>
            </a:tbl>
          </a:graphicData>
        </a:graphic>
      </p:graphicFrame>
      <p:graphicFrame>
        <p:nvGraphicFramePr>
          <p:cNvPr id="9" name="8 Tabla"/>
          <p:cNvGraphicFramePr>
            <a:graphicFrameLocks noGrp="1"/>
          </p:cNvGraphicFramePr>
          <p:nvPr/>
        </p:nvGraphicFramePr>
        <p:xfrm>
          <a:off x="3738563" y="785813"/>
          <a:ext cx="1547802" cy="4357716"/>
        </p:xfrm>
        <a:graphic>
          <a:graphicData uri="http://schemas.openxmlformats.org/drawingml/2006/table">
            <a:tbl>
              <a:tblPr firstRow="1" bandRow="1">
                <a:tableStyleId>{5C22544A-7EE6-4342-B048-85BDC9FD1C3A}</a:tableStyleId>
              </a:tblPr>
              <a:tblGrid>
                <a:gridCol w="1547802"/>
              </a:tblGrid>
              <a:tr h="475230">
                <a:tc>
                  <a:txBody>
                    <a:bodyPr/>
                    <a:lstStyle/>
                    <a:p>
                      <a:pPr algn="ctr"/>
                      <a:r>
                        <a:rPr lang="es-MX" sz="2400" dirty="0" smtClean="0">
                          <a:solidFill>
                            <a:schemeClr val="bg1"/>
                          </a:solidFill>
                          <a:latin typeface="Bahnschrift SemiBold" pitchFamily="34" charset="0"/>
                        </a:rPr>
                        <a:t>CRITERIO</a:t>
                      </a:r>
                      <a:endParaRPr lang="es-ES" sz="2400" dirty="0">
                        <a:solidFill>
                          <a:schemeClr val="bg1"/>
                        </a:solidFill>
                        <a:latin typeface="Bahnschrift SemiBold" pitchFamily="34" charset="0"/>
                      </a:endParaRPr>
                    </a:p>
                  </a:txBody>
                  <a:tcPr/>
                </a:tc>
              </a:tr>
              <a:tr h="1294162">
                <a:tc>
                  <a:txBody>
                    <a:bodyPr/>
                    <a:lstStyle/>
                    <a:p>
                      <a:pPr algn="ctr"/>
                      <a:r>
                        <a:rPr lang="es-MX" sz="4000" dirty="0" smtClean="0">
                          <a:latin typeface="Bahnschrift SemiBold" pitchFamily="34" charset="0"/>
                        </a:rPr>
                        <a:t>+</a:t>
                      </a:r>
                      <a:endParaRPr lang="es-ES" sz="4000" dirty="0">
                        <a:latin typeface="Bahnschrift SemiBold" pitchFamily="34" charset="0"/>
                      </a:endParaRPr>
                    </a:p>
                  </a:txBody>
                  <a:tcPr/>
                </a:tc>
              </a:tr>
              <a:tr h="1294162">
                <a:tc>
                  <a:txBody>
                    <a:bodyPr/>
                    <a:lstStyle/>
                    <a:p>
                      <a:pPr algn="ctr"/>
                      <a:r>
                        <a:rPr lang="es-MX" sz="4000" dirty="0" smtClean="0">
                          <a:latin typeface="Bahnschrift SemiBold" pitchFamily="34" charset="0"/>
                        </a:rPr>
                        <a:t>0</a:t>
                      </a:r>
                      <a:endParaRPr lang="es-ES" sz="4000" dirty="0">
                        <a:latin typeface="Bahnschrift SemiBold" pitchFamily="34" charset="0"/>
                      </a:endParaRPr>
                    </a:p>
                  </a:txBody>
                  <a:tcPr/>
                </a:tc>
              </a:tr>
              <a:tr h="1294162">
                <a:tc>
                  <a:txBody>
                    <a:bodyPr/>
                    <a:lstStyle/>
                    <a:p>
                      <a:pPr algn="ctr"/>
                      <a:r>
                        <a:rPr lang="es-MX" sz="4000" dirty="0" smtClean="0">
                          <a:latin typeface="Bahnschrift SemiBold" pitchFamily="34" charset="0"/>
                        </a:rPr>
                        <a:t>-</a:t>
                      </a:r>
                      <a:endParaRPr lang="es-ES" sz="4000" dirty="0">
                        <a:latin typeface="Bahnschrift SemiBold" pitchFamily="34" charset="0"/>
                      </a:endParaRPr>
                    </a:p>
                  </a:txBody>
                  <a:tcPr/>
                </a:tc>
              </a:tr>
            </a:tbl>
          </a:graphicData>
        </a:graphic>
      </p:graphicFrame>
      <p:sp>
        <p:nvSpPr>
          <p:cNvPr id="10" name="9 Abrir llave"/>
          <p:cNvSpPr/>
          <p:nvPr/>
        </p:nvSpPr>
        <p:spPr>
          <a:xfrm rot="10800000">
            <a:off x="3000375" y="1285875"/>
            <a:ext cx="428625" cy="1285875"/>
          </a:xfrm>
          <a:prstGeom prst="leftBrace">
            <a:avLst>
              <a:gd name="adj1" fmla="val 8333"/>
              <a:gd name="adj2" fmla="val 50000"/>
            </a:avLst>
          </a:prstGeom>
          <a:ln w="2222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ES"/>
          </a:p>
        </p:txBody>
      </p:sp>
      <p:sp>
        <p:nvSpPr>
          <p:cNvPr id="11" name="10 Abrir llave"/>
          <p:cNvSpPr/>
          <p:nvPr/>
        </p:nvSpPr>
        <p:spPr>
          <a:xfrm rot="10800000">
            <a:off x="3000375" y="2571750"/>
            <a:ext cx="428625" cy="1285875"/>
          </a:xfrm>
          <a:prstGeom prst="leftBrace">
            <a:avLst>
              <a:gd name="adj1" fmla="val 8333"/>
              <a:gd name="adj2" fmla="val 50000"/>
            </a:avLst>
          </a:prstGeom>
          <a:ln w="2222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ES"/>
          </a:p>
        </p:txBody>
      </p:sp>
      <p:sp>
        <p:nvSpPr>
          <p:cNvPr id="12" name="11 Abrir llave"/>
          <p:cNvSpPr/>
          <p:nvPr/>
        </p:nvSpPr>
        <p:spPr>
          <a:xfrm rot="10800000">
            <a:off x="3000375" y="3857625"/>
            <a:ext cx="428625" cy="1285875"/>
          </a:xfrm>
          <a:prstGeom prst="leftBrace">
            <a:avLst>
              <a:gd name="adj1" fmla="val 8333"/>
              <a:gd name="adj2" fmla="val 50000"/>
            </a:avLst>
          </a:prstGeom>
          <a:ln w="2222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ES"/>
          </a:p>
        </p:txBody>
      </p:sp>
      <p:sp>
        <p:nvSpPr>
          <p:cNvPr id="13" name="12 Llamada rectangular redondeada"/>
          <p:cNvSpPr/>
          <p:nvPr/>
        </p:nvSpPr>
        <p:spPr>
          <a:xfrm>
            <a:off x="285750" y="5500688"/>
            <a:ext cx="4286250" cy="1143000"/>
          </a:xfrm>
          <a:prstGeom prst="wedgeRoundRectCallout">
            <a:avLst>
              <a:gd name="adj1" fmla="val -16308"/>
              <a:gd name="adj2" fmla="val -76766"/>
              <a:gd name="adj3" fmla="val 16667"/>
            </a:avLst>
          </a:prstGeom>
          <a:solidFill>
            <a:schemeClr val="accent6">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49263" eaLnBrk="0" hangingPunct="0">
              <a:defRPr/>
            </a:pPr>
            <a:r>
              <a:rPr lang="es-ES" sz="2000" b="1" dirty="0">
                <a:solidFill>
                  <a:schemeClr val="tx1"/>
                </a:solidFill>
                <a:latin typeface="Century Gothic" pitchFamily="34" charset="0"/>
                <a:ea typeface="Calibri" pitchFamily="34" charset="0"/>
                <a:cs typeface="Times New Roman" pitchFamily="18" charset="0"/>
              </a:rPr>
              <a:t>S</a:t>
            </a:r>
            <a:r>
              <a:rPr lang="es-ES" sz="2000" dirty="0">
                <a:solidFill>
                  <a:schemeClr val="tx1"/>
                </a:solidFill>
                <a:latin typeface="Century Gothic" pitchFamily="34" charset="0"/>
                <a:ea typeface="Calibri" pitchFamily="34" charset="0"/>
                <a:cs typeface="Times New Roman" pitchFamily="18" charset="0"/>
              </a:rPr>
              <a:t>eis (6) criterios de evaluación, donde el punto (#) y el error (-) son polos opuestos</a:t>
            </a:r>
          </a:p>
        </p:txBody>
      </p:sp>
      <p:sp>
        <p:nvSpPr>
          <p:cNvPr id="14" name="13 Llamada rectangular redondeada"/>
          <p:cNvSpPr/>
          <p:nvPr/>
        </p:nvSpPr>
        <p:spPr>
          <a:xfrm>
            <a:off x="6000750" y="1643063"/>
            <a:ext cx="2928938" cy="1714500"/>
          </a:xfrm>
          <a:prstGeom prst="wedgeRoundRectCallout">
            <a:avLst>
              <a:gd name="adj1" fmla="val -69240"/>
              <a:gd name="adj2" fmla="val -11751"/>
              <a:gd name="adj3" fmla="val 16667"/>
            </a:avLst>
          </a:prstGeom>
          <a:solidFill>
            <a:schemeClr val="bg2">
              <a:lumMod val="9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49263" eaLnBrk="0" hangingPunct="0">
              <a:defRPr/>
            </a:pPr>
            <a:r>
              <a:rPr lang="es-ES" sz="2000" b="1" dirty="0">
                <a:solidFill>
                  <a:schemeClr val="tx1"/>
                </a:solidFill>
                <a:latin typeface="Century Gothic" pitchFamily="34" charset="0"/>
                <a:ea typeface="Calibri" pitchFamily="34" charset="0"/>
                <a:cs typeface="Times New Roman" pitchFamily="18" charset="0"/>
              </a:rPr>
              <a:t>C</a:t>
            </a:r>
            <a:r>
              <a:rPr lang="es-ES" sz="2000" dirty="0">
                <a:solidFill>
                  <a:schemeClr val="tx1"/>
                </a:solidFill>
                <a:latin typeface="Century Gothic" pitchFamily="34" charset="0"/>
                <a:ea typeface="Calibri" pitchFamily="34" charset="0"/>
                <a:cs typeface="Times New Roman" pitchFamily="18" charset="0"/>
              </a:rPr>
              <a:t>riterios con los que se pueden denominar de diversas manera , según entrenador/</a:t>
            </a:r>
            <a:r>
              <a:rPr lang="es-ES" sz="2000" dirty="0" err="1">
                <a:solidFill>
                  <a:schemeClr val="tx1"/>
                </a:solidFill>
                <a:latin typeface="Century Gothic" pitchFamily="34" charset="0"/>
                <a:ea typeface="Calibri" pitchFamily="34" charset="0"/>
                <a:cs typeface="Times New Roman" pitchFamily="18" charset="0"/>
              </a:rPr>
              <a:t>ar</a:t>
            </a:r>
            <a:endParaRPr lang="es-ES" sz="2000" dirty="0">
              <a:solidFill>
                <a:schemeClr val="tx1"/>
              </a:solidFill>
              <a:latin typeface="Century Gothic" pitchFamily="34" charset="0"/>
              <a:ea typeface="Calibri" pitchFamily="34" charset="0"/>
              <a:cs typeface="Times New Roman" pitchFamily="18" charset="0"/>
            </a:endParaRPr>
          </a:p>
        </p:txBody>
      </p:sp>
      <p:sp>
        <p:nvSpPr>
          <p:cNvPr id="15" name="14 Llamada rectangular redondeada"/>
          <p:cNvSpPr/>
          <p:nvPr/>
        </p:nvSpPr>
        <p:spPr>
          <a:xfrm>
            <a:off x="6000750" y="4357688"/>
            <a:ext cx="2928938" cy="785812"/>
          </a:xfrm>
          <a:prstGeom prst="wedgeRoundRectCallout">
            <a:avLst>
              <a:gd name="adj1" fmla="val -69240"/>
              <a:gd name="adj2" fmla="val -59158"/>
              <a:gd name="adj3" fmla="val 16667"/>
            </a:avLst>
          </a:prstGeom>
          <a:solidFill>
            <a:schemeClr val="accent1">
              <a:lumMod val="40000"/>
              <a:lumOff val="6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49263" eaLnBrk="0" hangingPunct="0">
              <a:defRPr/>
            </a:pPr>
            <a:r>
              <a:rPr lang="es-ES" sz="2000" b="1" dirty="0">
                <a:solidFill>
                  <a:schemeClr val="tx1"/>
                </a:solidFill>
                <a:latin typeface="Century Gothic" pitchFamily="34" charset="0"/>
                <a:ea typeface="Calibri" pitchFamily="34" charset="0"/>
                <a:cs typeface="Times New Roman" pitchFamily="18" charset="0"/>
              </a:rPr>
              <a:t>Como ejemplo</a:t>
            </a:r>
            <a:endParaRPr lang="es-ES" sz="2000" dirty="0">
              <a:solidFill>
                <a:schemeClr val="tx1"/>
              </a:solidFill>
              <a:latin typeface="Century Gothic" pitchFamily="34" charset="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redondeado"/>
          <p:cNvSpPr/>
          <p:nvPr/>
        </p:nvSpPr>
        <p:spPr>
          <a:xfrm>
            <a:off x="1643042" y="285728"/>
            <a:ext cx="5929312" cy="500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smtClean="0">
                <a:solidFill>
                  <a:schemeClr val="tx1"/>
                </a:solidFill>
                <a:latin typeface="Arial Unicode MS" pitchFamily="34" charset="-128"/>
                <a:ea typeface="Arial Unicode MS" pitchFamily="34" charset="-128"/>
                <a:cs typeface="Arial Unicode MS" pitchFamily="34" charset="-128"/>
              </a:rPr>
              <a:t>CRITERIOS DE EVALUACION</a:t>
            </a:r>
            <a:endParaRPr lang="es-ES" sz="2800" dirty="0">
              <a:solidFill>
                <a:schemeClr val="tx1"/>
              </a:solidFill>
              <a:latin typeface="Arial Unicode MS" pitchFamily="34" charset="-128"/>
              <a:ea typeface="Arial Unicode MS" pitchFamily="34" charset="-128"/>
              <a:cs typeface="Arial Unicode MS" pitchFamily="34" charset="-128"/>
            </a:endParaRPr>
          </a:p>
        </p:txBody>
      </p:sp>
      <p:sp>
        <p:nvSpPr>
          <p:cNvPr id="7" name="Rectangle 2"/>
          <p:cNvSpPr txBox="1">
            <a:spLocks noChangeArrowheads="1"/>
          </p:cNvSpPr>
          <p:nvPr/>
        </p:nvSpPr>
        <p:spPr bwMode="auto">
          <a:xfrm>
            <a:off x="428596" y="1142984"/>
            <a:ext cx="8286808" cy="5072098"/>
          </a:xfrm>
          <a:prstGeom prst="rect">
            <a:avLst/>
          </a:prstGeom>
          <a:solidFill>
            <a:srgbClr val="00FF00"/>
          </a:solidFill>
          <a:ln w="9525">
            <a:noFill/>
            <a:miter lim="800000"/>
            <a:headEnd/>
            <a:tailEnd/>
          </a:ln>
        </p:spPr>
        <p:txBody>
          <a:bodyPr anchor="ctr"/>
          <a:lstStyle/>
          <a:p>
            <a:r>
              <a:rPr lang="es-ES" sz="4000" b="1" dirty="0" smtClean="0">
                <a:solidFill>
                  <a:srgbClr val="FF0000"/>
                </a:solidFill>
                <a:latin typeface="Arial Rounded MT Bold" pitchFamily="34" charset="0"/>
              </a:rPr>
              <a:t>#</a:t>
            </a:r>
            <a:r>
              <a:rPr lang="es-ES" sz="4000" dirty="0" smtClean="0">
                <a:latin typeface="Arial Rounded MT Bold" pitchFamily="34" charset="0"/>
              </a:rPr>
              <a:t>  DOBLE POSITIVO (Perfecto) </a:t>
            </a:r>
          </a:p>
          <a:p>
            <a:r>
              <a:rPr lang="es-ES" sz="4000" b="1" dirty="0" smtClean="0">
                <a:solidFill>
                  <a:srgbClr val="FF0000"/>
                </a:solidFill>
                <a:latin typeface="Arial Rounded MT Bold" pitchFamily="34" charset="0"/>
              </a:rPr>
              <a:t>+</a:t>
            </a:r>
            <a:r>
              <a:rPr lang="es-ES" sz="4000" dirty="0" smtClean="0">
                <a:latin typeface="Arial Rounded MT Bold" pitchFamily="34" charset="0"/>
              </a:rPr>
              <a:t>  POSITIVO (Bueno) </a:t>
            </a:r>
          </a:p>
          <a:p>
            <a:r>
              <a:rPr lang="es-ES" sz="4000" b="1" i="1" dirty="0" smtClean="0">
                <a:solidFill>
                  <a:srgbClr val="FF0000"/>
                </a:solidFill>
                <a:latin typeface="Arial Rounded MT Bold" pitchFamily="34" charset="0"/>
              </a:rPr>
              <a:t>! </a:t>
            </a:r>
            <a:r>
              <a:rPr lang="es-ES" sz="4000" i="1" dirty="0" smtClean="0">
                <a:latin typeface="Arial Rounded MT Bold" pitchFamily="34" charset="0"/>
              </a:rPr>
              <a:t>  </a:t>
            </a:r>
            <a:r>
              <a:rPr lang="es-ES" sz="4000" i="1" dirty="0" smtClean="0">
                <a:solidFill>
                  <a:srgbClr val="FF0000"/>
                </a:solidFill>
                <a:latin typeface="Arial Rounded MT Bold" pitchFamily="34" charset="0"/>
              </a:rPr>
              <a:t>EXCLAMATIVO (Depende) </a:t>
            </a:r>
          </a:p>
          <a:p>
            <a:r>
              <a:rPr lang="es-ES" sz="4000" b="1" i="1" dirty="0" smtClean="0">
                <a:solidFill>
                  <a:srgbClr val="FF0000"/>
                </a:solidFill>
                <a:latin typeface="Arial Rounded MT Bold" pitchFamily="34" charset="0"/>
              </a:rPr>
              <a:t>/</a:t>
            </a:r>
            <a:r>
              <a:rPr lang="es-ES" sz="4000" i="1" dirty="0" smtClean="0">
                <a:latin typeface="Arial Rounded MT Bold" pitchFamily="34" charset="0"/>
              </a:rPr>
              <a:t>   </a:t>
            </a:r>
            <a:r>
              <a:rPr lang="es-ES" sz="4000" i="1" dirty="0" smtClean="0">
                <a:solidFill>
                  <a:srgbClr val="FF0000"/>
                </a:solidFill>
                <a:latin typeface="Arial Rounded MT Bold" pitchFamily="34" charset="0"/>
              </a:rPr>
              <a:t>BARRA O SLASH (Depende) </a:t>
            </a:r>
          </a:p>
          <a:p>
            <a:r>
              <a:rPr lang="es-ES" sz="4000" dirty="0" smtClean="0">
                <a:solidFill>
                  <a:srgbClr val="FF0000"/>
                </a:solidFill>
                <a:latin typeface="Arial Rounded MT Bold" pitchFamily="34" charset="0"/>
              </a:rPr>
              <a:t>-   </a:t>
            </a:r>
            <a:r>
              <a:rPr lang="es-ES" sz="4000" dirty="0" smtClean="0">
                <a:latin typeface="Arial Rounded MT Bold" pitchFamily="34" charset="0"/>
              </a:rPr>
              <a:t>NEGATIVO (Malo) </a:t>
            </a:r>
          </a:p>
          <a:p>
            <a:r>
              <a:rPr lang="es-ES" sz="4000" b="1" dirty="0" smtClean="0">
                <a:solidFill>
                  <a:srgbClr val="FF0000"/>
                </a:solidFill>
                <a:latin typeface="Arial Rounded MT Bold" pitchFamily="34" charset="0"/>
              </a:rPr>
              <a:t>=</a:t>
            </a:r>
            <a:r>
              <a:rPr lang="es-ES" sz="4000" dirty="0" smtClean="0">
                <a:latin typeface="Arial Rounded MT Bold" pitchFamily="34" charset="0"/>
              </a:rPr>
              <a:t>  DOBLE NEGATIVO (Error)</a:t>
            </a:r>
            <a:endParaRPr lang="es-ES" sz="4000" dirty="0">
              <a:latin typeface="Arial Rounded MT Bold"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Semáforo PNG Imágenes Transparentes - Pngtree"/>
          <p:cNvPicPr/>
          <p:nvPr/>
        </p:nvPicPr>
        <p:blipFill>
          <a:blip r:embed="rId2"/>
          <a:srcRect/>
          <a:stretch>
            <a:fillRect/>
          </a:stretch>
        </p:blipFill>
        <p:spPr bwMode="auto">
          <a:xfrm>
            <a:off x="3571868" y="1428736"/>
            <a:ext cx="1500186" cy="1285872"/>
          </a:xfrm>
          <a:prstGeom prst="rect">
            <a:avLst/>
          </a:prstGeom>
          <a:noFill/>
          <a:ln w="9525">
            <a:noFill/>
            <a:miter lim="800000"/>
            <a:headEnd/>
            <a:tailEnd/>
          </a:ln>
        </p:spPr>
      </p:pic>
      <p:graphicFrame>
        <p:nvGraphicFramePr>
          <p:cNvPr id="4" name="3 Tabla"/>
          <p:cNvGraphicFramePr>
            <a:graphicFrameLocks noGrp="1"/>
          </p:cNvGraphicFramePr>
          <p:nvPr/>
        </p:nvGraphicFramePr>
        <p:xfrm>
          <a:off x="928662" y="1428736"/>
          <a:ext cx="3071834" cy="4286278"/>
        </p:xfrm>
        <a:graphic>
          <a:graphicData uri="http://schemas.openxmlformats.org/drawingml/2006/table">
            <a:tbl>
              <a:tblPr firstRow="1" bandRow="1">
                <a:tableStyleId>{F5AB1C69-6EDB-4FF4-983F-18BD219EF322}</a:tableStyleId>
              </a:tblPr>
              <a:tblGrid>
                <a:gridCol w="1648301"/>
                <a:gridCol w="1423533"/>
              </a:tblGrid>
              <a:tr h="507410">
                <a:tc>
                  <a:txBody>
                    <a:bodyPr/>
                    <a:lstStyle/>
                    <a:p>
                      <a:pPr algn="ctr"/>
                      <a:r>
                        <a:rPr lang="es-MX" b="1" dirty="0" smtClean="0">
                          <a:solidFill>
                            <a:schemeClr val="tx1"/>
                          </a:solidFill>
                        </a:rPr>
                        <a:t>F</a:t>
                      </a:r>
                      <a:r>
                        <a:rPr lang="es-MX" sz="1600" b="1" dirty="0" smtClean="0">
                          <a:solidFill>
                            <a:schemeClr val="tx1"/>
                          </a:solidFill>
                        </a:rPr>
                        <a:t>UNDAMENTO</a:t>
                      </a:r>
                      <a:endParaRPr lang="es-ES" sz="16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s-ES" b="1">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7410">
                <a:tc>
                  <a:txBody>
                    <a:bodyPr/>
                    <a:lstStyle/>
                    <a:p>
                      <a:pPr algn="ctr"/>
                      <a:r>
                        <a:rPr lang="es-MX" b="1" dirty="0" smtClean="0">
                          <a:solidFill>
                            <a:schemeClr val="tx1"/>
                          </a:solidFill>
                        </a:rPr>
                        <a:t>CRITERIO</a:t>
                      </a:r>
                      <a:endParaRPr lang="es-ES"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MX" b="1" dirty="0" smtClean="0">
                          <a:solidFill>
                            <a:schemeClr val="tx1"/>
                          </a:solidFill>
                        </a:rPr>
                        <a:t>DATO</a:t>
                      </a:r>
                      <a:endParaRPr lang="es-ES"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5243">
                <a:tc>
                  <a:txBody>
                    <a:bodyPr/>
                    <a:lstStyle/>
                    <a:p>
                      <a:pPr algn="ctr"/>
                      <a:r>
                        <a:rPr lang="es-MX" sz="2800" b="1" dirty="0" smtClean="0">
                          <a:solidFill>
                            <a:schemeClr val="tx1"/>
                          </a:solidFill>
                        </a:rPr>
                        <a:t>++</a:t>
                      </a:r>
                      <a:endParaRPr lang="es-ES" sz="2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5243">
                <a:tc>
                  <a:txBody>
                    <a:bodyPr/>
                    <a:lstStyle/>
                    <a:p>
                      <a:pPr algn="ctr"/>
                      <a:r>
                        <a:rPr lang="es-MX" sz="2800" b="1" dirty="0" smtClean="0">
                          <a:solidFill>
                            <a:schemeClr val="tx1"/>
                          </a:solidFill>
                        </a:rPr>
                        <a:t>+</a:t>
                      </a:r>
                      <a:endParaRPr lang="es-ES" sz="2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5243">
                <a:tc>
                  <a:txBody>
                    <a:bodyPr/>
                    <a:lstStyle/>
                    <a:p>
                      <a:pPr algn="ctr"/>
                      <a:r>
                        <a:rPr lang="es-MX" sz="2800" b="1" dirty="0" smtClean="0">
                          <a:solidFill>
                            <a:schemeClr val="tx1"/>
                          </a:solidFill>
                        </a:rPr>
                        <a:t>!</a:t>
                      </a:r>
                      <a:endParaRPr lang="es-ES" sz="2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00"/>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5243">
                <a:tc>
                  <a:txBody>
                    <a:bodyPr/>
                    <a:lstStyle/>
                    <a:p>
                      <a:pPr algn="ctr"/>
                      <a:r>
                        <a:rPr lang="es-MX" sz="2800" b="1" dirty="0" smtClean="0">
                          <a:solidFill>
                            <a:schemeClr val="tx1"/>
                          </a:solidFill>
                        </a:rPr>
                        <a:t>/</a:t>
                      </a:r>
                      <a:endParaRPr lang="es-ES" sz="2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9933"/>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5243">
                <a:tc>
                  <a:txBody>
                    <a:bodyPr/>
                    <a:lstStyle/>
                    <a:p>
                      <a:pPr algn="ctr"/>
                      <a:r>
                        <a:rPr lang="es-MX" sz="2800" b="1" dirty="0" smtClean="0">
                          <a:solidFill>
                            <a:schemeClr val="tx1"/>
                          </a:solidFill>
                        </a:rPr>
                        <a:t>-</a:t>
                      </a:r>
                      <a:endParaRPr lang="es-ES" sz="2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5050"/>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5243">
                <a:tc>
                  <a:txBody>
                    <a:bodyPr/>
                    <a:lstStyle/>
                    <a:p>
                      <a:pPr algn="ctr"/>
                      <a:r>
                        <a:rPr lang="es-MX" sz="2800" b="1" dirty="0" smtClean="0">
                          <a:solidFill>
                            <a:schemeClr val="tx1"/>
                          </a:solidFill>
                        </a:rPr>
                        <a:t>=</a:t>
                      </a:r>
                      <a:endParaRPr lang="es-ES" sz="2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6" name="5 Tabla"/>
          <p:cNvGraphicFramePr>
            <a:graphicFrameLocks noGrp="1"/>
          </p:cNvGraphicFramePr>
          <p:nvPr/>
        </p:nvGraphicFramePr>
        <p:xfrm>
          <a:off x="4643438" y="1397000"/>
          <a:ext cx="2976562" cy="4299906"/>
        </p:xfrm>
        <a:graphic>
          <a:graphicData uri="http://schemas.openxmlformats.org/drawingml/2006/table">
            <a:tbl>
              <a:tblPr firstRow="1" bandRow="1">
                <a:tableStyleId>{5C22544A-7EE6-4342-B048-85BDC9FD1C3A}</a:tableStyleId>
              </a:tblPr>
              <a:tblGrid>
                <a:gridCol w="1488281"/>
                <a:gridCol w="1488281"/>
              </a:tblGrid>
              <a:tr h="504033">
                <a:tc>
                  <a:txBody>
                    <a:bodyPr/>
                    <a:lstStyle/>
                    <a:p>
                      <a:pPr algn="r"/>
                      <a:r>
                        <a:rPr lang="es-MX" sz="1600" b="1" dirty="0" smtClean="0">
                          <a:solidFill>
                            <a:schemeClr val="tx1"/>
                          </a:solidFill>
                        </a:rPr>
                        <a:t>FUNDAMENTO</a:t>
                      </a:r>
                      <a:endParaRPr lang="es-ES" sz="16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4033">
                <a:tc>
                  <a:txBody>
                    <a:bodyPr/>
                    <a:lstStyle/>
                    <a:p>
                      <a:pPr algn="ctr"/>
                      <a:r>
                        <a:rPr lang="es-MX" b="1" dirty="0" smtClean="0">
                          <a:solidFill>
                            <a:schemeClr val="tx1"/>
                          </a:solidFill>
                        </a:rPr>
                        <a:t>CRITERIO</a:t>
                      </a:r>
                      <a:endParaRPr lang="es-ES"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MX" b="1" dirty="0" smtClean="0">
                          <a:solidFill>
                            <a:schemeClr val="tx1"/>
                          </a:solidFill>
                        </a:rPr>
                        <a:t>DATO</a:t>
                      </a:r>
                      <a:endParaRPr lang="es-ES"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08066">
                <a:tc>
                  <a:txBody>
                    <a:bodyPr/>
                    <a:lstStyle/>
                    <a:p>
                      <a:pPr algn="ctr"/>
                      <a:r>
                        <a:rPr lang="es-MX" sz="6600" dirty="0" smtClean="0">
                          <a:solidFill>
                            <a:schemeClr val="tx1"/>
                          </a:solidFill>
                        </a:rPr>
                        <a:t>+</a:t>
                      </a:r>
                      <a:endParaRPr lang="es-ES" sz="6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08066">
                <a:tc>
                  <a:txBody>
                    <a:bodyPr/>
                    <a:lstStyle/>
                    <a:p>
                      <a:pPr algn="ctr"/>
                      <a:r>
                        <a:rPr lang="es-MX" sz="6600" dirty="0" smtClean="0">
                          <a:solidFill>
                            <a:schemeClr val="tx1"/>
                          </a:solidFill>
                        </a:rPr>
                        <a:t>o</a:t>
                      </a:r>
                      <a:endParaRPr lang="es-ES" sz="6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08066">
                <a:tc>
                  <a:txBody>
                    <a:bodyPr/>
                    <a:lstStyle/>
                    <a:p>
                      <a:pPr algn="ctr"/>
                      <a:r>
                        <a:rPr lang="es-MX" sz="6600" dirty="0" smtClean="0">
                          <a:solidFill>
                            <a:schemeClr val="tx1"/>
                          </a:solidFill>
                        </a:rPr>
                        <a:t>=</a:t>
                      </a:r>
                      <a:endParaRPr lang="es-ES" sz="6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endParaRPr lang="es-E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66914" name="AutoShape 2" descr="icono de semáforo de regulación, estilo de dibujos animados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66916" name="AutoShape 4" descr="icono de semáforo de regulación, estilo de dibujos animados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7" name="6 Rectángulo redondeado"/>
          <p:cNvSpPr/>
          <p:nvPr/>
        </p:nvSpPr>
        <p:spPr>
          <a:xfrm>
            <a:off x="428596" y="357166"/>
            <a:ext cx="7786742" cy="500062"/>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AR" dirty="0" smtClean="0">
                <a:solidFill>
                  <a:schemeClr val="tx1"/>
                </a:solidFill>
                <a:latin typeface="Arial Unicode MS" pitchFamily="34" charset="-128"/>
                <a:ea typeface="Arial Unicode MS" pitchFamily="34" charset="-128"/>
                <a:cs typeface="Arial Unicode MS" pitchFamily="34" charset="-128"/>
              </a:rPr>
              <a:t>CRITERIOS DE EVALUACION: Ejemplo para aplicar de acuerdo al nivel  </a:t>
            </a:r>
            <a:endParaRPr lang="es-ES"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180975" y="0"/>
            <a:ext cx="9324975" cy="6858000"/>
          </a:xfrm>
          <a:gradFill rotWithShape="0">
            <a:gsLst>
              <a:gs pos="0">
                <a:srgbClr val="4CBDBD"/>
              </a:gs>
              <a:gs pos="100000">
                <a:srgbClr val="66FFFF"/>
              </a:gs>
            </a:gsLst>
            <a:lin ang="18900000" scaled="1"/>
          </a:gradFill>
        </p:spPr>
        <p:txBody>
          <a:bodyPr/>
          <a:lstStyle/>
          <a:p>
            <a:pPr algn="l" eaLnBrk="1" hangingPunct="1">
              <a:buFont typeface="Wingdings" pitchFamily="2" charset="2"/>
              <a:buNone/>
            </a:pPr>
            <a:r>
              <a:rPr lang="es-ES" sz="3200" dirty="0" smtClean="0">
                <a:latin typeface="Tahoma" pitchFamily="34" charset="0"/>
              </a:rPr>
              <a:t>    </a:t>
            </a:r>
            <a:endParaRPr lang="es-ES" sz="2000" i="1" dirty="0" smtClean="0">
              <a:latin typeface="Tahoma" pitchFamily="34" charset="0"/>
            </a:endParaRPr>
          </a:p>
        </p:txBody>
      </p:sp>
      <p:sp>
        <p:nvSpPr>
          <p:cNvPr id="30723" name="Rectangle 3"/>
          <p:cNvSpPr>
            <a:spLocks noGrp="1" noChangeArrowheads="1"/>
          </p:cNvSpPr>
          <p:nvPr>
            <p:ph type="subTitle" idx="1"/>
          </p:nvPr>
        </p:nvSpPr>
        <p:spPr>
          <a:xfrm>
            <a:off x="357188" y="1643063"/>
            <a:ext cx="8208962" cy="1905000"/>
          </a:xfrm>
          <a:noFill/>
        </p:spPr>
        <p:txBody>
          <a:bodyPr/>
          <a:lstStyle/>
          <a:p>
            <a:pPr algn="l" eaLnBrk="1" hangingPunct="1"/>
            <a:r>
              <a:rPr lang="es-ES" sz="2800" dirty="0" smtClean="0">
                <a:solidFill>
                  <a:srgbClr val="FF0000"/>
                </a:solidFill>
                <a:latin typeface="Tahoma" pitchFamily="34" charset="0"/>
              </a:rPr>
              <a:t>Se conoce como Eficacia</a:t>
            </a:r>
            <a:r>
              <a:rPr lang="es-ES" sz="2400" dirty="0" smtClean="0">
                <a:latin typeface="Tahoma" pitchFamily="34" charset="0"/>
              </a:rPr>
              <a:t>:</a:t>
            </a:r>
          </a:p>
          <a:p>
            <a:pPr eaLnBrk="1" hangingPunct="1"/>
            <a:r>
              <a:rPr lang="es-ES" sz="2400" dirty="0" smtClean="0">
                <a:latin typeface="Tahoma" pitchFamily="34" charset="0"/>
              </a:rPr>
              <a:t>       </a:t>
            </a:r>
            <a:r>
              <a:rPr lang="es-ES" sz="2400" u="sng" dirty="0" smtClean="0">
                <a:solidFill>
                  <a:schemeClr val="tx1"/>
                </a:solidFill>
                <a:latin typeface="Tahoma" pitchFamily="34" charset="0"/>
              </a:rPr>
              <a:t>nº total de aciertos  x 100</a:t>
            </a:r>
          </a:p>
          <a:p>
            <a:pPr eaLnBrk="1" hangingPunct="1"/>
            <a:r>
              <a:rPr lang="es-ES" sz="2400" dirty="0" smtClean="0">
                <a:solidFill>
                  <a:schemeClr val="tx1"/>
                </a:solidFill>
                <a:latin typeface="Tahoma" pitchFamily="34" charset="0"/>
              </a:rPr>
              <a:t>        nº total de acciones</a:t>
            </a:r>
          </a:p>
          <a:p>
            <a:pPr eaLnBrk="1" hangingPunct="1"/>
            <a:endParaRPr lang="es-ES" sz="2400" dirty="0" smtClean="0">
              <a:latin typeface="Tahoma" pitchFamily="34" charset="0"/>
            </a:endParaRPr>
          </a:p>
        </p:txBody>
      </p:sp>
      <p:sp>
        <p:nvSpPr>
          <p:cNvPr id="30724" name="Text Box 4"/>
          <p:cNvSpPr txBox="1">
            <a:spLocks noChangeArrowheads="1"/>
          </p:cNvSpPr>
          <p:nvPr/>
        </p:nvSpPr>
        <p:spPr bwMode="auto">
          <a:xfrm>
            <a:off x="1258888" y="692150"/>
            <a:ext cx="6324600" cy="650875"/>
          </a:xfrm>
          <a:prstGeom prst="rect">
            <a:avLst/>
          </a:prstGeom>
          <a:solidFill>
            <a:srgbClr val="FFFF00"/>
          </a:solidFill>
          <a:ln w="19050" cmpd="dbl">
            <a:solidFill>
              <a:srgbClr val="FF3300"/>
            </a:solidFill>
            <a:miter lim="800000"/>
            <a:headEnd/>
            <a:tailEnd/>
          </a:ln>
        </p:spPr>
        <p:txBody>
          <a:bodyPr>
            <a:spAutoFit/>
          </a:bodyPr>
          <a:lstStyle/>
          <a:p>
            <a:pPr algn="ctr"/>
            <a:r>
              <a:rPr lang="es-ES_tradnl" sz="3600">
                <a:solidFill>
                  <a:srgbClr val="0000FF"/>
                </a:solidFill>
                <a:latin typeface="Tahoma" pitchFamily="34" charset="0"/>
              </a:rPr>
              <a:t>Eficacia </a:t>
            </a:r>
            <a:endParaRPr lang="es-ES" sz="2000">
              <a:solidFill>
                <a:srgbClr val="0000FF"/>
              </a:solidFill>
              <a:latin typeface="Tahoma" pitchFamily="34" charset="0"/>
            </a:endParaRPr>
          </a:p>
        </p:txBody>
      </p:sp>
      <p:sp>
        <p:nvSpPr>
          <p:cNvPr id="30725" name="Text Box 5"/>
          <p:cNvSpPr txBox="1">
            <a:spLocks noChangeArrowheads="1"/>
          </p:cNvSpPr>
          <p:nvPr/>
        </p:nvSpPr>
        <p:spPr bwMode="auto">
          <a:xfrm>
            <a:off x="1403350" y="0"/>
            <a:ext cx="6226175" cy="400050"/>
          </a:xfrm>
          <a:prstGeom prst="rect">
            <a:avLst/>
          </a:prstGeom>
          <a:noFill/>
          <a:ln w="9525">
            <a:noFill/>
            <a:miter lim="800000"/>
            <a:headEnd/>
            <a:tailEnd/>
          </a:ln>
        </p:spPr>
        <p:txBody>
          <a:bodyPr>
            <a:spAutoFit/>
          </a:bodyPr>
          <a:lstStyle/>
          <a:p>
            <a:pPr algn="ctr"/>
            <a:r>
              <a:rPr lang="es-ES_tradnl" sz="2000" b="1">
                <a:latin typeface="Century Gothic" pitchFamily="34" charset="0"/>
              </a:rPr>
              <a:t>ESTADISTICAS en el VOLEIBOL</a:t>
            </a:r>
            <a:endParaRPr lang="es-ES" sz="2000" b="1">
              <a:latin typeface="Century Gothic" pitchFamily="34" charset="0"/>
            </a:endParaRPr>
          </a:p>
        </p:txBody>
      </p:sp>
      <p:sp>
        <p:nvSpPr>
          <p:cNvPr id="8" name="Rectangle 3"/>
          <p:cNvSpPr txBox="1">
            <a:spLocks noChangeArrowheads="1"/>
          </p:cNvSpPr>
          <p:nvPr/>
        </p:nvSpPr>
        <p:spPr bwMode="auto">
          <a:xfrm>
            <a:off x="285750" y="3929063"/>
            <a:ext cx="8423275" cy="1905000"/>
          </a:xfrm>
          <a:prstGeom prst="rect">
            <a:avLst/>
          </a:prstGeom>
          <a:noFill/>
          <a:ln w="9525">
            <a:noFill/>
            <a:miter lim="800000"/>
            <a:headEnd/>
            <a:tailEnd/>
          </a:ln>
        </p:spPr>
        <p:txBody>
          <a:bodyPr/>
          <a:lstStyle/>
          <a:p>
            <a:pPr>
              <a:spcBef>
                <a:spcPct val="20000"/>
              </a:spcBef>
              <a:defRPr/>
            </a:pPr>
            <a:r>
              <a:rPr lang="es-ES_tradnl" sz="2000" dirty="0" err="1">
                <a:latin typeface="Verdana" pitchFamily="34" charset="0"/>
              </a:rPr>
              <a:t>Ej</a:t>
            </a:r>
            <a:r>
              <a:rPr lang="es-ES_tradnl" sz="2000" dirty="0">
                <a:latin typeface="Verdana" pitchFamily="34" charset="0"/>
              </a:rPr>
              <a:t>: Ataque de Rotación Jugador </a:t>
            </a:r>
            <a:r>
              <a:rPr lang="es-ES_tradnl" sz="2000" b="1" dirty="0">
                <a:latin typeface="Verdana" pitchFamily="34" charset="0"/>
              </a:rPr>
              <a:t>Nº 11</a:t>
            </a:r>
            <a:r>
              <a:rPr lang="es-ES_tradnl" sz="2000" b="1" dirty="0">
                <a:latin typeface="Tahoma" pitchFamily="34" charset="0"/>
              </a:rPr>
              <a:t>  </a:t>
            </a:r>
          </a:p>
          <a:p>
            <a:pPr>
              <a:spcBef>
                <a:spcPct val="20000"/>
              </a:spcBef>
              <a:defRPr/>
            </a:pPr>
            <a:endParaRPr lang="es-ES" sz="2000" kern="0" dirty="0">
              <a:latin typeface="Tahoma" pitchFamily="34" charset="0"/>
            </a:endParaRPr>
          </a:p>
          <a:p>
            <a:pPr>
              <a:spcBef>
                <a:spcPct val="20000"/>
              </a:spcBef>
              <a:defRPr/>
            </a:pPr>
            <a:r>
              <a:rPr lang="es-ES" sz="2000" kern="0" dirty="0">
                <a:latin typeface="Tahoma" pitchFamily="34" charset="0"/>
              </a:rPr>
              <a:t>                        18 puntos x 100     = 56,2</a:t>
            </a:r>
          </a:p>
          <a:p>
            <a:pPr>
              <a:spcBef>
                <a:spcPct val="20000"/>
              </a:spcBef>
              <a:defRPr/>
            </a:pPr>
            <a:r>
              <a:rPr lang="es-ES" sz="2000" kern="0" dirty="0">
                <a:latin typeface="Tahoma" pitchFamily="34" charset="0"/>
              </a:rPr>
              <a:t>                       32 total de ataques</a:t>
            </a:r>
          </a:p>
          <a:p>
            <a:pPr algn="ctr">
              <a:spcBef>
                <a:spcPct val="20000"/>
              </a:spcBef>
              <a:defRPr/>
            </a:pPr>
            <a:endParaRPr lang="es-ES" sz="2000" kern="0" dirty="0">
              <a:latin typeface="Tahoma" pitchFamily="34" charset="0"/>
            </a:endParaRPr>
          </a:p>
        </p:txBody>
      </p:sp>
      <p:cxnSp>
        <p:nvCxnSpPr>
          <p:cNvPr id="10" name="9 Conector recto"/>
          <p:cNvCxnSpPr/>
          <p:nvPr/>
        </p:nvCxnSpPr>
        <p:spPr>
          <a:xfrm>
            <a:off x="1857356" y="5072074"/>
            <a:ext cx="2571768"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ctrTitle"/>
          </p:nvPr>
        </p:nvSpPr>
        <p:spPr>
          <a:xfrm>
            <a:off x="-180975" y="0"/>
            <a:ext cx="9324975" cy="6858000"/>
          </a:xfrm>
          <a:gradFill rotWithShape="0">
            <a:gsLst>
              <a:gs pos="0">
                <a:srgbClr val="4CBDBD"/>
              </a:gs>
              <a:gs pos="100000">
                <a:srgbClr val="66FFFF"/>
              </a:gs>
            </a:gsLst>
            <a:lin ang="18900000" scaled="1"/>
          </a:gradFill>
        </p:spPr>
        <p:txBody>
          <a:bodyPr/>
          <a:lstStyle/>
          <a:p>
            <a:pPr algn="l" eaLnBrk="1" hangingPunct="1">
              <a:buFont typeface="Wingdings" pitchFamily="2" charset="2"/>
              <a:buNone/>
            </a:pPr>
            <a:r>
              <a:rPr lang="es-ES" sz="3200" smtClean="0">
                <a:latin typeface="Tahoma" pitchFamily="34" charset="0"/>
              </a:rPr>
              <a:t>    </a:t>
            </a:r>
            <a:endParaRPr lang="es-ES" sz="2000" i="1" smtClean="0">
              <a:latin typeface="Tahoma" pitchFamily="34" charset="0"/>
            </a:endParaRPr>
          </a:p>
        </p:txBody>
      </p:sp>
      <p:sp>
        <p:nvSpPr>
          <p:cNvPr id="31747" name="Rectangle 3"/>
          <p:cNvSpPr>
            <a:spLocks noGrp="1" noChangeArrowheads="1"/>
          </p:cNvSpPr>
          <p:nvPr>
            <p:ph type="subTitle" idx="1"/>
          </p:nvPr>
        </p:nvSpPr>
        <p:spPr>
          <a:xfrm>
            <a:off x="285750" y="1285875"/>
            <a:ext cx="8429654" cy="1143000"/>
          </a:xfrm>
          <a:noFill/>
        </p:spPr>
        <p:txBody>
          <a:bodyPr>
            <a:normAutofit/>
          </a:bodyPr>
          <a:lstStyle/>
          <a:p>
            <a:pPr algn="l" eaLnBrk="1" hangingPunct="1"/>
            <a:r>
              <a:rPr lang="es-ES" sz="2800" dirty="0" smtClean="0">
                <a:solidFill>
                  <a:srgbClr val="FF0000"/>
                </a:solidFill>
                <a:latin typeface="Tahoma" pitchFamily="34" charset="0"/>
              </a:rPr>
              <a:t>Eficiencia</a:t>
            </a:r>
            <a:r>
              <a:rPr lang="es-ES" sz="2400" dirty="0" smtClean="0">
                <a:solidFill>
                  <a:srgbClr val="FF0000"/>
                </a:solidFill>
                <a:latin typeface="Tahoma" pitchFamily="34" charset="0"/>
              </a:rPr>
              <a:t>:  (aciertos positivos) - (aciertos negativos) x 100</a:t>
            </a:r>
            <a:endParaRPr lang="es-ES" sz="2400" dirty="0" smtClean="0">
              <a:latin typeface="Tahoma" pitchFamily="34" charset="0"/>
            </a:endParaRPr>
          </a:p>
          <a:p>
            <a:pPr eaLnBrk="1" hangingPunct="1"/>
            <a:r>
              <a:rPr lang="es-ES" sz="2400" dirty="0" smtClean="0">
                <a:solidFill>
                  <a:srgbClr val="FF0000"/>
                </a:solidFill>
                <a:latin typeface="Tahoma" pitchFamily="34" charset="0"/>
              </a:rPr>
              <a:t>        total de golpes/toques</a:t>
            </a:r>
            <a:r>
              <a:rPr lang="es-ES" sz="2400" dirty="0" smtClean="0">
                <a:latin typeface="Tahoma" pitchFamily="34" charset="0"/>
              </a:rPr>
              <a:t>       </a:t>
            </a:r>
          </a:p>
        </p:txBody>
      </p:sp>
      <p:sp>
        <p:nvSpPr>
          <p:cNvPr id="31748" name="Text Box 4"/>
          <p:cNvSpPr txBox="1">
            <a:spLocks noChangeArrowheads="1"/>
          </p:cNvSpPr>
          <p:nvPr/>
        </p:nvSpPr>
        <p:spPr bwMode="auto">
          <a:xfrm>
            <a:off x="1285875" y="500063"/>
            <a:ext cx="6324600" cy="650875"/>
          </a:xfrm>
          <a:prstGeom prst="rect">
            <a:avLst/>
          </a:prstGeom>
          <a:solidFill>
            <a:srgbClr val="FFFF00"/>
          </a:solidFill>
          <a:ln w="19050" cmpd="dbl">
            <a:solidFill>
              <a:srgbClr val="FF3300"/>
            </a:solidFill>
            <a:miter lim="800000"/>
            <a:headEnd/>
            <a:tailEnd/>
          </a:ln>
        </p:spPr>
        <p:txBody>
          <a:bodyPr>
            <a:spAutoFit/>
          </a:bodyPr>
          <a:lstStyle/>
          <a:p>
            <a:pPr algn="ctr"/>
            <a:r>
              <a:rPr lang="es-ES_tradnl" sz="3600" dirty="0">
                <a:solidFill>
                  <a:srgbClr val="0000FF"/>
                </a:solidFill>
                <a:latin typeface="Tahoma" pitchFamily="34" charset="0"/>
              </a:rPr>
              <a:t>Eficiencia y Rendimiento</a:t>
            </a:r>
            <a:endParaRPr lang="es-ES" sz="2000" dirty="0">
              <a:solidFill>
                <a:srgbClr val="0000FF"/>
              </a:solidFill>
              <a:latin typeface="Tahoma" pitchFamily="34" charset="0"/>
            </a:endParaRPr>
          </a:p>
        </p:txBody>
      </p:sp>
      <p:sp>
        <p:nvSpPr>
          <p:cNvPr id="31749" name="Text Box 5"/>
          <p:cNvSpPr txBox="1">
            <a:spLocks noChangeArrowheads="1"/>
          </p:cNvSpPr>
          <p:nvPr/>
        </p:nvSpPr>
        <p:spPr bwMode="auto">
          <a:xfrm>
            <a:off x="1403350" y="0"/>
            <a:ext cx="6226175" cy="400050"/>
          </a:xfrm>
          <a:prstGeom prst="rect">
            <a:avLst/>
          </a:prstGeom>
          <a:noFill/>
          <a:ln w="9525">
            <a:noFill/>
            <a:miter lim="800000"/>
            <a:headEnd/>
            <a:tailEnd/>
          </a:ln>
        </p:spPr>
        <p:txBody>
          <a:bodyPr>
            <a:spAutoFit/>
          </a:bodyPr>
          <a:lstStyle/>
          <a:p>
            <a:pPr algn="ctr"/>
            <a:r>
              <a:rPr lang="es-ES_tradnl" sz="2000" b="1">
                <a:latin typeface="Century Gothic" pitchFamily="34" charset="0"/>
              </a:rPr>
              <a:t>ESTADISTICAS en el VOLEIBOL</a:t>
            </a:r>
            <a:endParaRPr lang="es-ES" sz="2000" b="1">
              <a:latin typeface="Century Gothic" pitchFamily="34" charset="0"/>
            </a:endParaRPr>
          </a:p>
        </p:txBody>
      </p:sp>
      <p:sp>
        <p:nvSpPr>
          <p:cNvPr id="34822" name="Text Box 6"/>
          <p:cNvSpPr txBox="1">
            <a:spLocks noChangeArrowheads="1"/>
          </p:cNvSpPr>
          <p:nvPr/>
        </p:nvSpPr>
        <p:spPr bwMode="auto">
          <a:xfrm>
            <a:off x="214313" y="4357688"/>
            <a:ext cx="8424862" cy="1957459"/>
          </a:xfrm>
          <a:prstGeom prst="rect">
            <a:avLst/>
          </a:prstGeom>
          <a:noFill/>
          <a:ln w="9525">
            <a:noFill/>
            <a:miter lim="800000"/>
            <a:headEnd/>
            <a:tailEnd/>
          </a:ln>
          <a:effectLst/>
        </p:spPr>
        <p:txBody>
          <a:bodyPr>
            <a:spAutoFit/>
          </a:bodyPr>
          <a:lstStyle/>
          <a:p>
            <a:pPr>
              <a:spcBef>
                <a:spcPct val="20000"/>
              </a:spcBef>
              <a:buClr>
                <a:schemeClr val="tx2"/>
              </a:buClr>
              <a:buSzPct val="75000"/>
              <a:buFont typeface="Wingdings" pitchFamily="2" charset="2"/>
              <a:buNone/>
              <a:defRPr/>
            </a:pPr>
            <a:r>
              <a:rPr lang="es-ES" sz="2800" dirty="0">
                <a:solidFill>
                  <a:srgbClr val="FF0000"/>
                </a:solidFill>
                <a:effectLst>
                  <a:outerShdw blurRad="38100" dist="38100" dir="2700000" algn="tl">
                    <a:srgbClr val="C0C0C0"/>
                  </a:outerShdw>
                </a:effectLst>
                <a:latin typeface="Tahoma" pitchFamily="34" charset="0"/>
              </a:rPr>
              <a:t>Se conoce como Rendimiento</a:t>
            </a:r>
            <a:r>
              <a:rPr lang="es-ES" dirty="0">
                <a:effectLst>
                  <a:outerShdw blurRad="38100" dist="38100" dir="2700000" algn="tl">
                    <a:srgbClr val="C0C0C0"/>
                  </a:outerShdw>
                </a:effectLst>
                <a:latin typeface="Tahoma" pitchFamily="34" charset="0"/>
              </a:rPr>
              <a:t>:</a:t>
            </a:r>
            <a:r>
              <a:rPr lang="es-ES" u="sng" dirty="0">
                <a:effectLst>
                  <a:outerShdw blurRad="38100" dist="38100" dir="2700000" algn="tl">
                    <a:srgbClr val="C0C0C0"/>
                  </a:outerShdw>
                </a:effectLst>
                <a:latin typeface="Tahoma" pitchFamily="34" charset="0"/>
              </a:rPr>
              <a:t> </a:t>
            </a:r>
          </a:p>
          <a:p>
            <a:pPr algn="ctr">
              <a:spcBef>
                <a:spcPct val="20000"/>
              </a:spcBef>
              <a:buClr>
                <a:schemeClr val="tx2"/>
              </a:buClr>
              <a:buSzPct val="75000"/>
              <a:buFont typeface="Wingdings" pitchFamily="2" charset="2"/>
              <a:buNone/>
              <a:defRPr/>
            </a:pPr>
            <a:r>
              <a:rPr lang="es-ES" u="sng" dirty="0">
                <a:effectLst>
                  <a:outerShdw blurRad="38100" dist="38100" dir="2700000" algn="tl">
                    <a:srgbClr val="C0C0C0"/>
                  </a:outerShdw>
                </a:effectLst>
                <a:latin typeface="Tahoma" pitchFamily="34" charset="0"/>
              </a:rPr>
              <a:t>(nº x 0) + (nº x 1) + (nº x 2) + (nº x 3)   x  100</a:t>
            </a:r>
            <a:r>
              <a:rPr lang="es-ES" dirty="0">
                <a:effectLst>
                  <a:outerShdw blurRad="38100" dist="38100" dir="2700000" algn="tl">
                    <a:srgbClr val="C0C0C0"/>
                  </a:outerShdw>
                </a:effectLst>
                <a:latin typeface="Tahoma" pitchFamily="34" charset="0"/>
              </a:rPr>
              <a:t>                              </a:t>
            </a:r>
            <a:endParaRPr lang="es-ES" dirty="0" smtClean="0">
              <a:effectLst>
                <a:outerShdw blurRad="38100" dist="38100" dir="2700000" algn="tl">
                  <a:srgbClr val="C0C0C0"/>
                </a:outerShdw>
              </a:effectLst>
              <a:latin typeface="Tahoma" pitchFamily="34" charset="0"/>
            </a:endParaRPr>
          </a:p>
          <a:p>
            <a:pPr algn="ctr">
              <a:spcBef>
                <a:spcPct val="20000"/>
              </a:spcBef>
              <a:buClr>
                <a:schemeClr val="tx2"/>
              </a:buClr>
              <a:buSzPct val="75000"/>
              <a:buFont typeface="Wingdings" pitchFamily="2" charset="2"/>
              <a:buNone/>
              <a:defRPr/>
            </a:pPr>
            <a:r>
              <a:rPr lang="es-ES" dirty="0" smtClean="0">
                <a:effectLst>
                  <a:outerShdw blurRad="38100" dist="38100" dir="2700000" algn="tl">
                    <a:srgbClr val="C0C0C0"/>
                  </a:outerShdw>
                </a:effectLst>
                <a:latin typeface="Tahoma" pitchFamily="34" charset="0"/>
              </a:rPr>
              <a:t> </a:t>
            </a:r>
            <a:r>
              <a:rPr lang="es-ES" dirty="0">
                <a:effectLst>
                  <a:outerShdw blurRad="38100" dist="38100" dir="2700000" algn="tl">
                    <a:srgbClr val="C0C0C0"/>
                  </a:outerShdw>
                </a:effectLst>
                <a:latin typeface="Tahoma" pitchFamily="34" charset="0"/>
              </a:rPr>
              <a:t>(nº total de acciones x 3)</a:t>
            </a:r>
          </a:p>
          <a:p>
            <a:pPr>
              <a:spcBef>
                <a:spcPct val="50000"/>
              </a:spcBef>
              <a:defRPr/>
            </a:pPr>
            <a:r>
              <a:rPr lang="es-ES" sz="2000" dirty="0">
                <a:latin typeface="Tahoma" pitchFamily="34" charset="0"/>
              </a:rPr>
              <a:t>Para valorar no solo las acciones perfectas, sino ponderar a todas las acciones y relacionarlas con el total de acciones ejecutadas. </a:t>
            </a:r>
          </a:p>
        </p:txBody>
      </p:sp>
      <p:sp>
        <p:nvSpPr>
          <p:cNvPr id="31751" name="6 Rectángulo"/>
          <p:cNvSpPr>
            <a:spLocks noChangeArrowheads="1"/>
          </p:cNvSpPr>
          <p:nvPr/>
        </p:nvSpPr>
        <p:spPr bwMode="auto">
          <a:xfrm>
            <a:off x="285750" y="2286000"/>
            <a:ext cx="6786563" cy="430213"/>
          </a:xfrm>
          <a:prstGeom prst="rect">
            <a:avLst/>
          </a:prstGeom>
          <a:noFill/>
          <a:ln w="9525">
            <a:noFill/>
            <a:miter lim="800000"/>
            <a:headEnd/>
            <a:tailEnd/>
          </a:ln>
        </p:spPr>
        <p:txBody>
          <a:bodyPr>
            <a:spAutoFit/>
          </a:bodyPr>
          <a:lstStyle/>
          <a:p>
            <a:r>
              <a:rPr lang="es-ES" sz="2200" b="1">
                <a:latin typeface="Century Gothic" pitchFamily="34" charset="0"/>
              </a:rPr>
              <a:t>Eficiencia Recepción: [</a:t>
            </a:r>
            <a:r>
              <a:rPr lang="es-ES" sz="2200">
                <a:latin typeface="Century Gothic" pitchFamily="34" charset="0"/>
              </a:rPr>
              <a:t>(R# + R+)</a:t>
            </a:r>
            <a:r>
              <a:rPr lang="es-ES" sz="2200" b="1">
                <a:latin typeface="Century Gothic" pitchFamily="34" charset="0"/>
              </a:rPr>
              <a:t>]</a:t>
            </a:r>
            <a:r>
              <a:rPr lang="es-ES" sz="2200">
                <a:latin typeface="Century Gothic" pitchFamily="34" charset="0"/>
              </a:rPr>
              <a:t> – </a:t>
            </a:r>
            <a:r>
              <a:rPr lang="es-ES" sz="2200" b="1">
                <a:latin typeface="Century Gothic" pitchFamily="34" charset="0"/>
              </a:rPr>
              <a:t>[</a:t>
            </a:r>
            <a:r>
              <a:rPr lang="es-ES" sz="2200">
                <a:latin typeface="Century Gothic" pitchFamily="34" charset="0"/>
              </a:rPr>
              <a:t>(R/ + R=)</a:t>
            </a:r>
            <a:r>
              <a:rPr lang="es-ES" sz="2200" b="1">
                <a:latin typeface="Century Gothic" pitchFamily="34" charset="0"/>
              </a:rPr>
              <a:t>]</a:t>
            </a:r>
            <a:r>
              <a:rPr lang="es-ES" sz="2200">
                <a:latin typeface="Century Gothic" pitchFamily="34" charset="0"/>
              </a:rPr>
              <a:t>=</a:t>
            </a:r>
          </a:p>
        </p:txBody>
      </p:sp>
      <p:sp>
        <p:nvSpPr>
          <p:cNvPr id="31752" name="7 Rectángulo"/>
          <p:cNvSpPr>
            <a:spLocks noChangeArrowheads="1"/>
          </p:cNvSpPr>
          <p:nvPr/>
        </p:nvSpPr>
        <p:spPr bwMode="auto">
          <a:xfrm>
            <a:off x="285750" y="2786063"/>
            <a:ext cx="8286750" cy="769937"/>
          </a:xfrm>
          <a:prstGeom prst="rect">
            <a:avLst/>
          </a:prstGeom>
          <a:noFill/>
          <a:ln w="9525">
            <a:noFill/>
            <a:miter lim="800000"/>
            <a:headEnd/>
            <a:tailEnd/>
          </a:ln>
        </p:spPr>
        <p:txBody>
          <a:bodyPr>
            <a:spAutoFit/>
          </a:bodyPr>
          <a:lstStyle/>
          <a:p>
            <a:r>
              <a:rPr lang="es-ES" sz="2200" b="1">
                <a:solidFill>
                  <a:srgbClr val="000000"/>
                </a:solidFill>
                <a:latin typeface="Century Gothic" pitchFamily="34" charset="0"/>
                <a:ea typeface="Times New Roman" pitchFamily="18" charset="0"/>
                <a:cs typeface="Tahoma" pitchFamily="34" charset="0"/>
              </a:rPr>
              <a:t>Eficiencia Ataque: [</a:t>
            </a:r>
            <a:r>
              <a:rPr lang="es-ES" sz="2200">
                <a:solidFill>
                  <a:srgbClr val="000000"/>
                </a:solidFill>
                <a:latin typeface="Century Gothic" pitchFamily="34" charset="0"/>
                <a:ea typeface="Times New Roman" pitchFamily="18" charset="0"/>
                <a:cs typeface="Tahoma" pitchFamily="34" charset="0"/>
              </a:rPr>
              <a:t>A#(ataque punto)</a:t>
            </a:r>
            <a:r>
              <a:rPr lang="es-ES" sz="2200" b="1">
                <a:solidFill>
                  <a:srgbClr val="000000"/>
                </a:solidFill>
                <a:latin typeface="Century Gothic" pitchFamily="34" charset="0"/>
                <a:ea typeface="Times New Roman" pitchFamily="18" charset="0"/>
                <a:cs typeface="Tahoma" pitchFamily="34" charset="0"/>
              </a:rPr>
              <a:t>]</a:t>
            </a:r>
            <a:r>
              <a:rPr lang="es-ES" sz="2200">
                <a:solidFill>
                  <a:srgbClr val="000000"/>
                </a:solidFill>
                <a:latin typeface="Century Gothic" pitchFamily="34" charset="0"/>
                <a:ea typeface="Times New Roman" pitchFamily="18" charset="0"/>
                <a:cs typeface="Tahoma" pitchFamily="34" charset="0"/>
              </a:rPr>
              <a:t> – </a:t>
            </a:r>
            <a:r>
              <a:rPr lang="es-ES" sz="2200" b="1">
                <a:solidFill>
                  <a:srgbClr val="000000"/>
                </a:solidFill>
                <a:latin typeface="Century Gothic" pitchFamily="34" charset="0"/>
                <a:ea typeface="Times New Roman" pitchFamily="18" charset="0"/>
                <a:cs typeface="Tahoma" pitchFamily="34" charset="0"/>
              </a:rPr>
              <a:t>[</a:t>
            </a:r>
            <a:r>
              <a:rPr lang="es-ES" sz="2200">
                <a:solidFill>
                  <a:srgbClr val="000000"/>
                </a:solidFill>
                <a:latin typeface="Century Gothic" pitchFamily="34" charset="0"/>
                <a:ea typeface="Times New Roman" pitchFamily="18" charset="0"/>
                <a:cs typeface="Tahoma" pitchFamily="34" charset="0"/>
              </a:rPr>
              <a:t>A=(ataque" error) + A/(ataque bloqueado)</a:t>
            </a:r>
            <a:r>
              <a:rPr lang="es-ES" sz="2200" b="1">
                <a:solidFill>
                  <a:srgbClr val="000000"/>
                </a:solidFill>
                <a:latin typeface="Century Gothic" pitchFamily="34" charset="0"/>
                <a:ea typeface="Times New Roman" pitchFamily="18" charset="0"/>
                <a:cs typeface="Tahoma" pitchFamily="34" charset="0"/>
              </a:rPr>
              <a:t>]</a:t>
            </a:r>
            <a:r>
              <a:rPr lang="es-ES" sz="2200">
                <a:solidFill>
                  <a:srgbClr val="000000"/>
                </a:solidFill>
                <a:latin typeface="Century Gothic" pitchFamily="34" charset="0"/>
                <a:ea typeface="Times New Roman" pitchFamily="18" charset="0"/>
                <a:cs typeface="Tahoma" pitchFamily="34" charset="0"/>
              </a:rPr>
              <a:t>=</a:t>
            </a:r>
            <a:endParaRPr lang="es-ES" sz="2200">
              <a:ea typeface="Times New Roman" pitchFamily="18" charset="0"/>
              <a:cs typeface="Tahoma" pitchFamily="34" charset="0"/>
            </a:endParaRPr>
          </a:p>
        </p:txBody>
      </p:sp>
      <p:cxnSp>
        <p:nvCxnSpPr>
          <p:cNvPr id="10" name="9 Conector recto"/>
          <p:cNvCxnSpPr/>
          <p:nvPr/>
        </p:nvCxnSpPr>
        <p:spPr>
          <a:xfrm>
            <a:off x="2143125" y="1785938"/>
            <a:ext cx="5572125" cy="1587"/>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31754" name="7 Rectángulo"/>
          <p:cNvSpPr>
            <a:spLocks noChangeArrowheads="1"/>
          </p:cNvSpPr>
          <p:nvPr/>
        </p:nvSpPr>
        <p:spPr bwMode="auto">
          <a:xfrm>
            <a:off x="285750" y="3571875"/>
            <a:ext cx="8286750" cy="430213"/>
          </a:xfrm>
          <a:prstGeom prst="rect">
            <a:avLst/>
          </a:prstGeom>
          <a:noFill/>
          <a:ln w="9525">
            <a:noFill/>
            <a:miter lim="800000"/>
            <a:headEnd/>
            <a:tailEnd/>
          </a:ln>
        </p:spPr>
        <p:txBody>
          <a:bodyPr>
            <a:spAutoFit/>
          </a:bodyPr>
          <a:lstStyle/>
          <a:p>
            <a:r>
              <a:rPr lang="es-ES" sz="2200" b="1">
                <a:solidFill>
                  <a:srgbClr val="000000"/>
                </a:solidFill>
                <a:latin typeface="Century Gothic" pitchFamily="34" charset="0"/>
                <a:ea typeface="Times New Roman" pitchFamily="18" charset="0"/>
                <a:cs typeface="Tahoma" pitchFamily="34" charset="0"/>
              </a:rPr>
              <a:t>Eficiencia Bloqueo: </a:t>
            </a:r>
            <a:r>
              <a:rPr lang="es-ES" sz="2200" b="1">
                <a:latin typeface="Century Gothic" pitchFamily="34" charset="0"/>
                <a:ea typeface="Times New Roman" pitchFamily="18" charset="0"/>
                <a:cs typeface="Tahoma" pitchFamily="34" charset="0"/>
              </a:rPr>
              <a:t>[</a:t>
            </a:r>
            <a:r>
              <a:rPr lang="es-ES" sz="2200">
                <a:latin typeface="Century Gothic" pitchFamily="34" charset="0"/>
                <a:ea typeface="Times New Roman" pitchFamily="18" charset="0"/>
                <a:cs typeface="Tahoma" pitchFamily="34" charset="0"/>
              </a:rPr>
              <a:t>(B# + B+)</a:t>
            </a:r>
            <a:r>
              <a:rPr lang="es-ES" sz="2200" b="1">
                <a:latin typeface="Century Gothic" pitchFamily="34" charset="0"/>
                <a:ea typeface="Times New Roman" pitchFamily="18" charset="0"/>
                <a:cs typeface="Tahoma" pitchFamily="34" charset="0"/>
              </a:rPr>
              <a:t>]</a:t>
            </a:r>
            <a:r>
              <a:rPr lang="es-ES" sz="2200">
                <a:latin typeface="Century Gothic" pitchFamily="34" charset="0"/>
                <a:ea typeface="Times New Roman" pitchFamily="18" charset="0"/>
                <a:cs typeface="Tahoma" pitchFamily="34" charset="0"/>
              </a:rPr>
              <a:t> </a:t>
            </a:r>
            <a:r>
              <a:rPr lang="es-ES" sz="2200">
                <a:solidFill>
                  <a:srgbClr val="000000"/>
                </a:solidFill>
                <a:latin typeface="Century Gothic" pitchFamily="34" charset="0"/>
                <a:ea typeface="Times New Roman" pitchFamily="18" charset="0"/>
                <a:cs typeface="Tahoma" pitchFamily="34" charset="0"/>
              </a:rPr>
              <a:t>– </a:t>
            </a:r>
            <a:r>
              <a:rPr lang="es-ES" sz="2200" b="1">
                <a:latin typeface="Century Gothic" pitchFamily="34" charset="0"/>
                <a:ea typeface="Times New Roman" pitchFamily="18" charset="0"/>
                <a:cs typeface="Tahoma" pitchFamily="34" charset="0"/>
              </a:rPr>
              <a:t>[</a:t>
            </a:r>
            <a:r>
              <a:rPr lang="es-ES" sz="2200">
                <a:latin typeface="Century Gothic" pitchFamily="34" charset="0"/>
                <a:ea typeface="Times New Roman" pitchFamily="18" charset="0"/>
                <a:cs typeface="Tahoma" pitchFamily="34" charset="0"/>
              </a:rPr>
              <a:t>(B/ + B=)</a:t>
            </a:r>
            <a:r>
              <a:rPr lang="es-ES" sz="2200" b="1">
                <a:latin typeface="Century Gothic" pitchFamily="34" charset="0"/>
                <a:ea typeface="Times New Roman" pitchFamily="18" charset="0"/>
                <a:cs typeface="Tahoma" pitchFamily="34" charset="0"/>
              </a:rPr>
              <a:t>]</a:t>
            </a:r>
            <a:r>
              <a:rPr lang="es-ES" sz="2200">
                <a:latin typeface="Century Gothic" pitchFamily="34" charset="0"/>
                <a:ea typeface="Times New Roman" pitchFamily="18" charset="0"/>
                <a:cs typeface="Tahoma" pitchFamily="34" charset="0"/>
              </a:rPr>
              <a:t>=</a:t>
            </a:r>
            <a:endParaRPr lang="es-ES" sz="2200">
              <a:ea typeface="Times New Roman" pitchFamily="18" charset="0"/>
              <a:cs typeface="Tahoma"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1025" name="Rectangle 1"/>
          <p:cNvSpPr>
            <a:spLocks noChangeArrowheads="1"/>
          </p:cNvSpPr>
          <p:nvPr/>
        </p:nvSpPr>
        <p:spPr bwMode="auto">
          <a:xfrm>
            <a:off x="428596" y="1357298"/>
            <a:ext cx="8143932"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AR" sz="2800" b="0"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La </a:t>
            </a:r>
            <a:r>
              <a:rPr kumimoji="0" lang="es-AR" sz="2800" b="1" i="0" u="sng"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eficiencia</a:t>
            </a:r>
            <a:r>
              <a:rPr kumimoji="0" lang="es-AR" sz="2800" b="0"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 calcula el resultado de </a:t>
            </a:r>
            <a:r>
              <a:rPr kumimoji="0" lang="es-AR" sz="2800" b="1"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todas </a:t>
            </a:r>
            <a:r>
              <a:rPr kumimoji="0" lang="es-AR" sz="2800" b="0"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las acciones y a través de una fórmula que devuelve un valor.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AR" sz="800" b="0"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s-AR" sz="2800" b="1" i="1" dirty="0" smtClean="0">
                <a:solidFill>
                  <a:srgbClr val="313131"/>
                </a:solidFill>
                <a:latin typeface="Century Gothic" pitchFamily="34" charset="0"/>
                <a:ea typeface="Times New Roman" pitchFamily="18" charset="0"/>
                <a:cs typeface="Arial" pitchFamily="34" charset="0"/>
              </a:rPr>
              <a:t>Por</a:t>
            </a:r>
            <a:r>
              <a:rPr kumimoji="0" lang="es-AR" sz="2800" b="1" i="1"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 ejemplo</a:t>
            </a:r>
            <a:r>
              <a:rPr kumimoji="0" lang="es-AR" sz="2800" b="0"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 si se evalúan 4 (cuatro) pelotas que no fueron </a:t>
            </a:r>
            <a:r>
              <a:rPr kumimoji="0" lang="es-AR" sz="2800" b="1" i="1"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punto o perfectas</a:t>
            </a:r>
            <a:r>
              <a:rPr kumimoji="0" lang="es-AR" sz="2800" b="0"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 no es lo mismo, si esas 4 pelotas fueron erradas o si, 4 pelotas vuelven a </a:t>
            </a:r>
            <a:r>
              <a:rPr lang="es-AR" sz="2800" dirty="0" smtClean="0">
                <a:solidFill>
                  <a:srgbClr val="313131"/>
                </a:solidFill>
                <a:latin typeface="Century Gothic" pitchFamily="34" charset="0"/>
                <a:ea typeface="Times New Roman" pitchFamily="18" charset="0"/>
                <a:cs typeface="Arial" pitchFamily="34" charset="0"/>
              </a:rPr>
              <a:t>al </a:t>
            </a:r>
            <a:r>
              <a:rPr kumimoji="0" lang="es-AR" sz="2800" b="0"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campo fácil o controladas después de un ataque, por lo que la </a:t>
            </a:r>
            <a:r>
              <a:rPr kumimoji="0" lang="es-AR" sz="2800" b="1"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Eficiencia</a:t>
            </a:r>
            <a:r>
              <a:rPr kumimoji="0" lang="es-AR" sz="2800" b="0" i="0" u="none" strike="noStrike" cap="none" normalizeH="0" baseline="0" dirty="0" smtClean="0">
                <a:ln>
                  <a:noFill/>
                </a:ln>
                <a:solidFill>
                  <a:srgbClr val="313131"/>
                </a:solidFill>
                <a:effectLst/>
                <a:latin typeface="Century Gothic" pitchFamily="34" charset="0"/>
                <a:ea typeface="Times New Roman" pitchFamily="18" charset="0"/>
                <a:cs typeface="Arial" pitchFamily="34" charset="0"/>
              </a:rPr>
              <a:t> sería mayor.</a:t>
            </a:r>
            <a:endParaRPr kumimoji="0" lang="es-AR" sz="2800" b="0" i="0" u="none" strike="noStrike" cap="none" normalizeH="0" baseline="0" dirty="0" smtClean="0">
              <a:ln>
                <a:noFill/>
              </a:ln>
              <a:solidFill>
                <a:schemeClr val="tx1"/>
              </a:solidFill>
              <a:effectLst/>
              <a:latin typeface="Century Gothic" pitchFamily="34" charset="0"/>
              <a:cs typeface="Arial" pitchFamily="34" charset="0"/>
            </a:endParaRPr>
          </a:p>
        </p:txBody>
      </p:sp>
      <p:sp>
        <p:nvSpPr>
          <p:cNvPr id="3" name="Text Box 4"/>
          <p:cNvSpPr txBox="1">
            <a:spLocks noChangeArrowheads="1"/>
          </p:cNvSpPr>
          <p:nvPr/>
        </p:nvSpPr>
        <p:spPr bwMode="auto">
          <a:xfrm>
            <a:off x="1285875" y="500063"/>
            <a:ext cx="6324600" cy="650875"/>
          </a:xfrm>
          <a:prstGeom prst="rect">
            <a:avLst/>
          </a:prstGeom>
          <a:solidFill>
            <a:srgbClr val="FFFF00"/>
          </a:solidFill>
          <a:ln w="19050" cmpd="dbl">
            <a:solidFill>
              <a:srgbClr val="FF3300"/>
            </a:solidFill>
            <a:miter lim="800000"/>
            <a:headEnd/>
            <a:tailEnd/>
          </a:ln>
        </p:spPr>
        <p:txBody>
          <a:bodyPr>
            <a:spAutoFit/>
          </a:bodyPr>
          <a:lstStyle/>
          <a:p>
            <a:pPr algn="ctr"/>
            <a:r>
              <a:rPr lang="es-ES_tradnl" sz="3600" dirty="0">
                <a:solidFill>
                  <a:srgbClr val="0000FF"/>
                </a:solidFill>
                <a:latin typeface="Tahoma" pitchFamily="34" charset="0"/>
              </a:rPr>
              <a:t>Eficiencia </a:t>
            </a:r>
            <a:r>
              <a:rPr lang="es-ES_tradnl" sz="3600" i="1" dirty="0">
                <a:solidFill>
                  <a:srgbClr val="0000FF"/>
                </a:solidFill>
                <a:latin typeface="Tahoma" pitchFamily="34" charset="0"/>
              </a:rPr>
              <a:t>y Rendimiento</a:t>
            </a:r>
            <a:endParaRPr lang="es-ES" sz="2000" i="1" dirty="0">
              <a:solidFill>
                <a:srgbClr val="0000FF"/>
              </a:solidFill>
              <a:latin typeface="Tahoma"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ctrTitle"/>
          </p:nvPr>
        </p:nvSpPr>
        <p:spPr>
          <a:xfrm>
            <a:off x="-180975" y="0"/>
            <a:ext cx="9324975" cy="6858000"/>
          </a:xfrm>
          <a:gradFill rotWithShape="0">
            <a:gsLst>
              <a:gs pos="0">
                <a:srgbClr val="4CBDBD"/>
              </a:gs>
              <a:gs pos="100000">
                <a:srgbClr val="66FFFF"/>
              </a:gs>
            </a:gsLst>
            <a:lin ang="18900000" scaled="1"/>
          </a:gradFill>
        </p:spPr>
        <p:txBody>
          <a:bodyPr/>
          <a:lstStyle/>
          <a:p>
            <a:pPr algn="l" eaLnBrk="1" hangingPunct="1">
              <a:buFont typeface="Wingdings" pitchFamily="2" charset="2"/>
              <a:buNone/>
            </a:pPr>
            <a:r>
              <a:rPr lang="es-ES" sz="3200" smtClean="0">
                <a:latin typeface="Tahoma" pitchFamily="34" charset="0"/>
              </a:rPr>
              <a:t>    </a:t>
            </a:r>
            <a:endParaRPr lang="es-ES" sz="2000" i="1" smtClean="0">
              <a:latin typeface="Tahoma" pitchFamily="34" charset="0"/>
            </a:endParaRPr>
          </a:p>
        </p:txBody>
      </p:sp>
      <p:sp>
        <p:nvSpPr>
          <p:cNvPr id="32771" name="Rectangle 3"/>
          <p:cNvSpPr>
            <a:spLocks noGrp="1" noChangeArrowheads="1"/>
          </p:cNvSpPr>
          <p:nvPr>
            <p:ph type="subTitle" idx="1"/>
          </p:nvPr>
        </p:nvSpPr>
        <p:spPr>
          <a:xfrm>
            <a:off x="179388" y="5373688"/>
            <a:ext cx="8821737" cy="1223962"/>
          </a:xfrm>
          <a:noFill/>
        </p:spPr>
        <p:txBody>
          <a:bodyPr>
            <a:normAutofit fontScale="92500" lnSpcReduction="10000"/>
          </a:bodyPr>
          <a:lstStyle/>
          <a:p>
            <a:pPr algn="l" eaLnBrk="1" hangingPunct="1">
              <a:buFontTx/>
              <a:buChar char="•"/>
            </a:pPr>
            <a:r>
              <a:rPr lang="es-ES" sz="1800" dirty="0" smtClean="0">
                <a:solidFill>
                  <a:schemeClr val="tx2">
                    <a:lumMod val="50000"/>
                  </a:schemeClr>
                </a:solidFill>
                <a:latin typeface="Tahoma" pitchFamily="34" charset="0"/>
              </a:rPr>
              <a:t> </a:t>
            </a:r>
            <a:r>
              <a:rPr lang="es-ES" sz="2000" dirty="0" smtClean="0">
                <a:solidFill>
                  <a:schemeClr val="tx2">
                    <a:lumMod val="50000"/>
                  </a:schemeClr>
                </a:solidFill>
                <a:latin typeface="Tahoma" pitchFamily="34" charset="0"/>
              </a:rPr>
              <a:t>18 Total de acciones  X 3 Máximo puntaje de los valores que se asignaron, si se trabaja con 4 valores, este sería el máximo.</a:t>
            </a:r>
          </a:p>
          <a:p>
            <a:pPr algn="l" eaLnBrk="1" hangingPunct="1">
              <a:buFontTx/>
              <a:buChar char="•"/>
            </a:pPr>
            <a:r>
              <a:rPr lang="es-ES" sz="2000" dirty="0" smtClean="0">
                <a:solidFill>
                  <a:schemeClr val="tx2">
                    <a:lumMod val="50000"/>
                  </a:schemeClr>
                </a:solidFill>
                <a:latin typeface="Tahoma" pitchFamily="34" charset="0"/>
              </a:rPr>
              <a:t> Se puede realizar con signos en vez de números por Ej.: = Doble negativo o ++ Doble positivo.</a:t>
            </a:r>
          </a:p>
        </p:txBody>
      </p:sp>
      <p:sp>
        <p:nvSpPr>
          <p:cNvPr id="32772" name="Text Box 4"/>
          <p:cNvSpPr txBox="1">
            <a:spLocks noChangeArrowheads="1"/>
          </p:cNvSpPr>
          <p:nvPr/>
        </p:nvSpPr>
        <p:spPr bwMode="auto">
          <a:xfrm>
            <a:off x="1258888" y="476250"/>
            <a:ext cx="6324600" cy="406400"/>
          </a:xfrm>
          <a:prstGeom prst="rect">
            <a:avLst/>
          </a:prstGeom>
          <a:solidFill>
            <a:srgbClr val="FFFF00"/>
          </a:solidFill>
          <a:ln w="19050">
            <a:solidFill>
              <a:srgbClr val="FF0000"/>
            </a:solidFill>
            <a:miter lim="800000"/>
            <a:headEnd/>
            <a:tailEnd/>
          </a:ln>
        </p:spPr>
        <p:txBody>
          <a:bodyPr>
            <a:spAutoFit/>
          </a:bodyPr>
          <a:lstStyle/>
          <a:p>
            <a:pPr algn="ctr"/>
            <a:r>
              <a:rPr lang="es-ES_tradnl" sz="2000" b="1">
                <a:solidFill>
                  <a:srgbClr val="0000FF"/>
                </a:solidFill>
                <a:latin typeface="Tahoma" pitchFamily="34" charset="0"/>
              </a:rPr>
              <a:t>Formula de Rendimiento</a:t>
            </a:r>
            <a:endParaRPr lang="es-ES" sz="2000" b="1">
              <a:solidFill>
                <a:srgbClr val="0000FF"/>
              </a:solidFill>
              <a:latin typeface="Tahoma" pitchFamily="34" charset="0"/>
            </a:endParaRPr>
          </a:p>
        </p:txBody>
      </p:sp>
      <p:sp>
        <p:nvSpPr>
          <p:cNvPr id="32773" name="Text Box 5"/>
          <p:cNvSpPr txBox="1">
            <a:spLocks noChangeArrowheads="1"/>
          </p:cNvSpPr>
          <p:nvPr/>
        </p:nvSpPr>
        <p:spPr bwMode="auto">
          <a:xfrm>
            <a:off x="1403350" y="0"/>
            <a:ext cx="6226175" cy="396875"/>
          </a:xfrm>
          <a:prstGeom prst="rect">
            <a:avLst/>
          </a:prstGeom>
          <a:noFill/>
          <a:ln w="9525">
            <a:noFill/>
            <a:miter lim="800000"/>
            <a:headEnd/>
            <a:tailEnd/>
          </a:ln>
        </p:spPr>
        <p:txBody>
          <a:bodyPr>
            <a:spAutoFit/>
          </a:bodyPr>
          <a:lstStyle/>
          <a:p>
            <a:pPr algn="ctr"/>
            <a:r>
              <a:rPr lang="es-ES_tradnl" sz="2000" b="1" dirty="0">
                <a:latin typeface="Century Gothic" pitchFamily="34" charset="0"/>
              </a:rPr>
              <a:t>ESTADISTICAS en el VOLEIBOL</a:t>
            </a:r>
            <a:endParaRPr lang="es-ES" sz="2000" b="1" dirty="0">
              <a:latin typeface="Century Gothic" pitchFamily="34" charset="0"/>
            </a:endParaRPr>
          </a:p>
        </p:txBody>
      </p:sp>
      <p:sp>
        <p:nvSpPr>
          <p:cNvPr id="32774" name="Text Box 6"/>
          <p:cNvSpPr txBox="1">
            <a:spLocks noChangeArrowheads="1"/>
          </p:cNvSpPr>
          <p:nvPr/>
        </p:nvSpPr>
        <p:spPr bwMode="auto">
          <a:xfrm>
            <a:off x="0" y="3357563"/>
            <a:ext cx="8642350" cy="1790700"/>
          </a:xfrm>
          <a:prstGeom prst="rect">
            <a:avLst/>
          </a:prstGeom>
          <a:noFill/>
          <a:ln w="9525">
            <a:noFill/>
            <a:miter lim="800000"/>
            <a:headEnd/>
            <a:tailEnd/>
          </a:ln>
        </p:spPr>
        <p:txBody>
          <a:bodyPr>
            <a:spAutoFit/>
          </a:bodyPr>
          <a:lstStyle/>
          <a:p>
            <a:pPr>
              <a:spcBef>
                <a:spcPct val="20000"/>
              </a:spcBef>
              <a:buClr>
                <a:schemeClr val="tx2"/>
              </a:buClr>
              <a:buSzPct val="75000"/>
              <a:buFont typeface="Wingdings" pitchFamily="2" charset="2"/>
              <a:buNone/>
            </a:pPr>
            <a:r>
              <a:rPr lang="es-ES">
                <a:latin typeface="Bahnschrift" pitchFamily="34" charset="0"/>
              </a:rPr>
              <a:t>   Formula:</a:t>
            </a:r>
          </a:p>
          <a:p>
            <a:pPr>
              <a:spcBef>
                <a:spcPct val="20000"/>
              </a:spcBef>
              <a:buClr>
                <a:schemeClr val="tx2"/>
              </a:buClr>
              <a:buSzPct val="75000"/>
              <a:buFont typeface="Wingdings" pitchFamily="2" charset="2"/>
              <a:buNone/>
            </a:pPr>
            <a:r>
              <a:rPr lang="es-ES">
                <a:latin typeface="Bahnschrift" pitchFamily="34" charset="0"/>
              </a:rPr>
              <a:t>     0            2            10           21</a:t>
            </a:r>
          </a:p>
          <a:p>
            <a:pPr>
              <a:spcBef>
                <a:spcPct val="20000"/>
              </a:spcBef>
              <a:buClr>
                <a:schemeClr val="tx2"/>
              </a:buClr>
              <a:buSzPct val="75000"/>
              <a:buFont typeface="Wingdings" pitchFamily="2" charset="2"/>
              <a:buNone/>
            </a:pPr>
            <a:r>
              <a:rPr lang="es-ES">
                <a:latin typeface="Bahnschrift" pitchFamily="34" charset="0"/>
              </a:rPr>
              <a:t> (0 x 4) + (1 x 2) + (2 x 5) + (3 x 7)    = 33 x 100  = RENDIMIENTO</a:t>
            </a:r>
          </a:p>
          <a:p>
            <a:pPr>
              <a:spcBef>
                <a:spcPct val="20000"/>
              </a:spcBef>
              <a:buClr>
                <a:schemeClr val="tx2"/>
              </a:buClr>
              <a:buSzPct val="75000"/>
              <a:buFont typeface="Wingdings" pitchFamily="2" charset="2"/>
              <a:buNone/>
            </a:pPr>
            <a:r>
              <a:rPr lang="es-ES">
                <a:latin typeface="Bahnschrift" pitchFamily="34" charset="0"/>
              </a:rPr>
              <a:t>                        18 x 3                                   54</a:t>
            </a:r>
          </a:p>
        </p:txBody>
      </p:sp>
      <p:graphicFrame>
        <p:nvGraphicFramePr>
          <p:cNvPr id="51259" name="Group 59"/>
          <p:cNvGraphicFramePr>
            <a:graphicFrameLocks noGrp="1"/>
          </p:cNvGraphicFramePr>
          <p:nvPr/>
        </p:nvGraphicFramePr>
        <p:xfrm>
          <a:off x="611188" y="2060575"/>
          <a:ext cx="6096000" cy="1142619"/>
        </p:xfrm>
        <a:graphic>
          <a:graphicData uri="http://schemas.openxmlformats.org/drawingml/2006/table">
            <a:tbl>
              <a:tblPr/>
              <a:tblGrid>
                <a:gridCol w="1219200"/>
                <a:gridCol w="1219200"/>
                <a:gridCol w="1219200"/>
                <a:gridCol w="1219200"/>
                <a:gridCol w="1219200"/>
              </a:tblGrid>
              <a:tr h="4476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000" b="0" i="1" u="none" strike="noStrike" cap="none" normalizeH="0" baseline="0" dirty="0" smtClean="0">
                          <a:ln>
                            <a:noFill/>
                          </a:ln>
                          <a:solidFill>
                            <a:schemeClr val="tx1"/>
                          </a:solidFill>
                          <a:effectLst/>
                          <a:latin typeface="Tahoma"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000" b="0" i="1" u="none" strike="noStrike" cap="none" normalizeH="0" baseline="0" smtClean="0">
                          <a:ln>
                            <a:noFill/>
                          </a:ln>
                          <a:solidFill>
                            <a:schemeClr val="tx1"/>
                          </a:solidFill>
                          <a:effectLst/>
                          <a:latin typeface="Tahoma"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000" b="0" i="1" u="none" strike="noStrike" cap="none" normalizeH="0" baseline="0" smtClean="0">
                          <a:ln>
                            <a:noFill/>
                          </a:ln>
                          <a:solidFill>
                            <a:schemeClr val="tx1"/>
                          </a:solidFill>
                          <a:effectLst/>
                          <a:latin typeface="Tahoma"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000" b="0" i="1" u="none" strike="noStrike" cap="none" normalizeH="0" baseline="0" smtClean="0">
                          <a:ln>
                            <a:noFill/>
                          </a:ln>
                          <a:solidFill>
                            <a:schemeClr val="tx1"/>
                          </a:solidFill>
                          <a:effectLst/>
                          <a:latin typeface="Tahoma"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000" b="0" i="0" u="none" strike="noStrike" cap="none" normalizeH="0" baseline="0" dirty="0" smtClean="0">
                          <a:ln>
                            <a:noFill/>
                          </a:ln>
                          <a:solidFill>
                            <a:schemeClr val="tx1"/>
                          </a:solidFill>
                          <a:effectLst/>
                          <a:latin typeface="Tahoma"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97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smtClean="0">
                          <a:ln>
                            <a:noFill/>
                          </a:ln>
                          <a:solidFill>
                            <a:schemeClr val="tx1"/>
                          </a:solidFill>
                          <a:effectLst/>
                          <a:latin typeface="Tahoma"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smtClean="0">
                          <a:ln>
                            <a:noFill/>
                          </a:ln>
                          <a:solidFill>
                            <a:schemeClr val="tx1"/>
                          </a:solidFill>
                          <a:effectLst/>
                          <a:latin typeface="Tahoma" charset="0"/>
                        </a:rPr>
                        <a:t>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smtClean="0">
                          <a:ln>
                            <a:noFill/>
                          </a:ln>
                          <a:solidFill>
                            <a:schemeClr val="tx1"/>
                          </a:solidFill>
                          <a:effectLst/>
                          <a:latin typeface="Tahoma"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smtClean="0">
                          <a:ln>
                            <a:noFill/>
                          </a:ln>
                          <a:solidFill>
                            <a:schemeClr val="tx1"/>
                          </a:solidFill>
                          <a:effectLst/>
                          <a:latin typeface="Tahoma"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smtClean="0">
                          <a:ln>
                            <a:noFill/>
                          </a:ln>
                          <a:solidFill>
                            <a:schemeClr val="tx1"/>
                          </a:solidFill>
                          <a:effectLst/>
                          <a:latin typeface="Tahoma"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smtClean="0">
                          <a:ln>
                            <a:noFill/>
                          </a:ln>
                          <a:solidFill>
                            <a:schemeClr val="tx1"/>
                          </a:solidFill>
                          <a:effectLst/>
                          <a:latin typeface="Tahoma"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smtClean="0">
                          <a:ln>
                            <a:noFill/>
                          </a:ln>
                          <a:solidFill>
                            <a:schemeClr val="tx1"/>
                          </a:solidFill>
                          <a:effectLst/>
                          <a:latin typeface="Tahoma"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smtClean="0">
                          <a:ln>
                            <a:noFill/>
                          </a:ln>
                          <a:solidFill>
                            <a:schemeClr val="tx1"/>
                          </a:solidFill>
                          <a:effectLst/>
                          <a:latin typeface="Tahoma" charset="0"/>
                        </a:rPr>
                        <a:t>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s-ES" sz="1800" b="1" i="0" u="none" strike="noStrike" cap="none" normalizeH="0" baseline="0" dirty="0" smtClean="0">
                        <a:ln>
                          <a:noFill/>
                        </a:ln>
                        <a:solidFill>
                          <a:schemeClr val="tx1"/>
                        </a:solidFill>
                        <a:effectLst/>
                        <a:latin typeface="Tahoma"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1800" b="1" i="0" u="none" strike="noStrike" cap="none" normalizeH="0" baseline="0" dirty="0" smtClean="0">
                          <a:ln>
                            <a:noFill/>
                          </a:ln>
                          <a:solidFill>
                            <a:schemeClr val="tx1"/>
                          </a:solidFill>
                          <a:effectLst/>
                          <a:latin typeface="Tahoma" charset="0"/>
                        </a:rPr>
                        <a:t>18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2795" name="Text Box 60"/>
          <p:cNvSpPr txBox="1">
            <a:spLocks noChangeArrowheads="1"/>
          </p:cNvSpPr>
          <p:nvPr/>
        </p:nvSpPr>
        <p:spPr bwMode="auto">
          <a:xfrm>
            <a:off x="611188" y="981075"/>
            <a:ext cx="6324600" cy="1006475"/>
          </a:xfrm>
          <a:prstGeom prst="rect">
            <a:avLst/>
          </a:prstGeom>
          <a:noFill/>
          <a:ln w="9525">
            <a:noFill/>
            <a:miter lim="800000"/>
            <a:headEnd/>
            <a:tailEnd/>
          </a:ln>
        </p:spPr>
        <p:txBody>
          <a:bodyPr>
            <a:spAutoFit/>
          </a:bodyPr>
          <a:lstStyle/>
          <a:p>
            <a:r>
              <a:rPr lang="es-ES_tradnl" sz="2000">
                <a:latin typeface="Verdana" pitchFamily="34" charset="0"/>
              </a:rPr>
              <a:t>Ej: Ataque de Rotación  Jugador Nº 5</a:t>
            </a:r>
            <a:r>
              <a:rPr lang="es-ES_tradnl" sz="2000">
                <a:latin typeface="Tahoma" pitchFamily="34" charset="0"/>
              </a:rPr>
              <a:t>  </a:t>
            </a:r>
          </a:p>
          <a:p>
            <a:endParaRPr lang="es-ES_tradnl" sz="2000">
              <a:latin typeface="Tahoma" pitchFamily="34" charset="0"/>
            </a:endParaRPr>
          </a:p>
          <a:p>
            <a:r>
              <a:rPr lang="es-ES_tradnl" sz="2000">
                <a:latin typeface="Tahoma" pitchFamily="34" charset="0"/>
              </a:rPr>
              <a:t>Valores</a:t>
            </a:r>
            <a:endParaRPr lang="es-ES" sz="2000">
              <a:latin typeface="Tahoma" pitchFamily="34" charset="0"/>
            </a:endParaRPr>
          </a:p>
        </p:txBody>
      </p:sp>
      <p:sp>
        <p:nvSpPr>
          <p:cNvPr id="32796" name="Line 61"/>
          <p:cNvSpPr>
            <a:spLocks noChangeShapeType="1"/>
          </p:cNvSpPr>
          <p:nvPr/>
        </p:nvSpPr>
        <p:spPr bwMode="auto">
          <a:xfrm>
            <a:off x="179388" y="4724400"/>
            <a:ext cx="4392612" cy="0"/>
          </a:xfrm>
          <a:prstGeom prst="line">
            <a:avLst/>
          </a:prstGeom>
          <a:noFill/>
          <a:ln w="9525">
            <a:solidFill>
              <a:schemeClr val="tx1"/>
            </a:solidFill>
            <a:round/>
            <a:headEnd/>
            <a:tailEnd/>
          </a:ln>
        </p:spPr>
        <p:txBody>
          <a:bodyPr/>
          <a:lstStyle/>
          <a:p>
            <a:endParaRPr lang="es-ES"/>
          </a:p>
        </p:txBody>
      </p:sp>
      <p:sp>
        <p:nvSpPr>
          <p:cNvPr id="32797" name="Line 62"/>
          <p:cNvSpPr>
            <a:spLocks noChangeShapeType="1"/>
          </p:cNvSpPr>
          <p:nvPr/>
        </p:nvSpPr>
        <p:spPr bwMode="auto">
          <a:xfrm>
            <a:off x="4787900" y="4724400"/>
            <a:ext cx="1295400" cy="0"/>
          </a:xfrm>
          <a:prstGeom prst="line">
            <a:avLst/>
          </a:prstGeom>
          <a:noFill/>
          <a:ln w="9525">
            <a:solidFill>
              <a:schemeClr val="tx1"/>
            </a:solidFill>
            <a:round/>
            <a:headEnd/>
            <a:tailEnd/>
          </a:ln>
        </p:spPr>
        <p:txBody>
          <a:bodyPr/>
          <a:lstStyle/>
          <a:p>
            <a:endParaRPr lang="es-ES"/>
          </a:p>
        </p:txBody>
      </p:sp>
      <p:sp>
        <p:nvSpPr>
          <p:cNvPr id="32798" name="Freeform 63"/>
          <p:cNvSpPr>
            <a:spLocks/>
          </p:cNvSpPr>
          <p:nvPr/>
        </p:nvSpPr>
        <p:spPr bwMode="auto">
          <a:xfrm>
            <a:off x="3059113" y="2924175"/>
            <a:ext cx="4105275" cy="2017713"/>
          </a:xfrm>
          <a:custGeom>
            <a:avLst/>
            <a:gdLst>
              <a:gd name="T0" fmla="*/ 2147483647 w 2586"/>
              <a:gd name="T1" fmla="*/ 0 h 1271"/>
              <a:gd name="T2" fmla="*/ 2147483647 w 2586"/>
              <a:gd name="T3" fmla="*/ 2147483647 h 1271"/>
              <a:gd name="T4" fmla="*/ 0 w 2586"/>
              <a:gd name="T5" fmla="*/ 2147483647 h 1271"/>
              <a:gd name="T6" fmla="*/ 0 60000 65536"/>
              <a:gd name="T7" fmla="*/ 0 60000 65536"/>
              <a:gd name="T8" fmla="*/ 0 60000 65536"/>
              <a:gd name="T9" fmla="*/ 0 w 2586"/>
              <a:gd name="T10" fmla="*/ 0 h 1271"/>
              <a:gd name="T11" fmla="*/ 2586 w 2586"/>
              <a:gd name="T12" fmla="*/ 1271 h 1271"/>
            </a:gdLst>
            <a:ahLst/>
            <a:cxnLst>
              <a:cxn ang="T6">
                <a:pos x="T0" y="T1"/>
              </a:cxn>
              <a:cxn ang="T7">
                <a:pos x="T2" y="T3"/>
              </a:cxn>
              <a:cxn ang="T8">
                <a:pos x="T4" y="T5"/>
              </a:cxn>
            </a:cxnLst>
            <a:rect l="T9" t="T10" r="T11" b="T12"/>
            <a:pathLst>
              <a:path w="2586" h="1271">
                <a:moveTo>
                  <a:pt x="2178" y="0"/>
                </a:moveTo>
                <a:cubicBezTo>
                  <a:pt x="2382" y="189"/>
                  <a:pt x="2586" y="378"/>
                  <a:pt x="2223" y="590"/>
                </a:cubicBezTo>
                <a:cubicBezTo>
                  <a:pt x="1860" y="802"/>
                  <a:pt x="370" y="1158"/>
                  <a:pt x="0" y="1271"/>
                </a:cubicBezTo>
              </a:path>
            </a:pathLst>
          </a:custGeom>
          <a:noFill/>
          <a:ln w="15875">
            <a:solidFill>
              <a:srgbClr val="FFFF66"/>
            </a:solidFill>
            <a:round/>
            <a:headEnd/>
            <a:tailEnd type="triangle" w="lg" len="lg"/>
          </a:ln>
        </p:spPr>
        <p:txBody>
          <a:bodyPr/>
          <a:lstStyle/>
          <a:p>
            <a:endParaRPr lang="es-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a"/>
          <p:cNvGraphicFramePr>
            <a:graphicFrameLocks noGrp="1"/>
          </p:cNvGraphicFramePr>
          <p:nvPr/>
        </p:nvGraphicFramePr>
        <p:xfrm>
          <a:off x="214282" y="826768"/>
          <a:ext cx="8715437" cy="2316480"/>
        </p:xfrm>
        <a:graphic>
          <a:graphicData uri="http://schemas.openxmlformats.org/drawingml/2006/table">
            <a:tbl>
              <a:tblPr firstRow="1" bandRow="1">
                <a:tableStyleId>{00A15C55-8517-42AA-B614-E9B94910E393}</a:tableStyleId>
              </a:tblPr>
              <a:tblGrid>
                <a:gridCol w="792313"/>
                <a:gridCol w="1779457"/>
                <a:gridCol w="6143667"/>
              </a:tblGrid>
              <a:tr h="370840">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ES_tradnl" sz="2400" dirty="0" smtClean="0"/>
                        <a:t>Puntuación de 3 (tres) valores de evaluación tenemos:</a:t>
                      </a:r>
                      <a:endParaRPr lang="es-ES" sz="2400" b="0" dirty="0" smtClean="0">
                        <a:solidFill>
                          <a:schemeClr val="tx1"/>
                        </a:solidFill>
                        <a:latin typeface="Century Gothic" pitchFamily="34" charset="0"/>
                        <a:cs typeface="Arial" pitchFamily="34" charset="0"/>
                      </a:endParaRPr>
                    </a:p>
                  </a:txBody>
                  <a:tcPr/>
                </a:tc>
                <a:tc hMerge="1">
                  <a:txBody>
                    <a:bodyPr/>
                    <a:lstStyle/>
                    <a:p>
                      <a:endParaRPr lang="es-ES" dirty="0"/>
                    </a:p>
                  </a:txBody>
                  <a:tcPr/>
                </a:tc>
                <a:tc hMerge="1">
                  <a:txBody>
                    <a:bodyPr/>
                    <a:lstStyle/>
                    <a:p>
                      <a:endParaRPr lang="es-ES" dirty="0"/>
                    </a:p>
                  </a:txBody>
                  <a:tcPr/>
                </a:tc>
              </a:tr>
              <a:tr h="370840">
                <a:tc>
                  <a:txBody>
                    <a:bodyPr/>
                    <a:lstStyle/>
                    <a:p>
                      <a:pPr algn="ctr"/>
                      <a:r>
                        <a:rPr lang="es-MX" sz="2800" b="1" dirty="0" smtClean="0"/>
                        <a:t>+</a:t>
                      </a:r>
                      <a:endParaRPr lang="es-ES" sz="2800" b="1" dirty="0">
                        <a:latin typeface="Century Gothic" pitchFamily="34" charset="0"/>
                      </a:endParaRPr>
                    </a:p>
                  </a:txBody>
                  <a:tcPr/>
                </a:tc>
                <a:tc>
                  <a:txBody>
                    <a:bodyPr/>
                    <a:lstStyle/>
                    <a:p>
                      <a:r>
                        <a:rPr lang="es-MX" sz="2400" dirty="0" smtClean="0"/>
                        <a:t>POSITIVO</a:t>
                      </a:r>
                      <a:endParaRPr lang="es-ES" sz="2400" b="1" dirty="0">
                        <a:latin typeface="Century Gothic" pitchFamily="34" charset="0"/>
                      </a:endParaRPr>
                    </a:p>
                  </a:txBody>
                  <a:tcPr/>
                </a:tc>
                <a:tc>
                  <a:txBody>
                    <a:bodyPr/>
                    <a:lstStyle/>
                    <a:p>
                      <a:r>
                        <a:rPr lang="es-ES_tradnl" sz="2400" dirty="0" smtClean="0"/>
                        <a:t>Siempre la acción es a favor del propio equipo</a:t>
                      </a:r>
                      <a:endParaRPr lang="es-ES" sz="2400" dirty="0">
                        <a:latin typeface="Century Gothic" pitchFamily="34" charset="0"/>
                      </a:endParaRPr>
                    </a:p>
                  </a:txBody>
                  <a:tcPr/>
                </a:tc>
              </a:tr>
              <a:tr h="370840">
                <a:tc>
                  <a:txBody>
                    <a:bodyPr/>
                    <a:lstStyle/>
                    <a:p>
                      <a:pPr algn="ctr"/>
                      <a:r>
                        <a:rPr lang="es-MX" sz="2800" b="1" dirty="0" smtClean="0"/>
                        <a:t>O</a:t>
                      </a:r>
                      <a:endParaRPr lang="es-ES" sz="2800" b="1" dirty="0">
                        <a:latin typeface="Century Gothic" pitchFamily="34" charset="0"/>
                      </a:endParaRPr>
                    </a:p>
                  </a:txBody>
                  <a:tcPr/>
                </a:tc>
                <a:tc>
                  <a:txBody>
                    <a:bodyPr/>
                    <a:lstStyle/>
                    <a:p>
                      <a:r>
                        <a:rPr lang="es-MX" sz="2400" dirty="0" smtClean="0"/>
                        <a:t>NEUTRO</a:t>
                      </a:r>
                      <a:endParaRPr lang="es-ES" sz="2400" b="1" dirty="0">
                        <a:latin typeface="Century Gothic" pitchFamily="34" charset="0"/>
                      </a:endParaRPr>
                    </a:p>
                  </a:txBody>
                  <a:tcPr/>
                </a:tc>
                <a:tc>
                  <a:txBody>
                    <a:bodyPr/>
                    <a:lstStyle/>
                    <a:p>
                      <a:r>
                        <a:rPr lang="es-ES_tradnl" sz="2400" dirty="0" smtClean="0"/>
                        <a:t>La acción permite la continuidad de la misma.</a:t>
                      </a:r>
                      <a:endParaRPr lang="es-ES" sz="2400" dirty="0">
                        <a:latin typeface="Century Gothic" pitchFamily="34" charset="0"/>
                      </a:endParaRPr>
                    </a:p>
                  </a:txBody>
                  <a:tcPr/>
                </a:tc>
              </a:tr>
              <a:tr h="370840">
                <a:tc>
                  <a:txBody>
                    <a:bodyPr/>
                    <a:lstStyle/>
                    <a:p>
                      <a:pPr algn="ctr"/>
                      <a:r>
                        <a:rPr lang="es-MX" sz="2800" b="1" dirty="0" smtClean="0"/>
                        <a:t>-</a:t>
                      </a:r>
                      <a:endParaRPr lang="es-ES" sz="2800" b="1" dirty="0">
                        <a:latin typeface="Century Gothic" pitchFamily="34" charset="0"/>
                      </a:endParaRPr>
                    </a:p>
                  </a:txBody>
                  <a:tcPr/>
                </a:tc>
                <a:tc>
                  <a:txBody>
                    <a:bodyPr/>
                    <a:lstStyle/>
                    <a:p>
                      <a:r>
                        <a:rPr lang="es-MX" sz="2400" dirty="0" smtClean="0"/>
                        <a:t>NEGATIVO</a:t>
                      </a:r>
                      <a:endParaRPr lang="es-ES" sz="2400" b="1" dirty="0">
                        <a:latin typeface="Century Gothic" pitchFamily="34" charset="0"/>
                      </a:endParaRPr>
                    </a:p>
                  </a:txBody>
                  <a:tcPr/>
                </a:tc>
                <a:tc>
                  <a:txBody>
                    <a:bodyPr/>
                    <a:lstStyle/>
                    <a:p>
                      <a:r>
                        <a:rPr lang="es-ES_tradnl" sz="2400" dirty="0" smtClean="0"/>
                        <a:t>Siempre la acción termina en contra del propio equipo.</a:t>
                      </a:r>
                      <a:endParaRPr lang="es-ES" sz="2400" dirty="0">
                        <a:latin typeface="Century Gothic" pitchFamily="34" charset="0"/>
                      </a:endParaRPr>
                    </a:p>
                  </a:txBody>
                  <a:tcPr/>
                </a:tc>
              </a:tr>
            </a:tbl>
          </a:graphicData>
        </a:graphic>
      </p:graphicFrame>
      <p:graphicFrame>
        <p:nvGraphicFramePr>
          <p:cNvPr id="4" name="3 Tabla"/>
          <p:cNvGraphicFramePr>
            <a:graphicFrameLocks noGrp="1"/>
          </p:cNvGraphicFramePr>
          <p:nvPr/>
        </p:nvGraphicFramePr>
        <p:xfrm>
          <a:off x="10152993" y="1340069"/>
          <a:ext cx="914400" cy="374419"/>
        </p:xfrm>
        <a:graphic>
          <a:graphicData uri="http://schemas.openxmlformats.org/drawingml/2006/table">
            <a:tbl>
              <a:tblPr/>
              <a:tblGrid>
                <a:gridCol w="914400"/>
              </a:tblGrid>
              <a:tr h="374419">
                <a:tc>
                  <a:txBody>
                    <a:bodyPr/>
                    <a:lstStyle/>
                    <a:p>
                      <a:endParaRPr lang="es-ES" dirty="0"/>
                    </a:p>
                  </a:txBody>
                  <a:tcPr>
                    <a:lnL w="28575" cmpd="sng">
                      <a:solidFill>
                        <a:schemeClr val="tx1"/>
                      </a:solidFill>
                      <a:prstDash val="solid"/>
                    </a:lnL>
                    <a:lnR w="28575" cmpd="sng">
                      <a:solidFill>
                        <a:schemeClr val="tx1"/>
                      </a:solidFill>
                      <a:prstDash val="solid"/>
                    </a:lnR>
                    <a:lnT w="28575" cmpd="sng">
                      <a:solidFill>
                        <a:schemeClr val="tx1"/>
                      </a:solidFill>
                      <a:prstDash val="solid"/>
                    </a:lnT>
                    <a:lnB w="28575" cmpd="sng">
                      <a:solidFill>
                        <a:schemeClr val="tx1"/>
                      </a:solidFill>
                      <a:prstDash val="solid"/>
                    </a:lnB>
                  </a:tcPr>
                </a:tc>
              </a:tr>
            </a:tbl>
          </a:graphicData>
        </a:graphic>
      </p:graphicFrame>
      <p:graphicFrame>
        <p:nvGraphicFramePr>
          <p:cNvPr id="5" name="4 Tabla"/>
          <p:cNvGraphicFramePr>
            <a:graphicFrameLocks noGrp="1"/>
          </p:cNvGraphicFramePr>
          <p:nvPr/>
        </p:nvGraphicFramePr>
        <p:xfrm>
          <a:off x="214282" y="3500438"/>
          <a:ext cx="8715437" cy="2865120"/>
        </p:xfrm>
        <a:graphic>
          <a:graphicData uri="http://schemas.openxmlformats.org/drawingml/2006/table">
            <a:tbl>
              <a:tblPr firstRow="1" bandRow="1">
                <a:tableStyleId>{912C8C85-51F0-491E-9774-3900AFEF0FD7}</a:tableStyleId>
              </a:tblPr>
              <a:tblGrid>
                <a:gridCol w="792313"/>
                <a:gridCol w="1779457"/>
                <a:gridCol w="6143667"/>
              </a:tblGrid>
              <a:tr h="370840">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ES_tradnl" sz="2400" dirty="0" smtClean="0">
                          <a:solidFill>
                            <a:schemeClr val="tx2">
                              <a:lumMod val="75000"/>
                            </a:schemeClr>
                          </a:solidFill>
                        </a:rPr>
                        <a:t>EJEMPLO: de 3 (tres) VALORES para el </a:t>
                      </a:r>
                      <a:r>
                        <a:rPr lang="es-ES_tradnl" sz="2800" b="1" dirty="0" smtClean="0">
                          <a:solidFill>
                            <a:schemeClr val="tx1"/>
                          </a:solidFill>
                          <a:latin typeface="Century Gothic" pitchFamily="34" charset="0"/>
                        </a:rPr>
                        <a:t>ATAQUE</a:t>
                      </a:r>
                      <a:endParaRPr lang="es-ES" sz="2800" b="1" dirty="0" smtClean="0">
                        <a:solidFill>
                          <a:schemeClr val="tx1"/>
                        </a:solidFill>
                        <a:latin typeface="Century Gothic" pitchFamily="34" charset="0"/>
                        <a:cs typeface="Arial" pitchFamily="34" charset="0"/>
                      </a:endParaRPr>
                    </a:p>
                  </a:txBody>
                  <a:tcP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tcPr>
                </a:tc>
                <a:tc hMerge="1">
                  <a:txBody>
                    <a:bodyPr/>
                    <a:lstStyle/>
                    <a:p>
                      <a:endParaRPr lang="es-ES" dirty="0"/>
                    </a:p>
                  </a:txBody>
                  <a:tcPr/>
                </a:tc>
                <a:tc hMerge="1">
                  <a:txBody>
                    <a:bodyPr/>
                    <a:lstStyle/>
                    <a:p>
                      <a:endParaRPr lang="es-ES" dirty="0"/>
                    </a:p>
                  </a:txBody>
                  <a:tcPr/>
                </a:tc>
              </a:tr>
              <a:tr h="370840">
                <a:tc>
                  <a:txBody>
                    <a:bodyPr/>
                    <a:lstStyle/>
                    <a:p>
                      <a:pPr algn="ctr"/>
                      <a:r>
                        <a:rPr lang="es-MX" sz="3200" b="1" dirty="0" smtClean="0"/>
                        <a:t>+</a:t>
                      </a:r>
                      <a:endParaRPr lang="es-ES" sz="3200" b="1" dirty="0">
                        <a:latin typeface="Century Gothic" pitchFamily="34" charset="0"/>
                      </a:endParaRPr>
                    </a:p>
                  </a:txBody>
                  <a:tcPr>
                    <a:lnL w="9525" cap="flat" cmpd="sng" algn="ctr">
                      <a:noFill/>
                      <a:prstDash val="solid"/>
                    </a:lnL>
                    <a:lnR>
                      <a:noFill/>
                    </a:lnR>
                    <a:lnT w="9525" cap="flat" cmpd="sng" algn="ctr">
                      <a:noFill/>
                      <a:prstDash val="solid"/>
                    </a:lnT>
                    <a:lnB w="9525" cap="flat" cmpd="sng" algn="ctr">
                      <a:noFill/>
                      <a:prstDash val="solid"/>
                    </a:lnB>
                    <a:lnTlToBr w="12700" cmpd="sng">
                      <a:noFill/>
                      <a:prstDash val="solid"/>
                    </a:lnTlToBr>
                    <a:lnBlToTr w="12700" cmpd="sng">
                      <a:noFill/>
                      <a:prstDash val="solid"/>
                    </a:lnBlToTr>
                  </a:tcPr>
                </a:tc>
                <a:tc>
                  <a:txBody>
                    <a:bodyPr/>
                    <a:lstStyle/>
                    <a:p>
                      <a:r>
                        <a:rPr lang="es-MX" sz="2400" dirty="0" smtClean="0">
                          <a:latin typeface="Century Gothic" pitchFamily="34" charset="0"/>
                        </a:rPr>
                        <a:t>POSITIVO</a:t>
                      </a:r>
                      <a:endParaRPr lang="es-ES" sz="2400" b="1" dirty="0">
                        <a:latin typeface="Century Gothic" pitchFamily="34" charset="0"/>
                      </a:endParaRPr>
                    </a:p>
                  </a:txBody>
                  <a:tcPr>
                    <a:lnL>
                      <a:noFill/>
                    </a:lnL>
                    <a:lnR>
                      <a:noFill/>
                    </a:lnR>
                    <a:lnT w="9525" cap="flat" cmpd="sng" algn="ctr">
                      <a:noFill/>
                      <a:prstDash val="solid"/>
                    </a:lnT>
                    <a:lnB w="9525" cap="flat" cmpd="sng" algn="ctr">
                      <a:noFill/>
                      <a:prstDash val="solid"/>
                    </a:lnB>
                    <a:lnTlToBr w="12700" cmpd="sng">
                      <a:noFill/>
                      <a:prstDash val="solid"/>
                    </a:lnTlToBr>
                    <a:lnBlToTr w="12700" cmpd="sng">
                      <a:noFill/>
                      <a:prstDash val="solid"/>
                    </a:lnBlToTr>
                  </a:tcPr>
                </a:tc>
                <a:tc>
                  <a:txBody>
                    <a:bodyPr/>
                    <a:lstStyle/>
                    <a:p>
                      <a:r>
                        <a:rPr lang="es-ES_tradnl" sz="2400" dirty="0" smtClean="0">
                          <a:latin typeface="Century Gothic" pitchFamily="34" charset="0"/>
                        </a:rPr>
                        <a:t>El ataque hizo PUNTO</a:t>
                      </a:r>
                      <a:endParaRPr lang="es-ES" sz="2400" dirty="0">
                        <a:latin typeface="Century Gothic" pitchFamily="34" charset="0"/>
                      </a:endParaRPr>
                    </a:p>
                  </a:txBody>
                  <a:tcPr>
                    <a:lnL>
                      <a:noFill/>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tcPr>
                </a:tc>
              </a:tr>
              <a:tr h="370840">
                <a:tc>
                  <a:txBody>
                    <a:bodyPr/>
                    <a:lstStyle/>
                    <a:p>
                      <a:pPr algn="ctr"/>
                      <a:r>
                        <a:rPr lang="es-MX" sz="3200" b="1" dirty="0" smtClean="0"/>
                        <a:t>O</a:t>
                      </a:r>
                      <a:endParaRPr lang="es-ES" sz="3200" b="1" dirty="0">
                        <a:latin typeface="Century Gothic" pitchFamily="34" charset="0"/>
                      </a:endParaRPr>
                    </a:p>
                  </a:txBody>
                  <a:tcPr>
                    <a:lnL w="9525" cap="flat" cmpd="sng" algn="ctr">
                      <a:noFill/>
                      <a:prstDash val="solid"/>
                    </a:lnL>
                    <a:lnR>
                      <a:noFill/>
                    </a:lnR>
                    <a:lnT w="9525" cap="flat" cmpd="sng" algn="ctr">
                      <a:noFill/>
                      <a:prstDash val="solid"/>
                    </a:lnT>
                    <a:lnB w="9525" cap="flat" cmpd="sng" algn="ctr">
                      <a:noFill/>
                      <a:prstDash val="solid"/>
                    </a:lnB>
                    <a:lnTlToBr w="12700" cmpd="sng">
                      <a:noFill/>
                      <a:prstDash val="solid"/>
                    </a:lnTlToBr>
                    <a:lnBlToTr w="12700" cmpd="sng">
                      <a:noFill/>
                      <a:prstDash val="solid"/>
                    </a:lnBlToTr>
                  </a:tcPr>
                </a:tc>
                <a:tc>
                  <a:txBody>
                    <a:bodyPr/>
                    <a:lstStyle/>
                    <a:p>
                      <a:r>
                        <a:rPr lang="es-MX" sz="2400" dirty="0" smtClean="0">
                          <a:latin typeface="Century Gothic" pitchFamily="34" charset="0"/>
                        </a:rPr>
                        <a:t>NEUTRO</a:t>
                      </a:r>
                      <a:endParaRPr lang="es-ES" sz="2400" b="1" dirty="0">
                        <a:latin typeface="Century Gothic" pitchFamily="34" charset="0"/>
                      </a:endParaRPr>
                    </a:p>
                  </a:txBody>
                  <a:tcPr>
                    <a:lnL>
                      <a:noFill/>
                    </a:lnL>
                    <a:lnR>
                      <a:noFill/>
                    </a:lnR>
                    <a:lnT w="9525" cap="flat" cmpd="sng" algn="ctr">
                      <a:noFill/>
                      <a:prstDash val="solid"/>
                    </a:lnT>
                    <a:lnB w="9525" cap="flat" cmpd="sng" algn="ctr">
                      <a:noFill/>
                      <a:prstDash val="solid"/>
                    </a:lnB>
                    <a:lnTlToBr w="12700" cmpd="sng">
                      <a:noFill/>
                      <a:prstDash val="solid"/>
                    </a:lnTlToBr>
                    <a:lnBlToTr w="12700" cmpd="sng">
                      <a:noFill/>
                      <a:prstDash val="solid"/>
                    </a:lnBlToTr>
                  </a:tcPr>
                </a:tc>
                <a:tc>
                  <a:txBody>
                    <a:bodyPr/>
                    <a:lstStyle/>
                    <a:p>
                      <a:r>
                        <a:rPr lang="es-ES_tradnl" sz="2400" dirty="0" smtClean="0">
                          <a:latin typeface="Century Gothic" pitchFamily="34" charset="0"/>
                        </a:rPr>
                        <a:t>Mientras la pelota sigue en JUEGO</a:t>
                      </a:r>
                      <a:endParaRPr lang="es-ES" sz="2400" dirty="0">
                        <a:latin typeface="Century Gothic" pitchFamily="34" charset="0"/>
                      </a:endParaRPr>
                    </a:p>
                  </a:txBody>
                  <a:tcPr>
                    <a:lnL>
                      <a:noFill/>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tcPr>
                </a:tc>
              </a:tr>
              <a:tr h="370840">
                <a:tc>
                  <a:txBody>
                    <a:bodyPr/>
                    <a:lstStyle/>
                    <a:p>
                      <a:pPr algn="ctr"/>
                      <a:r>
                        <a:rPr lang="es-MX" sz="3200" b="1" dirty="0" smtClean="0"/>
                        <a:t>-</a:t>
                      </a:r>
                      <a:endParaRPr lang="es-ES" sz="3200" b="1" dirty="0">
                        <a:latin typeface="Century Gothic" pitchFamily="34" charset="0"/>
                      </a:endParaRPr>
                    </a:p>
                  </a:txBody>
                  <a:tcPr>
                    <a:lnL w="9525" cap="flat" cmpd="sng" algn="ctr">
                      <a:noFill/>
                      <a:prstDash val="solid"/>
                    </a:lnL>
                    <a:lnR>
                      <a:noFill/>
                    </a:lnR>
                    <a:lnT w="9525" cap="flat" cmpd="sng" algn="ctr">
                      <a:noFill/>
                      <a:prstDash val="solid"/>
                    </a:lnT>
                    <a:lnB w="9525" cap="flat" cmpd="sng" algn="ctr">
                      <a:noFill/>
                      <a:prstDash val="solid"/>
                    </a:lnB>
                    <a:lnTlToBr w="12700" cmpd="sng">
                      <a:noFill/>
                      <a:prstDash val="solid"/>
                    </a:lnTlToBr>
                    <a:lnBlToTr w="12700" cmpd="sng">
                      <a:noFill/>
                      <a:prstDash val="solid"/>
                    </a:lnBlToTr>
                  </a:tcPr>
                </a:tc>
                <a:tc>
                  <a:txBody>
                    <a:bodyPr/>
                    <a:lstStyle/>
                    <a:p>
                      <a:r>
                        <a:rPr lang="es-MX" sz="2400" dirty="0" smtClean="0">
                          <a:latin typeface="Century Gothic" pitchFamily="34" charset="0"/>
                        </a:rPr>
                        <a:t>NEGATIVO</a:t>
                      </a:r>
                      <a:endParaRPr lang="es-ES" sz="2400" b="1" dirty="0">
                        <a:latin typeface="Century Gothic" pitchFamily="34" charset="0"/>
                      </a:endParaRPr>
                    </a:p>
                  </a:txBody>
                  <a:tcPr>
                    <a:lnL>
                      <a:noFill/>
                    </a:lnL>
                    <a:lnR>
                      <a:noFill/>
                    </a:lnR>
                    <a:lnT w="9525" cap="flat" cmpd="sng" algn="ctr">
                      <a:noFill/>
                      <a:prstDash val="solid"/>
                    </a:lnT>
                    <a:lnB w="9525" cap="flat" cmpd="sng" algn="ctr">
                      <a:noFill/>
                      <a:prstDash val="solid"/>
                    </a:lnB>
                    <a:lnTlToBr w="12700" cmpd="sng">
                      <a:noFill/>
                      <a:prstDash val="solid"/>
                    </a:lnTlToBr>
                    <a:lnBlToTr w="12700" cmpd="sng">
                      <a:noFill/>
                      <a:prstDash val="solid"/>
                    </a:lnBlToTr>
                  </a:tcPr>
                </a:tc>
                <a:tc>
                  <a:txBody>
                    <a:bodyPr/>
                    <a:lstStyle/>
                    <a:p>
                      <a:r>
                        <a:rPr lang="es-ES_tradnl" sz="2400" dirty="0" smtClean="0">
                          <a:latin typeface="Century Gothic" pitchFamily="34" charset="0"/>
                        </a:rPr>
                        <a:t>Cuando</a:t>
                      </a:r>
                      <a:r>
                        <a:rPr lang="es-ES_tradnl" sz="2400" baseline="0" dirty="0" smtClean="0">
                          <a:latin typeface="Century Gothic" pitchFamily="34" charset="0"/>
                        </a:rPr>
                        <a:t> el ATAQUE  comete un error: pelota afuera, queda en la red, falta reglamentaria, </a:t>
                      </a:r>
                      <a:r>
                        <a:rPr lang="es-ES_tradnl" sz="2400" baseline="0" dirty="0" err="1" smtClean="0">
                          <a:latin typeface="Century Gothic" pitchFamily="34" charset="0"/>
                        </a:rPr>
                        <a:t>etc</a:t>
                      </a:r>
                      <a:endParaRPr lang="es-ES" sz="2400" dirty="0">
                        <a:latin typeface="Century Gothic" pitchFamily="34" charset="0"/>
                      </a:endParaRPr>
                    </a:p>
                  </a:txBody>
                  <a:tcPr>
                    <a:lnL>
                      <a:noFill/>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tcPr>
                </a:tc>
              </a:tr>
            </a:tbl>
          </a:graphicData>
        </a:graphic>
      </p:graphicFrame>
      <p:sp>
        <p:nvSpPr>
          <p:cNvPr id="6" name="Text Box 5"/>
          <p:cNvSpPr txBox="1">
            <a:spLocks noChangeArrowheads="1"/>
          </p:cNvSpPr>
          <p:nvPr/>
        </p:nvSpPr>
        <p:spPr bwMode="auto">
          <a:xfrm>
            <a:off x="214282" y="214290"/>
            <a:ext cx="8643998" cy="396875"/>
          </a:xfrm>
          <a:prstGeom prst="rect">
            <a:avLst/>
          </a:prstGeom>
          <a:noFill/>
          <a:ln w="9525">
            <a:solidFill>
              <a:schemeClr val="accent2">
                <a:lumMod val="75000"/>
              </a:schemeClr>
            </a:solidFill>
            <a:miter lim="800000"/>
            <a:headEnd/>
            <a:tailEnd/>
          </a:ln>
        </p:spPr>
        <p:txBody>
          <a:bodyPr wrap="square">
            <a:spAutoFit/>
          </a:bodyPr>
          <a:lstStyle/>
          <a:p>
            <a:pPr algn="ctr"/>
            <a:r>
              <a:rPr lang="es-ES_tradnl" sz="2000" b="1" dirty="0">
                <a:latin typeface="Century Gothic" pitchFamily="34" charset="0"/>
              </a:rPr>
              <a:t>ESTADISTICAS en el VOLEIBOL</a:t>
            </a:r>
            <a:endParaRPr lang="es-ES" sz="2000" b="1" dirty="0">
              <a:latin typeface="Century Gothic"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7" name="Rectangle 2"/>
          <p:cNvSpPr>
            <a:spLocks noGrp="1" noChangeArrowheads="1"/>
          </p:cNvSpPr>
          <p:nvPr>
            <p:ph type="ctrTitle"/>
          </p:nvPr>
        </p:nvSpPr>
        <p:spPr>
          <a:xfrm>
            <a:off x="0" y="0"/>
            <a:ext cx="9144000" cy="6858000"/>
          </a:xfrm>
          <a:gradFill rotWithShape="0">
            <a:gsLst>
              <a:gs pos="0">
                <a:srgbClr val="00CCFF"/>
              </a:gs>
              <a:gs pos="100000">
                <a:srgbClr val="CCCCFF"/>
              </a:gs>
            </a:gsLst>
            <a:lin ang="18900000" scaled="1"/>
          </a:gradFill>
        </p:spPr>
        <p:txBody>
          <a:bodyPr/>
          <a:lstStyle/>
          <a:p>
            <a:pPr eaLnBrk="1" hangingPunct="1">
              <a:buFont typeface="Wingdings" pitchFamily="2" charset="2"/>
              <a:buNone/>
            </a:pP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endParaRPr lang="es-ES" sz="2800" b="1" i="1" smtClean="0">
              <a:latin typeface="Arial" pitchFamily="34" charset="0"/>
              <a:cs typeface="Arial" pitchFamily="34" charset="0"/>
            </a:endParaRPr>
          </a:p>
        </p:txBody>
      </p:sp>
      <p:sp>
        <p:nvSpPr>
          <p:cNvPr id="1028" name="Rectangle 3"/>
          <p:cNvSpPr>
            <a:spLocks noGrp="1" noChangeArrowheads="1"/>
          </p:cNvSpPr>
          <p:nvPr>
            <p:ph type="subTitle" idx="1"/>
          </p:nvPr>
        </p:nvSpPr>
        <p:spPr>
          <a:xfrm>
            <a:off x="990600" y="2209800"/>
            <a:ext cx="7162800" cy="1905000"/>
          </a:xfrm>
          <a:noFill/>
        </p:spPr>
        <p:txBody>
          <a:bodyPr/>
          <a:lstStyle/>
          <a:p>
            <a:pPr eaLnBrk="1" hangingPunct="1"/>
            <a:endParaRPr lang="es-ES_tradnl" sz="4800" b="1" i="1" smtClean="0">
              <a:latin typeface="Courier New" pitchFamily="49" charset="0"/>
              <a:cs typeface="Courier New" pitchFamily="49" charset="0"/>
            </a:endParaRPr>
          </a:p>
          <a:p>
            <a:pPr eaLnBrk="1" hangingPunct="1"/>
            <a:endParaRPr lang="es-ES" sz="4000" smtClean="0"/>
          </a:p>
        </p:txBody>
      </p:sp>
      <p:graphicFrame>
        <p:nvGraphicFramePr>
          <p:cNvPr id="28678" name="Object 6"/>
          <p:cNvGraphicFramePr>
            <a:graphicFrameLocks noChangeAspect="1"/>
          </p:cNvGraphicFramePr>
          <p:nvPr/>
        </p:nvGraphicFramePr>
        <p:xfrm>
          <a:off x="304800" y="609600"/>
          <a:ext cx="8458200" cy="5562600"/>
        </p:xfrm>
        <a:graphic>
          <a:graphicData uri="http://schemas.openxmlformats.org/presentationml/2006/ole">
            <p:oleObj spid="_x0000_s1026" name="Hoja de cálculo" r:id="rId3" imgW="10382400" imgH="5875200" progId="">
              <p:embed/>
            </p:oleObj>
          </a:graphicData>
        </a:graphic>
      </p:graphicFrame>
      <p:sp>
        <p:nvSpPr>
          <p:cNvPr id="1029" name="Text Box 5"/>
          <p:cNvSpPr txBox="1">
            <a:spLocks noChangeArrowheads="1"/>
          </p:cNvSpPr>
          <p:nvPr/>
        </p:nvSpPr>
        <p:spPr bwMode="auto">
          <a:xfrm>
            <a:off x="1470025" y="-7938"/>
            <a:ext cx="6226175" cy="523876"/>
          </a:xfrm>
          <a:prstGeom prst="rect">
            <a:avLst/>
          </a:prstGeom>
          <a:noFill/>
          <a:ln w="9525">
            <a:noFill/>
            <a:miter lim="800000"/>
            <a:headEnd/>
            <a:tailEnd/>
          </a:ln>
        </p:spPr>
        <p:txBody>
          <a:bodyPr>
            <a:spAutoFit/>
          </a:bodyPr>
          <a:lstStyle/>
          <a:p>
            <a:pPr algn="ctr"/>
            <a:r>
              <a:rPr lang="es-ES_tradnl" sz="2800" b="1">
                <a:latin typeface="Century Gothic" pitchFamily="34" charset="0"/>
              </a:rPr>
              <a:t>ESTADISTICAS en el VOLEIBOL</a:t>
            </a:r>
            <a:endParaRPr lang="es-ES" sz="2800" b="1">
              <a:latin typeface="Century Gothic" pitchFamily="34" charset="0"/>
            </a:endParaRPr>
          </a:p>
        </p:txBody>
      </p:sp>
      <p:sp>
        <p:nvSpPr>
          <p:cNvPr id="28679" name="Text Box 7"/>
          <p:cNvSpPr txBox="1">
            <a:spLocks noChangeArrowheads="1"/>
          </p:cNvSpPr>
          <p:nvPr/>
        </p:nvSpPr>
        <p:spPr bwMode="auto">
          <a:xfrm>
            <a:off x="762000" y="1219200"/>
            <a:ext cx="7391400" cy="4708525"/>
          </a:xfrm>
          <a:prstGeom prst="rect">
            <a:avLst/>
          </a:prstGeom>
          <a:noFill/>
          <a:ln w="9525">
            <a:solidFill>
              <a:schemeClr val="tx1"/>
            </a:solidFill>
            <a:miter lim="800000"/>
            <a:headEnd/>
            <a:tailEnd/>
          </a:ln>
        </p:spPr>
        <p:txBody>
          <a:bodyPr>
            <a:spAutoFit/>
          </a:bodyPr>
          <a:lstStyle/>
          <a:p>
            <a:endParaRPr lang="es-ES_tradnl" sz="3600" dirty="0">
              <a:solidFill>
                <a:srgbClr val="040000"/>
              </a:solidFill>
              <a:latin typeface="Arial" pitchFamily="34" charset="0"/>
              <a:cs typeface="Arial" pitchFamily="34" charset="0"/>
            </a:endParaRPr>
          </a:p>
          <a:p>
            <a:pPr algn="ctr">
              <a:buClr>
                <a:srgbClr val="FF0000"/>
              </a:buClr>
              <a:buSzPct val="33000"/>
            </a:pPr>
            <a:r>
              <a:rPr lang="es-ES_tradnl" sz="4400" b="1" dirty="0">
                <a:solidFill>
                  <a:srgbClr val="FF0000"/>
                </a:solidFill>
                <a:latin typeface="Bahnschrift SemiBold SemiConden" pitchFamily="34" charset="0"/>
                <a:cs typeface="Arial" pitchFamily="34" charset="0"/>
              </a:rPr>
              <a:t>Saque</a:t>
            </a:r>
          </a:p>
          <a:p>
            <a:pPr algn="ctr">
              <a:buClr>
                <a:srgbClr val="FF0000"/>
              </a:buClr>
              <a:buSzPct val="33000"/>
            </a:pPr>
            <a:r>
              <a:rPr lang="es-ES_tradnl" sz="4400" b="1" dirty="0">
                <a:solidFill>
                  <a:srgbClr val="040000"/>
                </a:solidFill>
                <a:latin typeface="Bahnschrift SemiBold SemiConden" pitchFamily="34" charset="0"/>
                <a:cs typeface="Arial" pitchFamily="34" charset="0"/>
              </a:rPr>
              <a:t>Recepción</a:t>
            </a:r>
          </a:p>
          <a:p>
            <a:pPr algn="ctr">
              <a:buClr>
                <a:srgbClr val="FF0000"/>
              </a:buClr>
              <a:buSzPct val="33000"/>
            </a:pPr>
            <a:r>
              <a:rPr lang="es-ES_tradnl" sz="4400" b="1" dirty="0">
                <a:solidFill>
                  <a:srgbClr val="FF0000"/>
                </a:solidFill>
                <a:latin typeface="Bahnschrift SemiBold SemiConden" pitchFamily="34" charset="0"/>
                <a:cs typeface="Arial" pitchFamily="34" charset="0"/>
              </a:rPr>
              <a:t>Ataque</a:t>
            </a:r>
          </a:p>
          <a:p>
            <a:pPr algn="ctr">
              <a:buClr>
                <a:srgbClr val="FF0000"/>
              </a:buClr>
              <a:buSzPct val="33000"/>
            </a:pPr>
            <a:r>
              <a:rPr lang="es-ES_tradnl" sz="4400" b="1" dirty="0">
                <a:solidFill>
                  <a:srgbClr val="FF0000"/>
                </a:solidFill>
                <a:latin typeface="Bahnschrift SemiBold SemiConden" pitchFamily="34" charset="0"/>
                <a:cs typeface="Arial" pitchFamily="34" charset="0"/>
              </a:rPr>
              <a:t>Bloqueo</a:t>
            </a:r>
          </a:p>
          <a:p>
            <a:pPr algn="ctr">
              <a:buClr>
                <a:srgbClr val="FF0000"/>
              </a:buClr>
              <a:buSzPct val="33000"/>
            </a:pPr>
            <a:r>
              <a:rPr lang="es-ES_tradnl" sz="4400" b="1" dirty="0">
                <a:solidFill>
                  <a:srgbClr val="040000"/>
                </a:solidFill>
                <a:latin typeface="Bahnschrift SemiBold SemiConden" pitchFamily="34" charset="0"/>
                <a:cs typeface="Arial" pitchFamily="34" charset="0"/>
              </a:rPr>
              <a:t>Defensa</a:t>
            </a:r>
          </a:p>
          <a:p>
            <a:pPr algn="ctr">
              <a:buClr>
                <a:srgbClr val="FF0000"/>
              </a:buClr>
              <a:buSzPct val="33000"/>
            </a:pPr>
            <a:r>
              <a:rPr lang="es-ES_tradnl" sz="4400" b="1" dirty="0">
                <a:solidFill>
                  <a:srgbClr val="040000"/>
                </a:solidFill>
                <a:latin typeface="Bahnschrift SemiBold SemiConden" pitchFamily="34" charset="0"/>
                <a:cs typeface="Arial" pitchFamily="34" charset="0"/>
              </a:rPr>
              <a:t>Armado</a:t>
            </a:r>
            <a:endParaRPr lang="es-ES" sz="4400" b="1" dirty="0">
              <a:solidFill>
                <a:srgbClr val="040000"/>
              </a:solidFill>
              <a:latin typeface="Bahnschrift SemiBold SemiConden" pitchFamily="34" charset="0"/>
              <a:cs typeface="Arial" pitchFamily="34" charset="0"/>
            </a:endParaRPr>
          </a:p>
        </p:txBody>
      </p:sp>
      <p:sp>
        <p:nvSpPr>
          <p:cNvPr id="7" name="6 Rectángulo redondeado"/>
          <p:cNvSpPr/>
          <p:nvPr/>
        </p:nvSpPr>
        <p:spPr>
          <a:xfrm>
            <a:off x="285750" y="642938"/>
            <a:ext cx="8429625" cy="500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a:solidFill>
                  <a:schemeClr val="tx1"/>
                </a:solidFill>
                <a:latin typeface="Arial Unicode MS" pitchFamily="34" charset="-128"/>
                <a:ea typeface="Arial Unicode MS" pitchFamily="34" charset="-128"/>
                <a:cs typeface="Arial Unicode MS" pitchFamily="34" charset="-128"/>
              </a:rPr>
              <a:t>Escala de valoración: 4 (cuatro) con símbolos</a:t>
            </a:r>
            <a:endParaRPr lang="es-ES" sz="2800"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679"/>
                                        </p:tgtEl>
                                        <p:attrNameLst>
                                          <p:attrName>style.visibility</p:attrName>
                                        </p:attrNameLst>
                                      </p:cBhvr>
                                      <p:to>
                                        <p:strVal val="visible"/>
                                      </p:to>
                                    </p:set>
                                    <p:anim calcmode="lin" valueType="num">
                                      <p:cBhvr additive="base">
                                        <p:cTn id="7" dur="500" fill="hold"/>
                                        <p:tgtEl>
                                          <p:spTgt spid="28679"/>
                                        </p:tgtEl>
                                        <p:attrNameLst>
                                          <p:attrName>ppt_x</p:attrName>
                                        </p:attrNameLst>
                                      </p:cBhvr>
                                      <p:tavLst>
                                        <p:tav tm="0">
                                          <p:val>
                                            <p:strVal val="0-#ppt_w/2"/>
                                          </p:val>
                                        </p:tav>
                                        <p:tav tm="100000">
                                          <p:val>
                                            <p:strVal val="#ppt_x"/>
                                          </p:val>
                                        </p:tav>
                                      </p:tavLst>
                                    </p:anim>
                                    <p:anim calcmode="lin" valueType="num">
                                      <p:cBhvr additive="base">
                                        <p:cTn id="8" dur="500" fill="hold"/>
                                        <p:tgtEl>
                                          <p:spTgt spid="286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ctrTitle"/>
          </p:nvPr>
        </p:nvSpPr>
        <p:spPr>
          <a:xfrm>
            <a:off x="0" y="0"/>
            <a:ext cx="9144000" cy="6858000"/>
          </a:xfrm>
          <a:gradFill rotWithShape="0">
            <a:gsLst>
              <a:gs pos="0">
                <a:srgbClr val="00CCFF"/>
              </a:gs>
              <a:gs pos="100000">
                <a:srgbClr val="CCCCFF"/>
              </a:gs>
            </a:gsLst>
            <a:lin ang="18900000" scaled="1"/>
          </a:gradFill>
        </p:spPr>
        <p:txBody>
          <a:bodyPr/>
          <a:lstStyle/>
          <a:p>
            <a:pPr algn="l" eaLnBrk="1" hangingPunct="1">
              <a:buFont typeface="Wingdings" pitchFamily="2" charset="2"/>
              <a:buNone/>
            </a:pP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endParaRPr lang="es-ES" sz="2800" i="1" smtClean="0">
              <a:solidFill>
                <a:schemeClr val="tx1"/>
              </a:solidFill>
              <a:latin typeface="Bahnschrift" pitchFamily="34" charset="0"/>
              <a:cs typeface="Arial" pitchFamily="34" charset="0"/>
            </a:endParaRPr>
          </a:p>
        </p:txBody>
      </p:sp>
      <p:sp>
        <p:nvSpPr>
          <p:cNvPr id="37891" name="Text Box 6"/>
          <p:cNvSpPr txBox="1">
            <a:spLocks noChangeArrowheads="1"/>
          </p:cNvSpPr>
          <p:nvPr/>
        </p:nvSpPr>
        <p:spPr bwMode="auto">
          <a:xfrm>
            <a:off x="1500188" y="214313"/>
            <a:ext cx="6226175" cy="396875"/>
          </a:xfrm>
          <a:prstGeom prst="rect">
            <a:avLst/>
          </a:prstGeom>
          <a:noFill/>
          <a:ln w="9525">
            <a:noFill/>
            <a:miter lim="800000"/>
            <a:headEnd/>
            <a:tailEnd/>
          </a:ln>
        </p:spPr>
        <p:txBody>
          <a:bodyPr>
            <a:spAutoFit/>
          </a:bodyPr>
          <a:lstStyle/>
          <a:p>
            <a:pPr algn="ctr"/>
            <a:r>
              <a:rPr lang="es-ES_tradnl" sz="2000" b="1">
                <a:latin typeface="Century Gothic" pitchFamily="34" charset="0"/>
              </a:rPr>
              <a:t>ESTADISTICAS en el VOLEIBOL</a:t>
            </a:r>
            <a:endParaRPr lang="es-ES" sz="2000" b="1">
              <a:latin typeface="Century Gothic" pitchFamily="34" charset="0"/>
            </a:endParaRPr>
          </a:p>
        </p:txBody>
      </p:sp>
      <p:sp>
        <p:nvSpPr>
          <p:cNvPr id="6" name="Text Box 6"/>
          <p:cNvSpPr txBox="1">
            <a:spLocks noChangeArrowheads="1"/>
          </p:cNvSpPr>
          <p:nvPr/>
        </p:nvSpPr>
        <p:spPr bwMode="auto">
          <a:xfrm>
            <a:off x="428625" y="928688"/>
            <a:ext cx="8286750" cy="52387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es-ES_tradnl" sz="2800" b="1" dirty="0">
                <a:latin typeface="Century Gothic" pitchFamily="34" charset="0"/>
              </a:rPr>
              <a:t>INCIDENCIAS DE CADA FUNDAMENTO</a:t>
            </a:r>
            <a:endParaRPr lang="es-ES" sz="2800" b="1" dirty="0">
              <a:latin typeface="Century Gothic" pitchFamily="34" charset="0"/>
            </a:endParaRPr>
          </a:p>
        </p:txBody>
      </p:sp>
      <p:graphicFrame>
        <p:nvGraphicFramePr>
          <p:cNvPr id="7" name="6 Tabla"/>
          <p:cNvGraphicFramePr>
            <a:graphicFrameLocks noGrp="1"/>
          </p:cNvGraphicFramePr>
          <p:nvPr/>
        </p:nvGraphicFramePr>
        <p:xfrm>
          <a:off x="428625" y="1714500"/>
          <a:ext cx="8358246" cy="3815080"/>
        </p:xfrm>
        <a:graphic>
          <a:graphicData uri="http://schemas.openxmlformats.org/drawingml/2006/table">
            <a:tbl>
              <a:tblPr firstRow="1" bandRow="1">
                <a:tableStyleId>{21E4AEA4-8DFA-4A89-87EB-49C32662AFE0}</a:tableStyleId>
              </a:tblPr>
              <a:tblGrid>
                <a:gridCol w="2786082"/>
                <a:gridCol w="2786082"/>
                <a:gridCol w="2786082"/>
              </a:tblGrid>
              <a:tr h="370840">
                <a:tc>
                  <a:txBody>
                    <a:bodyPr/>
                    <a:lstStyle/>
                    <a:p>
                      <a:endParaRPr lang="es-ES" dirty="0"/>
                    </a:p>
                  </a:txBody>
                  <a:tcPr/>
                </a:tc>
                <a:tc>
                  <a:txBody>
                    <a:bodyPr/>
                    <a:lstStyle/>
                    <a:p>
                      <a:pPr algn="ctr"/>
                      <a:r>
                        <a:rPr lang="es-MX" b="0" dirty="0" smtClean="0">
                          <a:latin typeface="Arial Rounded MT Bold" pitchFamily="34" charset="0"/>
                        </a:rPr>
                        <a:t>PUNTOS  EN UN SET DE 25 (MEDIA)</a:t>
                      </a:r>
                      <a:endParaRPr lang="es-ES" b="0" dirty="0">
                        <a:latin typeface="Arial Rounded MT Bold"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MX" b="0" dirty="0" smtClean="0">
                          <a:latin typeface="Arial Rounded MT Bold" pitchFamily="34" charset="0"/>
                        </a:rPr>
                        <a:t>%</a:t>
                      </a:r>
                      <a:r>
                        <a:rPr lang="es-MX" b="0" baseline="0" dirty="0" smtClean="0">
                          <a:latin typeface="Arial Rounded MT Bold" pitchFamily="34" charset="0"/>
                        </a:rPr>
                        <a:t> POR SET</a:t>
                      </a:r>
                      <a:r>
                        <a:rPr lang="es-MX" b="0" dirty="0" smtClean="0">
                          <a:latin typeface="Arial Rounded MT Bold" pitchFamily="34" charset="0"/>
                        </a:rPr>
                        <a:t>(MEDIA)</a:t>
                      </a:r>
                      <a:endParaRPr lang="es-ES" b="0" dirty="0" smtClean="0">
                        <a:latin typeface="Arial Rounded MT Bold" pitchFamily="34" charset="0"/>
                      </a:endParaRPr>
                    </a:p>
                    <a:p>
                      <a:pPr algn="ctr"/>
                      <a:endParaRPr lang="es-ES" dirty="0"/>
                    </a:p>
                  </a:txBody>
                  <a:tcPr/>
                </a:tc>
              </a:tr>
              <a:tr h="370840">
                <a:tc>
                  <a:txBody>
                    <a:bodyPr/>
                    <a:lstStyle/>
                    <a:p>
                      <a:pPr algn="ctr"/>
                      <a:r>
                        <a:rPr lang="es-MX" sz="3200" dirty="0" smtClean="0">
                          <a:latin typeface="Arial Rounded MT Bold" pitchFamily="34" charset="0"/>
                        </a:rPr>
                        <a:t>ATAQUE</a:t>
                      </a:r>
                      <a:endParaRPr lang="es-ES" sz="3200" dirty="0">
                        <a:latin typeface="Arial Rounded MT Bold" pitchFamily="34" charset="0"/>
                      </a:endParaRPr>
                    </a:p>
                  </a:txBody>
                  <a:tcPr/>
                </a:tc>
                <a:tc>
                  <a:txBody>
                    <a:bodyPr/>
                    <a:lstStyle/>
                    <a:p>
                      <a:pPr algn="ctr"/>
                      <a:r>
                        <a:rPr lang="es-MX" sz="3200" dirty="0" smtClean="0">
                          <a:latin typeface="Arial Rounded MT Bold" pitchFamily="34" charset="0"/>
                        </a:rPr>
                        <a:t>14-15 (14,6)</a:t>
                      </a:r>
                      <a:endParaRPr lang="es-ES" sz="3200" dirty="0">
                        <a:latin typeface="Arial Rounded MT Bold" pitchFamily="34" charset="0"/>
                      </a:endParaRPr>
                    </a:p>
                  </a:txBody>
                  <a:tcPr/>
                </a:tc>
                <a:tc>
                  <a:txBody>
                    <a:bodyPr/>
                    <a:lstStyle/>
                    <a:p>
                      <a:pPr algn="ctr"/>
                      <a:r>
                        <a:rPr lang="es-MX" sz="3200" dirty="0" smtClean="0">
                          <a:latin typeface="Arial Rounded MT Bold" pitchFamily="34" charset="0"/>
                        </a:rPr>
                        <a:t>58,4 %</a:t>
                      </a:r>
                      <a:endParaRPr lang="es-ES" sz="3200" dirty="0">
                        <a:latin typeface="Arial Rounded MT Bold" pitchFamily="34" charset="0"/>
                      </a:endParaRPr>
                    </a:p>
                  </a:txBody>
                  <a:tcPr/>
                </a:tc>
              </a:tr>
              <a:tr h="370840">
                <a:tc>
                  <a:txBody>
                    <a:bodyPr/>
                    <a:lstStyle/>
                    <a:p>
                      <a:pPr algn="ctr"/>
                      <a:r>
                        <a:rPr lang="es-MX" sz="3200" dirty="0" smtClean="0">
                          <a:latin typeface="Arial Rounded MT Bold" pitchFamily="34" charset="0"/>
                        </a:rPr>
                        <a:t>SAQUE</a:t>
                      </a:r>
                      <a:endParaRPr lang="es-ES" sz="3200" dirty="0">
                        <a:latin typeface="Arial Rounded MT Bold" pitchFamily="34" charset="0"/>
                      </a:endParaRPr>
                    </a:p>
                  </a:txBody>
                  <a:tcPr/>
                </a:tc>
                <a:tc>
                  <a:txBody>
                    <a:bodyPr/>
                    <a:lstStyle/>
                    <a:p>
                      <a:pPr algn="ctr"/>
                      <a:r>
                        <a:rPr lang="es-MX" sz="3200" dirty="0" smtClean="0">
                          <a:latin typeface="Arial Rounded MT Bold" pitchFamily="34" charset="0"/>
                        </a:rPr>
                        <a:t>1 – 3 (0,9)</a:t>
                      </a:r>
                      <a:endParaRPr lang="es-ES" sz="3200" dirty="0">
                        <a:latin typeface="Arial Rounded MT Bold" pitchFamily="34" charset="0"/>
                      </a:endParaRPr>
                    </a:p>
                  </a:txBody>
                  <a:tcPr/>
                </a:tc>
                <a:tc>
                  <a:txBody>
                    <a:bodyPr/>
                    <a:lstStyle/>
                    <a:p>
                      <a:pPr algn="ctr"/>
                      <a:r>
                        <a:rPr lang="es-MX" sz="3200" dirty="0" smtClean="0">
                          <a:latin typeface="Arial Rounded MT Bold" pitchFamily="34" charset="0"/>
                        </a:rPr>
                        <a:t>3,6 %</a:t>
                      </a:r>
                      <a:endParaRPr lang="es-ES" sz="3200" dirty="0">
                        <a:latin typeface="Arial Rounded MT Bold" pitchFamily="34" charset="0"/>
                      </a:endParaRPr>
                    </a:p>
                  </a:txBody>
                  <a:tcPr/>
                </a:tc>
              </a:tr>
              <a:tr h="370840">
                <a:tc>
                  <a:txBody>
                    <a:bodyPr/>
                    <a:lstStyle/>
                    <a:p>
                      <a:pPr algn="ctr"/>
                      <a:r>
                        <a:rPr lang="es-MX" sz="3200" dirty="0" smtClean="0">
                          <a:latin typeface="Arial Rounded MT Bold" pitchFamily="34" charset="0"/>
                        </a:rPr>
                        <a:t>BLOQUEO</a:t>
                      </a:r>
                      <a:endParaRPr lang="es-ES" sz="3200" dirty="0">
                        <a:latin typeface="Arial Rounded MT Bold" pitchFamily="34" charset="0"/>
                      </a:endParaRPr>
                    </a:p>
                  </a:txBody>
                  <a:tcPr/>
                </a:tc>
                <a:tc>
                  <a:txBody>
                    <a:bodyPr/>
                    <a:lstStyle/>
                    <a:p>
                      <a:pPr algn="ctr"/>
                      <a:r>
                        <a:rPr lang="es-MX" sz="3200" dirty="0" smtClean="0">
                          <a:latin typeface="Arial Rounded MT Bold" pitchFamily="34" charset="0"/>
                        </a:rPr>
                        <a:t>3 - 4 (3,24)</a:t>
                      </a:r>
                      <a:endParaRPr lang="es-ES" sz="3200" dirty="0">
                        <a:latin typeface="Arial Rounded MT Bold" pitchFamily="34" charset="0"/>
                      </a:endParaRPr>
                    </a:p>
                  </a:txBody>
                  <a:tcPr/>
                </a:tc>
                <a:tc>
                  <a:txBody>
                    <a:bodyPr/>
                    <a:lstStyle/>
                    <a:p>
                      <a:pPr algn="ctr"/>
                      <a:r>
                        <a:rPr lang="es-MX" sz="3200" dirty="0" smtClean="0">
                          <a:latin typeface="Arial Rounded MT Bold" pitchFamily="34" charset="0"/>
                        </a:rPr>
                        <a:t>13,96 %</a:t>
                      </a:r>
                      <a:endParaRPr lang="es-ES" sz="3200" dirty="0">
                        <a:latin typeface="Arial Rounded MT Bold" pitchFamily="34" charset="0"/>
                      </a:endParaRPr>
                    </a:p>
                  </a:txBody>
                  <a:tcPr/>
                </a:tc>
              </a:tr>
              <a:tr h="370840">
                <a:tc>
                  <a:txBody>
                    <a:bodyPr/>
                    <a:lstStyle/>
                    <a:p>
                      <a:pPr algn="ctr"/>
                      <a:r>
                        <a:rPr lang="es-MX" sz="3200" dirty="0" smtClean="0">
                          <a:latin typeface="Arial Rounded MT Bold" pitchFamily="34" charset="0"/>
                        </a:rPr>
                        <a:t>ERROR RIVAL</a:t>
                      </a:r>
                      <a:endParaRPr lang="es-ES" sz="3200" dirty="0">
                        <a:latin typeface="Arial Rounded MT Bold" pitchFamily="34" charset="0"/>
                      </a:endParaRPr>
                    </a:p>
                  </a:txBody>
                  <a:tcPr/>
                </a:tc>
                <a:tc>
                  <a:txBody>
                    <a:bodyPr/>
                    <a:lstStyle/>
                    <a:p>
                      <a:pPr algn="ctr"/>
                      <a:r>
                        <a:rPr lang="es-MX" sz="3200" dirty="0" smtClean="0">
                          <a:latin typeface="Arial Rounded MT Bold" pitchFamily="34" charset="0"/>
                        </a:rPr>
                        <a:t>6-7 (6,26)</a:t>
                      </a:r>
                      <a:endParaRPr lang="es-ES" sz="3200" dirty="0">
                        <a:latin typeface="Arial Rounded MT Bold" pitchFamily="34" charset="0"/>
                      </a:endParaRPr>
                    </a:p>
                  </a:txBody>
                  <a:tcPr/>
                </a:tc>
                <a:tc>
                  <a:txBody>
                    <a:bodyPr/>
                    <a:lstStyle/>
                    <a:p>
                      <a:pPr algn="ctr"/>
                      <a:r>
                        <a:rPr lang="es-MX" sz="3200" dirty="0" smtClean="0">
                          <a:latin typeface="Arial Rounded MT Bold" pitchFamily="34" charset="0"/>
                        </a:rPr>
                        <a:t>25%</a:t>
                      </a:r>
                      <a:endParaRPr lang="es-ES" sz="3200" dirty="0">
                        <a:latin typeface="Arial Rounded MT Bold" pitchFamily="34" charset="0"/>
                      </a:endParaRPr>
                    </a:p>
                  </a:txBody>
                  <a:tcPr/>
                </a:tc>
              </a:tr>
              <a:tr h="370840">
                <a:tc>
                  <a:txBody>
                    <a:bodyPr/>
                    <a:lstStyle/>
                    <a:p>
                      <a:endParaRPr lang="es-ES" dirty="0">
                        <a:latin typeface="Arial Rounded MT Bold" pitchFamily="34" charset="0"/>
                      </a:endParaRPr>
                    </a:p>
                  </a:txBody>
                  <a:tcPr/>
                </a:tc>
                <a:tc>
                  <a:txBody>
                    <a:bodyPr/>
                    <a:lstStyle/>
                    <a:p>
                      <a:endParaRPr lang="es-ES" dirty="0">
                        <a:latin typeface="Arial Rounded MT Bold" pitchFamily="34" charset="0"/>
                      </a:endParaRPr>
                    </a:p>
                  </a:txBody>
                  <a:tcPr/>
                </a:tc>
                <a:tc>
                  <a:txBody>
                    <a:bodyPr/>
                    <a:lstStyle/>
                    <a:p>
                      <a:endParaRPr lang="es-ES" dirty="0">
                        <a:latin typeface="Arial Rounded MT Bold" pitchFamily="34" charset="0"/>
                      </a:endParaRPr>
                    </a:p>
                  </a:txBody>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ctrTitle"/>
          </p:nvPr>
        </p:nvSpPr>
        <p:spPr>
          <a:xfrm>
            <a:off x="0" y="0"/>
            <a:ext cx="9144000" cy="6858000"/>
          </a:xfrm>
          <a:gradFill rotWithShape="0">
            <a:gsLst>
              <a:gs pos="0">
                <a:srgbClr val="00CCFF"/>
              </a:gs>
              <a:gs pos="100000">
                <a:srgbClr val="CCCCFF"/>
              </a:gs>
            </a:gsLst>
            <a:lin ang="18900000" scaled="1"/>
          </a:gradFill>
        </p:spPr>
        <p:txBody>
          <a:bodyPr/>
          <a:lstStyle/>
          <a:p>
            <a:pPr algn="l" eaLnBrk="1" hangingPunct="1">
              <a:buFont typeface="Wingdings" pitchFamily="2" charset="2"/>
              <a:buNone/>
            </a:pP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r>
              <a:rPr lang="es-ES_tradnl" sz="3200" i="1" smtClean="0">
                <a:latin typeface="Arial" pitchFamily="34" charset="0"/>
                <a:cs typeface="Arial" pitchFamily="34" charset="0"/>
              </a:rPr>
              <a:t/>
            </a:r>
            <a:br>
              <a:rPr lang="es-ES_tradnl" sz="3200" i="1" smtClean="0">
                <a:latin typeface="Arial" pitchFamily="34" charset="0"/>
                <a:cs typeface="Arial" pitchFamily="34" charset="0"/>
              </a:rPr>
            </a:br>
            <a:endParaRPr lang="es-ES" sz="2800" i="1" smtClean="0">
              <a:solidFill>
                <a:schemeClr val="tx1"/>
              </a:solidFill>
              <a:latin typeface="Bahnschrift" pitchFamily="34" charset="0"/>
              <a:cs typeface="Arial" pitchFamily="34" charset="0"/>
            </a:endParaRPr>
          </a:p>
        </p:txBody>
      </p:sp>
      <p:graphicFrame>
        <p:nvGraphicFramePr>
          <p:cNvPr id="8" name="7 Tabla"/>
          <p:cNvGraphicFramePr>
            <a:graphicFrameLocks noGrp="1"/>
          </p:cNvGraphicFramePr>
          <p:nvPr/>
        </p:nvGraphicFramePr>
        <p:xfrm>
          <a:off x="357158" y="2071678"/>
          <a:ext cx="8429684" cy="2320304"/>
        </p:xfrm>
        <a:graphic>
          <a:graphicData uri="http://schemas.openxmlformats.org/drawingml/2006/table">
            <a:tbl>
              <a:tblPr/>
              <a:tblGrid>
                <a:gridCol w="7168219"/>
                <a:gridCol w="1261465"/>
              </a:tblGrid>
              <a:tr h="442916">
                <a:tc>
                  <a:txBody>
                    <a:bodyPr/>
                    <a:lstStyle/>
                    <a:p>
                      <a:pPr algn="ctr">
                        <a:spcAft>
                          <a:spcPts val="0"/>
                        </a:spcAft>
                      </a:pPr>
                      <a:r>
                        <a:rPr lang="es-MX" sz="3600" dirty="0">
                          <a:solidFill>
                            <a:srgbClr val="FFFFFF"/>
                          </a:solidFill>
                          <a:latin typeface="Bahnschrift SemiBold"/>
                          <a:ea typeface="Calibri"/>
                          <a:cs typeface="Times New Roman"/>
                        </a:rPr>
                        <a:t>Situaciones de Juego</a:t>
                      </a:r>
                      <a:endParaRPr lang="es-ES" sz="3600" dirty="0">
                        <a:latin typeface="Calibri"/>
                        <a:ea typeface="Calibri"/>
                        <a:cs typeface="Times New Roman"/>
                      </a:endParaRPr>
                    </a:p>
                  </a:txBody>
                  <a:tcPr marL="51435" marR="51435" marT="0" marB="0">
                    <a:lnL w="190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0000"/>
                    </a:solidFill>
                  </a:tcPr>
                </a:tc>
                <a:tc>
                  <a:txBody>
                    <a:bodyPr/>
                    <a:lstStyle/>
                    <a:p>
                      <a:pPr algn="ctr">
                        <a:spcAft>
                          <a:spcPts val="0"/>
                        </a:spcAft>
                      </a:pPr>
                      <a:endParaRPr lang="es-MX" sz="1600">
                        <a:solidFill>
                          <a:srgbClr val="FFFFFF"/>
                        </a:solidFill>
                        <a:latin typeface="Bahnschrift SemiBold"/>
                        <a:ea typeface="Calibri"/>
                        <a:cs typeface="Times New Roman"/>
                      </a:endParaRPr>
                    </a:p>
                  </a:txBody>
                  <a:tcPr marL="51435" marR="51435" marT="0" marB="0">
                    <a:lnL w="12700" cap="flat" cmpd="sng" algn="ctr">
                      <a:solidFill>
                        <a:srgbClr val="FFC000"/>
                      </a:solidFill>
                      <a:prstDash val="solid"/>
                      <a:round/>
                      <a:headEnd type="none" w="med" len="med"/>
                      <a:tailEnd type="none" w="med" len="med"/>
                    </a:lnL>
                    <a:lnR w="1905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0000"/>
                    </a:solidFill>
                  </a:tcPr>
                </a:tc>
              </a:tr>
              <a:tr h="442916">
                <a:tc>
                  <a:txBody>
                    <a:bodyPr/>
                    <a:lstStyle/>
                    <a:p>
                      <a:pPr algn="l">
                        <a:spcAft>
                          <a:spcPts val="0"/>
                        </a:spcAft>
                      </a:pPr>
                      <a:r>
                        <a:rPr lang="es-MX" sz="2800" b="1" dirty="0">
                          <a:solidFill>
                            <a:srgbClr val="FFFFFF"/>
                          </a:solidFill>
                          <a:latin typeface="Bahnschrift" pitchFamily="34" charset="0"/>
                          <a:ea typeface="Calibri"/>
                          <a:cs typeface="Times New Roman"/>
                        </a:rPr>
                        <a:t>Ataque después de la Recepción </a:t>
                      </a:r>
                      <a:endParaRPr lang="es-ES" sz="2800" dirty="0">
                        <a:latin typeface="Bahnschrift" pitchFamily="34" charset="0"/>
                        <a:ea typeface="Calibri"/>
                        <a:cs typeface="Times New Roman"/>
                      </a:endParaRPr>
                    </a:p>
                  </a:txBody>
                  <a:tcPr marL="51435" marR="51435" marT="0" marB="0">
                    <a:lnL w="190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00B050"/>
                    </a:solidFill>
                  </a:tcPr>
                </a:tc>
                <a:tc>
                  <a:txBody>
                    <a:bodyPr/>
                    <a:lstStyle/>
                    <a:p>
                      <a:pPr algn="ctr">
                        <a:spcAft>
                          <a:spcPts val="0"/>
                        </a:spcAft>
                      </a:pPr>
                      <a:r>
                        <a:rPr lang="es-MX" sz="2800" b="1" dirty="0">
                          <a:solidFill>
                            <a:srgbClr val="FFFFFF"/>
                          </a:solidFill>
                          <a:latin typeface="Bahnschrift" pitchFamily="34" charset="0"/>
                          <a:ea typeface="Calibri"/>
                          <a:cs typeface="Times New Roman"/>
                        </a:rPr>
                        <a:t>54%</a:t>
                      </a:r>
                      <a:endParaRPr lang="es-ES" sz="2800" dirty="0">
                        <a:latin typeface="Bahnschrift" pitchFamily="34" charset="0"/>
                        <a:ea typeface="Calibri"/>
                        <a:cs typeface="Times New Roman"/>
                      </a:endParaRPr>
                    </a:p>
                  </a:txBody>
                  <a:tcPr marL="51435" marR="51435" marT="0" marB="0">
                    <a:lnL w="12700" cap="flat" cmpd="sng" algn="ctr">
                      <a:solidFill>
                        <a:srgbClr val="FFC000"/>
                      </a:solidFill>
                      <a:prstDash val="solid"/>
                      <a:round/>
                      <a:headEnd type="none" w="med" len="med"/>
                      <a:tailEnd type="none" w="med" len="med"/>
                    </a:lnL>
                    <a:lnR w="190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00B050"/>
                    </a:solidFill>
                  </a:tcPr>
                </a:tc>
              </a:tr>
              <a:tr h="442916">
                <a:tc>
                  <a:txBody>
                    <a:bodyPr/>
                    <a:lstStyle/>
                    <a:p>
                      <a:pPr algn="l">
                        <a:spcAft>
                          <a:spcPts val="0"/>
                        </a:spcAft>
                      </a:pPr>
                      <a:r>
                        <a:rPr lang="es-MX" sz="2800" b="1" dirty="0">
                          <a:latin typeface="Bahnschrift" pitchFamily="34" charset="0"/>
                          <a:ea typeface="Calibri"/>
                          <a:cs typeface="Times New Roman"/>
                        </a:rPr>
                        <a:t>Ataque Transición</a:t>
                      </a:r>
                      <a:endParaRPr lang="es-ES" sz="2800" dirty="0">
                        <a:latin typeface="Bahnschrift" pitchFamily="34" charset="0"/>
                        <a:ea typeface="Calibri"/>
                        <a:cs typeface="Times New Roman"/>
                      </a:endParaRPr>
                    </a:p>
                  </a:txBody>
                  <a:tcPr marL="51435" marR="51435" marT="0" marB="0">
                    <a:lnL w="190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F00"/>
                    </a:solidFill>
                  </a:tcPr>
                </a:tc>
                <a:tc>
                  <a:txBody>
                    <a:bodyPr/>
                    <a:lstStyle/>
                    <a:p>
                      <a:pPr algn="ctr">
                        <a:spcAft>
                          <a:spcPts val="0"/>
                        </a:spcAft>
                      </a:pPr>
                      <a:r>
                        <a:rPr lang="es-MX" sz="2800" b="1" dirty="0">
                          <a:latin typeface="Bahnschrift" pitchFamily="34" charset="0"/>
                          <a:ea typeface="Calibri"/>
                          <a:cs typeface="Times New Roman"/>
                        </a:rPr>
                        <a:t>32%</a:t>
                      </a:r>
                      <a:endParaRPr lang="es-ES" sz="2800" dirty="0">
                        <a:latin typeface="Bahnschrift" pitchFamily="34" charset="0"/>
                        <a:ea typeface="Calibri"/>
                        <a:cs typeface="Times New Roman"/>
                      </a:endParaRPr>
                    </a:p>
                  </a:txBody>
                  <a:tcPr marL="51435" marR="51435" marT="0" marB="0">
                    <a:lnL w="12700" cap="flat" cmpd="sng" algn="ctr">
                      <a:solidFill>
                        <a:srgbClr val="FFC000"/>
                      </a:solidFill>
                      <a:prstDash val="solid"/>
                      <a:round/>
                      <a:headEnd type="none" w="med" len="med"/>
                      <a:tailEnd type="none" w="med" len="med"/>
                    </a:lnL>
                    <a:lnR w="190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FF00"/>
                    </a:solidFill>
                  </a:tcPr>
                </a:tc>
              </a:tr>
              <a:tr h="442916">
                <a:tc>
                  <a:txBody>
                    <a:bodyPr/>
                    <a:lstStyle/>
                    <a:p>
                      <a:pPr algn="l">
                        <a:spcAft>
                          <a:spcPts val="0"/>
                        </a:spcAft>
                        <a:tabLst>
                          <a:tab pos="3442335" algn="r"/>
                        </a:tabLst>
                      </a:pPr>
                      <a:r>
                        <a:rPr lang="es-MX" sz="2800" b="1" dirty="0">
                          <a:latin typeface="Bahnschrift" pitchFamily="34" charset="0"/>
                          <a:ea typeface="Calibri"/>
                          <a:cs typeface="Times New Roman"/>
                        </a:rPr>
                        <a:t>Ataque después de Free </a:t>
                      </a:r>
                      <a:r>
                        <a:rPr lang="es-MX" sz="2800" b="1" dirty="0" err="1">
                          <a:latin typeface="Bahnschrift" pitchFamily="34" charset="0"/>
                          <a:ea typeface="Calibri"/>
                          <a:cs typeface="Times New Roman"/>
                        </a:rPr>
                        <a:t>Ball</a:t>
                      </a:r>
                      <a:r>
                        <a:rPr lang="es-MX" sz="2800" b="1" dirty="0">
                          <a:latin typeface="Bahnschrift" pitchFamily="34" charset="0"/>
                          <a:ea typeface="Calibri"/>
                          <a:cs typeface="Times New Roman"/>
                        </a:rPr>
                        <a:t>	</a:t>
                      </a:r>
                      <a:endParaRPr lang="es-ES" sz="2800" dirty="0">
                        <a:latin typeface="Bahnschrift" pitchFamily="34" charset="0"/>
                        <a:ea typeface="Calibri"/>
                        <a:cs typeface="Times New Roman"/>
                      </a:endParaRPr>
                    </a:p>
                  </a:txBody>
                  <a:tcPr marL="51435" marR="51435" marT="0" marB="0">
                    <a:lnL w="190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8DB3E2"/>
                    </a:solidFill>
                  </a:tcPr>
                </a:tc>
                <a:tc>
                  <a:txBody>
                    <a:bodyPr/>
                    <a:lstStyle/>
                    <a:p>
                      <a:pPr algn="ctr">
                        <a:spcAft>
                          <a:spcPts val="0"/>
                        </a:spcAft>
                      </a:pPr>
                      <a:r>
                        <a:rPr lang="es-MX" sz="2800" b="1" dirty="0">
                          <a:latin typeface="Bahnschrift" pitchFamily="34" charset="0"/>
                          <a:ea typeface="Calibri"/>
                          <a:cs typeface="Times New Roman"/>
                        </a:rPr>
                        <a:t>9%</a:t>
                      </a:r>
                      <a:endParaRPr lang="es-ES" sz="2800" dirty="0">
                        <a:latin typeface="Bahnschrift" pitchFamily="34" charset="0"/>
                        <a:ea typeface="Calibri"/>
                        <a:cs typeface="Times New Roman"/>
                      </a:endParaRPr>
                    </a:p>
                  </a:txBody>
                  <a:tcPr marL="51435" marR="51435" marT="0" marB="0">
                    <a:lnL w="12700" cap="flat" cmpd="sng" algn="ctr">
                      <a:solidFill>
                        <a:srgbClr val="FFC000"/>
                      </a:solidFill>
                      <a:prstDash val="solid"/>
                      <a:round/>
                      <a:headEnd type="none" w="med" len="med"/>
                      <a:tailEnd type="none" w="med" len="med"/>
                    </a:lnL>
                    <a:lnR w="190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8DB3E2"/>
                    </a:solidFill>
                  </a:tcPr>
                </a:tc>
              </a:tr>
              <a:tr h="442916">
                <a:tc>
                  <a:txBody>
                    <a:bodyPr/>
                    <a:lstStyle/>
                    <a:p>
                      <a:pPr algn="l">
                        <a:spcAft>
                          <a:spcPts val="0"/>
                        </a:spcAft>
                      </a:pPr>
                      <a:r>
                        <a:rPr lang="es-MX" sz="2800" b="1" dirty="0">
                          <a:latin typeface="Bahnschrift" pitchFamily="34" charset="0"/>
                          <a:ea typeface="Calibri"/>
                          <a:cs typeface="Times New Roman"/>
                        </a:rPr>
                        <a:t>Ataque después de Cobertura</a:t>
                      </a:r>
                      <a:endParaRPr lang="es-ES" sz="2800" dirty="0">
                        <a:latin typeface="Bahnschrift" pitchFamily="34" charset="0"/>
                        <a:ea typeface="Calibri"/>
                        <a:cs typeface="Times New Roman"/>
                      </a:endParaRPr>
                    </a:p>
                  </a:txBody>
                  <a:tcPr marL="51435" marR="51435" marT="0" marB="0">
                    <a:lnL w="190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solidFill>
                      <a:srgbClr val="B2A1C7"/>
                    </a:solidFill>
                  </a:tcPr>
                </a:tc>
                <a:tc>
                  <a:txBody>
                    <a:bodyPr/>
                    <a:lstStyle/>
                    <a:p>
                      <a:pPr algn="ctr">
                        <a:spcAft>
                          <a:spcPts val="0"/>
                        </a:spcAft>
                      </a:pPr>
                      <a:r>
                        <a:rPr lang="es-MX" sz="2800" b="1" dirty="0">
                          <a:latin typeface="Bahnschrift" pitchFamily="34" charset="0"/>
                          <a:ea typeface="Calibri"/>
                          <a:cs typeface="Times New Roman"/>
                        </a:rPr>
                        <a:t>5%</a:t>
                      </a:r>
                      <a:endParaRPr lang="es-ES" sz="2800" dirty="0">
                        <a:latin typeface="Bahnschrift" pitchFamily="34" charset="0"/>
                        <a:ea typeface="Calibri"/>
                        <a:cs typeface="Times New Roman"/>
                      </a:endParaRPr>
                    </a:p>
                  </a:txBody>
                  <a:tcPr marL="51435" marR="51435" marT="0" marB="0">
                    <a:lnL w="12700" cap="flat" cmpd="sng" algn="ctr">
                      <a:solidFill>
                        <a:srgbClr val="FFC000"/>
                      </a:solidFill>
                      <a:prstDash val="solid"/>
                      <a:round/>
                      <a:headEnd type="none" w="med" len="med"/>
                      <a:tailEnd type="none" w="med" len="med"/>
                    </a:lnL>
                    <a:lnR w="190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solidFill>
                      <a:srgbClr val="B2A1C7"/>
                    </a:solidFill>
                  </a:tcPr>
                </a:tc>
              </a:tr>
            </a:tbl>
          </a:graphicData>
        </a:graphic>
      </p:graphicFrame>
    </p:spTree>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a:xfrm>
            <a:off x="642938" y="357188"/>
            <a:ext cx="7772400" cy="1143000"/>
          </a:xfrm>
          <a:solidFill>
            <a:schemeClr val="accent2">
              <a:lumMod val="20000"/>
              <a:lumOff val="80000"/>
            </a:schemeClr>
          </a:solidFill>
        </p:spPr>
        <p:txBody>
          <a:bodyPr/>
          <a:lstStyle/>
          <a:p>
            <a:pPr>
              <a:defRPr/>
            </a:pPr>
            <a:r>
              <a:rPr lang="es-ES" dirty="0">
                <a:latin typeface="Century Gothic" pitchFamily="34" charset="0"/>
              </a:rPr>
              <a:t>Incidencia por Complejo</a:t>
            </a:r>
          </a:p>
        </p:txBody>
      </p:sp>
      <p:graphicFrame>
        <p:nvGraphicFramePr>
          <p:cNvPr id="1137" name="Group 113"/>
          <p:cNvGraphicFramePr>
            <a:graphicFrameLocks noGrp="1"/>
          </p:cNvGraphicFramePr>
          <p:nvPr/>
        </p:nvGraphicFramePr>
        <p:xfrm>
          <a:off x="1371600" y="1752600"/>
          <a:ext cx="7086600" cy="4388168"/>
        </p:xfrm>
        <a:graphic>
          <a:graphicData uri="http://schemas.openxmlformats.org/drawingml/2006/table">
            <a:tbl>
              <a:tblPr/>
              <a:tblGrid>
                <a:gridCol w="1925638"/>
                <a:gridCol w="1368425"/>
                <a:gridCol w="1357312"/>
                <a:gridCol w="2435225"/>
              </a:tblGrid>
              <a:tr h="981075">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s-ES" sz="2400" b="0" i="0" u="none" strike="noStrike" cap="none" normalizeH="0" baseline="0" dirty="0" smtClean="0">
                        <a:ln>
                          <a:noFill/>
                        </a:ln>
                        <a:solidFill>
                          <a:schemeClr val="tx2"/>
                        </a:solidFill>
                        <a:effectLst>
                          <a:outerShdw blurRad="38100" dist="38100" dir="2700000" algn="tl">
                            <a:srgbClr val="000000"/>
                          </a:outerShdw>
                        </a:effectLst>
                        <a:latin typeface="Arial" charset="0"/>
                      </a:endParaRPr>
                    </a:p>
                  </a:txBody>
                  <a:tcPr horzOverflow="overflow">
                    <a:lnL cap="flat">
                      <a:noFill/>
                    </a:lnL>
                    <a:lnR w="38100" cap="flat" cmpd="sng" algn="ctr">
                      <a:solidFill>
                        <a:schemeClr val="tx1"/>
                      </a:solidFill>
                      <a:prstDash val="solid"/>
                      <a:round/>
                      <a:headEnd type="none" w="med" len="med"/>
                      <a:tailEnd type="none" w="med" len="med"/>
                    </a:lnR>
                    <a:lnT cap="flat">
                      <a:noFill/>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dirty="0" smtClean="0">
                          <a:ln>
                            <a:noFill/>
                          </a:ln>
                          <a:solidFill>
                            <a:schemeClr val="tx2"/>
                          </a:solidFill>
                          <a:effectLst>
                            <a:outerShdw blurRad="38100" dist="38100" dir="2700000" algn="tl">
                              <a:srgbClr val="000000"/>
                            </a:outerShdw>
                          </a:effectLst>
                          <a:latin typeface="Century Gothic" pitchFamily="34" charset="0"/>
                        </a:rPr>
                        <a:t>Puntos por SET</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s-ES" sz="2400" b="0" i="0" u="none" strike="noStrike" cap="none" normalizeH="0" baseline="0" dirty="0" smtClean="0">
                        <a:ln>
                          <a:noFill/>
                        </a:ln>
                        <a:solidFill>
                          <a:schemeClr val="tx2"/>
                        </a:solidFill>
                        <a:effectLst>
                          <a:outerShdw blurRad="38100" dist="38100" dir="2700000" algn="tl">
                            <a:srgbClr val="000000"/>
                          </a:outerShdw>
                        </a:effectLst>
                        <a:latin typeface="Century Gothic" pitchFamily="34" charset="0"/>
                      </a:endParaRP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cap="flat">
                      <a:noFill/>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dirty="0" smtClean="0">
                          <a:ln>
                            <a:noFill/>
                          </a:ln>
                          <a:solidFill>
                            <a:schemeClr val="tx2"/>
                          </a:solidFill>
                          <a:effectLst>
                            <a:outerShdw blurRad="38100" dist="38100" dir="2700000" algn="tl">
                              <a:srgbClr val="000000"/>
                            </a:outerShdw>
                          </a:effectLst>
                          <a:latin typeface="Century Gothic" pitchFamily="34" charset="0"/>
                        </a:rPr>
                        <a:t>PUNTOS por  elemento técnico</a:t>
                      </a:r>
                    </a:p>
                  </a:txBody>
                  <a:tcP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387350">
                <a:tc rowSpan="3">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Complejo II</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7,5</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Saque</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0,9</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3713">
                <a:tc vMerge="1">
                  <a:txBody>
                    <a:bodyPr/>
                    <a:lstStyle/>
                    <a:p>
                      <a:endParaRPr lang="es-ES"/>
                    </a:p>
                  </a:txBody>
                  <a:tcPr/>
                </a:tc>
                <a:tc vMerge="1">
                  <a:txBody>
                    <a:bodyPr/>
                    <a:lstStyle/>
                    <a:p>
                      <a:endParaRPr lang="es-ES"/>
                    </a:p>
                  </a:txBody>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Bloqueo</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2,7</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6725">
                <a:tc vMerge="1">
                  <a:txBody>
                    <a:bodyPr/>
                    <a:lstStyle/>
                    <a:p>
                      <a:endParaRPr lang="es-ES"/>
                    </a:p>
                  </a:txBody>
                  <a:tcPr/>
                </a:tc>
                <a:tc vMerge="1">
                  <a:txBody>
                    <a:bodyPr/>
                    <a:lstStyle/>
                    <a:p>
                      <a:endParaRPr lang="es-ES"/>
                    </a:p>
                  </a:txBody>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Ataque</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3,9</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492125">
                <a:tc rowSpan="2">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Complejo I</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11,25</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Bloqueo</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0,56</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6725">
                <a:tc vMerge="1">
                  <a:txBody>
                    <a:bodyPr/>
                    <a:lstStyle/>
                    <a:p>
                      <a:endParaRPr lang="es-ES"/>
                    </a:p>
                  </a:txBody>
                  <a:tcPr/>
                </a:tc>
                <a:tc vMerge="1">
                  <a:txBody>
                    <a:bodyPr/>
                    <a:lstStyle/>
                    <a:p>
                      <a:endParaRPr lang="es-ES"/>
                    </a:p>
                  </a:txBody>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Ataque</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10,69</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704850">
                <a:tc>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Errores del rival</a:t>
                      </a:r>
                    </a:p>
                  </a:txBody>
                  <a:tcP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r>
                        <a:rPr kumimoji="0" lang="it-IT" sz="2400" b="0" i="0" u="none" strike="noStrike" cap="none" normalizeH="0" baseline="0" smtClean="0">
                          <a:ln>
                            <a:noFill/>
                          </a:ln>
                          <a:solidFill>
                            <a:schemeClr val="tx2"/>
                          </a:solidFill>
                          <a:effectLst>
                            <a:outerShdw blurRad="38100" dist="38100" dir="2700000" algn="tl">
                              <a:srgbClr val="000000"/>
                            </a:outerShdw>
                          </a:effectLst>
                          <a:latin typeface="Arial" charset="0"/>
                        </a:rPr>
                        <a:t>6,25</a:t>
                      </a:r>
                    </a:p>
                  </a:txBody>
                  <a:tcPr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tx2"/>
                        </a:buClr>
                        <a:buSzPct val="75000"/>
                        <a:buFont typeface="Wingdings" pitchFamily="2" charset="2"/>
                        <a:buNone/>
                        <a:tabLst/>
                      </a:pPr>
                      <a:endParaRPr kumimoji="0" lang="es-ES" sz="2400" b="0" i="0" u="none" strike="noStrike" cap="none" normalizeH="0" baseline="0" smtClean="0">
                        <a:ln>
                          <a:noFill/>
                        </a:ln>
                        <a:solidFill>
                          <a:schemeClr val="tx2"/>
                        </a:solidFill>
                        <a:effectLst>
                          <a:outerShdw blurRad="38100" dist="38100" dir="2700000" algn="tl">
                            <a:srgbClr val="000000"/>
                          </a:outerShdw>
                        </a:effectLst>
                        <a:latin typeface="Arial" charset="0"/>
                      </a:endParaRPr>
                    </a:p>
                  </a:txBody>
                  <a:tcPr horzOverflow="overflow">
                    <a:lnL w="38100" cap="flat" cmpd="sng" algn="ctr">
                      <a:solidFill>
                        <a:schemeClr val="tx1"/>
                      </a:solidFill>
                      <a:prstDash val="solid"/>
                      <a:round/>
                      <a:headEnd type="none" w="med" len="med"/>
                      <a:tailEnd type="none" w="med" len="med"/>
                    </a:lnL>
                    <a:lnR cap="flat">
                      <a:noFill/>
                    </a:lnR>
                    <a:lnT w="38100" cap="flat" cmpd="sng" algn="ctr">
                      <a:solidFill>
                        <a:schemeClr val="tx1"/>
                      </a:solidFill>
                      <a:prstDash val="solid"/>
                      <a:round/>
                      <a:headEnd type="none" w="med" len="med"/>
                      <a:tailEnd type="none" w="med" len="med"/>
                    </a:lnT>
                    <a:lnB cap="flat">
                      <a:noFill/>
                    </a:lnB>
                    <a:lnTlToBr>
                      <a:noFill/>
                    </a:lnTlToBr>
                    <a:lnBlToTr>
                      <a:noFill/>
                    </a:lnBlToTr>
                    <a:noFill/>
                  </a:tcPr>
                </a:tc>
                <a:tc hMerge="1">
                  <a:txBody>
                    <a:bodyPr/>
                    <a:lstStyle/>
                    <a:p>
                      <a:endParaRPr lang="es-ES"/>
                    </a:p>
                  </a:txBody>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85721" y="214290"/>
          <a:ext cx="4104000" cy="2940437"/>
        </p:xfrm>
        <a:graphic>
          <a:graphicData uri="http://schemas.openxmlformats.org/drawingml/2006/table">
            <a:tbl>
              <a:tblPr firstRow="1" bandRow="1">
                <a:tableStyleId>{93296810-A885-4BE3-A3E7-6D5BEEA58F35}</a:tableStyleId>
              </a:tblPr>
              <a:tblGrid>
                <a:gridCol w="294364"/>
                <a:gridCol w="1922127"/>
                <a:gridCol w="848521"/>
                <a:gridCol w="1038988"/>
              </a:tblGrid>
              <a:tr h="572487">
                <a:tc gridSpan="4">
                  <a:txBody>
                    <a:bodyPr/>
                    <a:lstStyle/>
                    <a:p>
                      <a:pPr algn="ctr"/>
                      <a:r>
                        <a:rPr lang="es-MX" sz="1600" dirty="0" smtClean="0">
                          <a:solidFill>
                            <a:schemeClr val="tx1"/>
                          </a:solidFill>
                        </a:rPr>
                        <a:t>SERIE REGULAR VNL 2023 – FEMENINO </a:t>
                      </a:r>
                    </a:p>
                    <a:p>
                      <a:pPr algn="ctr"/>
                      <a:r>
                        <a:rPr lang="es-MX" sz="1600" dirty="0" smtClean="0">
                          <a:solidFill>
                            <a:schemeClr val="tx1"/>
                          </a:solidFill>
                        </a:rPr>
                        <a:t>(16 Equipos)</a:t>
                      </a:r>
                      <a:endParaRPr lang="es-ES" sz="1600" dirty="0">
                        <a:solidFill>
                          <a:schemeClr val="tx1"/>
                        </a:solidFill>
                      </a:endParaRPr>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361571">
                <a:tc gridSpan="4">
                  <a:txBody>
                    <a:bodyPr/>
                    <a:lstStyle/>
                    <a:p>
                      <a:pPr algn="ctr"/>
                      <a:r>
                        <a:rPr lang="es-MX" dirty="0" smtClean="0"/>
                        <a:t>SAQUES</a:t>
                      </a:r>
                      <a:r>
                        <a:rPr lang="es-MX" baseline="0" dirty="0" smtClean="0"/>
                        <a:t> PUNTOS POR SET</a:t>
                      </a:r>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r>
              <a:tr h="361571">
                <a:tc>
                  <a:txBody>
                    <a:bodyPr/>
                    <a:lstStyle/>
                    <a:p>
                      <a:r>
                        <a:rPr lang="es-MX" dirty="0" smtClean="0"/>
                        <a:t>1</a:t>
                      </a:r>
                      <a:endParaRPr lang="es-ES" dirty="0"/>
                    </a:p>
                  </a:txBody>
                  <a:tcPr/>
                </a:tc>
                <a:tc>
                  <a:txBody>
                    <a:bodyPr/>
                    <a:lstStyle/>
                    <a:p>
                      <a:r>
                        <a:rPr lang="es-MX" dirty="0" smtClean="0"/>
                        <a:t>ALEMANIA</a:t>
                      </a:r>
                      <a:endParaRPr lang="es-ES" dirty="0"/>
                    </a:p>
                  </a:txBody>
                  <a:tcPr/>
                </a:tc>
                <a:tc>
                  <a:txBody>
                    <a:bodyPr/>
                    <a:lstStyle/>
                    <a:p>
                      <a:pPr algn="ctr"/>
                      <a:r>
                        <a:rPr lang="es-MX" dirty="0" smtClean="0"/>
                        <a:t>1.45</a:t>
                      </a:r>
                      <a:endParaRPr lang="es-ES" dirty="0"/>
                    </a:p>
                  </a:txBody>
                  <a:tcPr>
                    <a:solidFill>
                      <a:schemeClr val="accent4">
                        <a:lumMod val="40000"/>
                        <a:lumOff val="60000"/>
                      </a:schemeClr>
                    </a:solidFill>
                  </a:tcPr>
                </a:tc>
                <a:tc>
                  <a:txBody>
                    <a:bodyPr/>
                    <a:lstStyle/>
                    <a:p>
                      <a:endParaRPr lang="es-ES"/>
                    </a:p>
                  </a:txBody>
                  <a:tcPr/>
                </a:tc>
              </a:tr>
              <a:tr h="399246">
                <a:tc>
                  <a:txBody>
                    <a:bodyPr/>
                    <a:lstStyle/>
                    <a:p>
                      <a:r>
                        <a:rPr lang="es-MX" dirty="0" smtClean="0"/>
                        <a:t>2</a:t>
                      </a:r>
                      <a:endParaRPr lang="es-ES" dirty="0"/>
                    </a:p>
                  </a:txBody>
                  <a:tcPr/>
                </a:tc>
                <a:tc>
                  <a:txBody>
                    <a:bodyPr/>
                    <a:lstStyle/>
                    <a:p>
                      <a:r>
                        <a:rPr lang="es-MX" dirty="0" smtClean="0"/>
                        <a:t>BULGARIA</a:t>
                      </a:r>
                      <a:endParaRPr lang="es-ES" dirty="0"/>
                    </a:p>
                  </a:txBody>
                  <a:tcPr/>
                </a:tc>
                <a:tc>
                  <a:txBody>
                    <a:bodyPr/>
                    <a:lstStyle/>
                    <a:p>
                      <a:pPr algn="ctr"/>
                      <a:r>
                        <a:rPr lang="es-MX" dirty="0" smtClean="0"/>
                        <a:t>1.36</a:t>
                      </a:r>
                      <a:endParaRPr lang="es-ES" dirty="0"/>
                    </a:p>
                  </a:txBody>
                  <a:tcPr>
                    <a:solidFill>
                      <a:schemeClr val="accent4">
                        <a:lumMod val="40000"/>
                        <a:lumOff val="60000"/>
                      </a:schemeClr>
                    </a:solidFill>
                  </a:tcPr>
                </a:tc>
                <a:tc>
                  <a:txBody>
                    <a:bodyPr/>
                    <a:lstStyle/>
                    <a:p>
                      <a:endParaRPr lang="es-ES" dirty="0"/>
                    </a:p>
                  </a:txBody>
                  <a:tcPr/>
                </a:tc>
              </a:tr>
              <a:tr h="407591">
                <a:tc>
                  <a:txBody>
                    <a:bodyPr/>
                    <a:lstStyle/>
                    <a:p>
                      <a:r>
                        <a:rPr lang="es-MX" dirty="0" smtClean="0"/>
                        <a:t>3</a:t>
                      </a:r>
                      <a:endParaRPr lang="es-ES" dirty="0"/>
                    </a:p>
                  </a:txBody>
                  <a:tcPr/>
                </a:tc>
                <a:tc>
                  <a:txBody>
                    <a:bodyPr/>
                    <a:lstStyle/>
                    <a:p>
                      <a:r>
                        <a:rPr lang="es-MX" dirty="0" smtClean="0"/>
                        <a:t>JAPON</a:t>
                      </a:r>
                      <a:endParaRPr lang="es-ES" dirty="0"/>
                    </a:p>
                  </a:txBody>
                  <a:tcPr/>
                </a:tc>
                <a:tc>
                  <a:txBody>
                    <a:bodyPr/>
                    <a:lstStyle/>
                    <a:p>
                      <a:pPr algn="ctr"/>
                      <a:r>
                        <a:rPr lang="es-MX" dirty="0" smtClean="0"/>
                        <a:t>1.36</a:t>
                      </a:r>
                      <a:endParaRPr lang="es-ES" dirty="0"/>
                    </a:p>
                  </a:txBody>
                  <a:tcPr>
                    <a:solidFill>
                      <a:schemeClr val="accent4">
                        <a:lumMod val="40000"/>
                        <a:lumOff val="60000"/>
                      </a:schemeClr>
                    </a:solidFill>
                  </a:tcPr>
                </a:tc>
                <a:tc>
                  <a:txBody>
                    <a:bodyPr/>
                    <a:lstStyle/>
                    <a:p>
                      <a:endParaRPr lang="es-ES" dirty="0"/>
                    </a:p>
                  </a:txBody>
                  <a:tcPr/>
                </a:tc>
              </a:tr>
              <a:tr h="361571">
                <a:tc>
                  <a:txBody>
                    <a:bodyPr/>
                    <a:lstStyle/>
                    <a:p>
                      <a:r>
                        <a:rPr lang="es-MX" dirty="0" smtClean="0"/>
                        <a:t>4</a:t>
                      </a:r>
                      <a:endParaRPr lang="es-ES" dirty="0"/>
                    </a:p>
                  </a:txBody>
                  <a:tcPr>
                    <a:lnB w="12700" cap="flat" cmpd="sng" algn="ctr">
                      <a:solidFill>
                        <a:schemeClr val="tx1"/>
                      </a:solidFill>
                      <a:prstDash val="solid"/>
                      <a:round/>
                      <a:headEnd type="none" w="med" len="med"/>
                      <a:tailEnd type="none" w="med" len="med"/>
                    </a:lnB>
                  </a:tcPr>
                </a:tc>
                <a:tc>
                  <a:txBody>
                    <a:bodyPr/>
                    <a:lstStyle/>
                    <a:p>
                      <a:r>
                        <a:rPr lang="es-MX" dirty="0" smtClean="0"/>
                        <a:t>PAISES BAJOS</a:t>
                      </a:r>
                      <a:endParaRPr lang="es-ES" dirty="0"/>
                    </a:p>
                  </a:txBody>
                  <a:tcPr>
                    <a:lnB w="12700" cap="flat" cmpd="sng" algn="ctr">
                      <a:solidFill>
                        <a:schemeClr val="tx1"/>
                      </a:solidFill>
                      <a:prstDash val="solid"/>
                      <a:round/>
                      <a:headEnd type="none" w="med" len="med"/>
                      <a:tailEnd type="none" w="med" len="med"/>
                    </a:lnB>
                  </a:tcPr>
                </a:tc>
                <a:tc>
                  <a:txBody>
                    <a:bodyPr/>
                    <a:lstStyle/>
                    <a:p>
                      <a:pPr algn="ctr"/>
                      <a:r>
                        <a:rPr lang="es-MX" dirty="0" smtClean="0"/>
                        <a:t>1.20</a:t>
                      </a:r>
                    </a:p>
                  </a:txBody>
                  <a:tcPr>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endParaRPr lang="es-ES" dirty="0"/>
                    </a:p>
                  </a:txBody>
                  <a:tcPr>
                    <a:lnB w="12700" cap="flat" cmpd="sng" algn="ctr">
                      <a:solidFill>
                        <a:schemeClr val="tx1"/>
                      </a:solidFill>
                      <a:prstDash val="solid"/>
                      <a:round/>
                      <a:headEnd type="none" w="med" len="med"/>
                      <a:tailEnd type="none" w="med" len="med"/>
                    </a:lnB>
                  </a:tcPr>
                </a:tc>
              </a:tr>
              <a:tr h="451963">
                <a:tc>
                  <a:txBody>
                    <a:bodyPr/>
                    <a:lstStyle/>
                    <a:p>
                      <a:endParaRPr lang="es-ES"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MX" b="1" dirty="0" smtClean="0"/>
                        <a:t>PROMEDIO</a:t>
                      </a:r>
                      <a:endParaRPr lang="es-ES"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MX" sz="2400" dirty="0" smtClean="0"/>
                        <a:t>1.05</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endParaRPr lang="es-ES"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3" name="2 Tabla"/>
          <p:cNvGraphicFramePr>
            <a:graphicFrameLocks noGrp="1"/>
          </p:cNvGraphicFramePr>
          <p:nvPr/>
        </p:nvGraphicFramePr>
        <p:xfrm>
          <a:off x="4825718" y="214290"/>
          <a:ext cx="4104000" cy="2940437"/>
        </p:xfrm>
        <a:graphic>
          <a:graphicData uri="http://schemas.openxmlformats.org/drawingml/2006/table">
            <a:tbl>
              <a:tblPr firstRow="1" bandRow="1">
                <a:tableStyleId>{F5AB1C69-6EDB-4FF4-983F-18BD219EF322}</a:tableStyleId>
              </a:tblPr>
              <a:tblGrid>
                <a:gridCol w="294364"/>
                <a:gridCol w="1922127"/>
                <a:gridCol w="848521"/>
                <a:gridCol w="1038988"/>
              </a:tblGrid>
              <a:tr h="572487">
                <a:tc gridSpan="4">
                  <a:txBody>
                    <a:bodyPr/>
                    <a:lstStyle/>
                    <a:p>
                      <a:pPr algn="ctr"/>
                      <a:r>
                        <a:rPr lang="es-MX" sz="1600" dirty="0" smtClean="0"/>
                        <a:t>SERIE REGULAR VNL 2023 – FEMENINO </a:t>
                      </a:r>
                    </a:p>
                    <a:p>
                      <a:pPr algn="ctr"/>
                      <a:r>
                        <a:rPr lang="es-MX" sz="1600" dirty="0" smtClean="0"/>
                        <a:t>(16 Equipos)</a:t>
                      </a:r>
                      <a:endParaRPr lang="es-ES" sz="1600" dirty="0">
                        <a:solidFill>
                          <a:schemeClr val="tx1"/>
                        </a:solidFill>
                      </a:endParaRPr>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361571">
                <a:tc gridSpan="4">
                  <a:txBody>
                    <a:bodyPr/>
                    <a:lstStyle/>
                    <a:p>
                      <a:pPr algn="ctr"/>
                      <a:r>
                        <a:rPr lang="es-MX" baseline="0" dirty="0" smtClean="0"/>
                        <a:t>BLOQUEOS PUNTOS POR SET (#)</a:t>
                      </a:r>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r>
              <a:tr h="361571">
                <a:tc>
                  <a:txBody>
                    <a:bodyPr/>
                    <a:lstStyle/>
                    <a:p>
                      <a:r>
                        <a:rPr lang="es-MX" dirty="0" smtClean="0"/>
                        <a:t>1</a:t>
                      </a:r>
                      <a:endParaRPr lang="es-ES" dirty="0"/>
                    </a:p>
                  </a:txBody>
                  <a:tcPr/>
                </a:tc>
                <a:tc>
                  <a:txBody>
                    <a:bodyPr/>
                    <a:lstStyle/>
                    <a:p>
                      <a:r>
                        <a:rPr lang="es-MX" dirty="0" smtClean="0"/>
                        <a:t>TURQUIA</a:t>
                      </a:r>
                      <a:endParaRPr lang="es-ES" dirty="0"/>
                    </a:p>
                  </a:txBody>
                  <a:tcPr/>
                </a:tc>
                <a:tc>
                  <a:txBody>
                    <a:bodyPr/>
                    <a:lstStyle/>
                    <a:p>
                      <a:pPr algn="ctr"/>
                      <a:r>
                        <a:rPr lang="es-MX" dirty="0" smtClean="0"/>
                        <a:t>3,07</a:t>
                      </a:r>
                      <a:endParaRPr lang="es-ES" dirty="0"/>
                    </a:p>
                  </a:txBody>
                  <a:tcPr/>
                </a:tc>
                <a:tc>
                  <a:txBody>
                    <a:bodyPr/>
                    <a:lstStyle/>
                    <a:p>
                      <a:endParaRPr lang="es-ES"/>
                    </a:p>
                  </a:txBody>
                  <a:tcPr/>
                </a:tc>
              </a:tr>
              <a:tr h="399246">
                <a:tc>
                  <a:txBody>
                    <a:bodyPr/>
                    <a:lstStyle/>
                    <a:p>
                      <a:r>
                        <a:rPr lang="es-MX" dirty="0" smtClean="0"/>
                        <a:t>2</a:t>
                      </a:r>
                      <a:endParaRPr lang="es-ES" dirty="0"/>
                    </a:p>
                  </a:txBody>
                  <a:tcPr/>
                </a:tc>
                <a:tc>
                  <a:txBody>
                    <a:bodyPr/>
                    <a:lstStyle/>
                    <a:p>
                      <a:r>
                        <a:rPr lang="es-MX" dirty="0" smtClean="0"/>
                        <a:t>POLONIA</a:t>
                      </a:r>
                      <a:endParaRPr lang="es-ES" dirty="0"/>
                    </a:p>
                  </a:txBody>
                  <a:tcPr/>
                </a:tc>
                <a:tc>
                  <a:txBody>
                    <a:bodyPr/>
                    <a:lstStyle/>
                    <a:p>
                      <a:pPr algn="ctr"/>
                      <a:r>
                        <a:rPr lang="es-MX" dirty="0" smtClean="0"/>
                        <a:t>2,93</a:t>
                      </a:r>
                      <a:endParaRPr lang="es-ES" dirty="0"/>
                    </a:p>
                  </a:txBody>
                  <a:tcPr/>
                </a:tc>
                <a:tc>
                  <a:txBody>
                    <a:bodyPr/>
                    <a:lstStyle/>
                    <a:p>
                      <a:endParaRPr lang="es-ES" dirty="0"/>
                    </a:p>
                  </a:txBody>
                  <a:tcPr/>
                </a:tc>
              </a:tr>
              <a:tr h="407591">
                <a:tc>
                  <a:txBody>
                    <a:bodyPr/>
                    <a:lstStyle/>
                    <a:p>
                      <a:r>
                        <a:rPr lang="es-MX" dirty="0" smtClean="0"/>
                        <a:t>3</a:t>
                      </a:r>
                      <a:endParaRPr lang="es-ES" dirty="0"/>
                    </a:p>
                  </a:txBody>
                  <a:tcPr/>
                </a:tc>
                <a:tc>
                  <a:txBody>
                    <a:bodyPr/>
                    <a:lstStyle/>
                    <a:p>
                      <a:r>
                        <a:rPr lang="es-MX" dirty="0" smtClean="0"/>
                        <a:t>CANADA</a:t>
                      </a:r>
                      <a:endParaRPr lang="es-ES" dirty="0"/>
                    </a:p>
                  </a:txBody>
                  <a:tcPr/>
                </a:tc>
                <a:tc>
                  <a:txBody>
                    <a:bodyPr/>
                    <a:lstStyle/>
                    <a:p>
                      <a:pPr algn="ctr"/>
                      <a:r>
                        <a:rPr lang="es-MX" dirty="0" smtClean="0"/>
                        <a:t>2,79</a:t>
                      </a:r>
                      <a:endParaRPr lang="es-ES" dirty="0"/>
                    </a:p>
                  </a:txBody>
                  <a:tcPr/>
                </a:tc>
                <a:tc>
                  <a:txBody>
                    <a:bodyPr/>
                    <a:lstStyle/>
                    <a:p>
                      <a:endParaRPr lang="es-ES" dirty="0"/>
                    </a:p>
                  </a:txBody>
                  <a:tcPr/>
                </a:tc>
              </a:tr>
              <a:tr h="361571">
                <a:tc>
                  <a:txBody>
                    <a:bodyPr/>
                    <a:lstStyle/>
                    <a:p>
                      <a:r>
                        <a:rPr lang="es-MX" dirty="0" smtClean="0"/>
                        <a:t>4</a:t>
                      </a:r>
                      <a:endParaRPr lang="es-ES" dirty="0"/>
                    </a:p>
                  </a:txBody>
                  <a:tcPr>
                    <a:lnB w="12700" cap="flat" cmpd="sng" algn="ctr">
                      <a:solidFill>
                        <a:schemeClr val="tx1"/>
                      </a:solidFill>
                      <a:prstDash val="solid"/>
                      <a:round/>
                      <a:headEnd type="none" w="med" len="med"/>
                      <a:tailEnd type="none" w="med" len="med"/>
                    </a:lnB>
                  </a:tcPr>
                </a:tc>
                <a:tc>
                  <a:txBody>
                    <a:bodyPr/>
                    <a:lstStyle/>
                    <a:p>
                      <a:r>
                        <a:rPr lang="es-MX" dirty="0" smtClean="0"/>
                        <a:t>ITALIA</a:t>
                      </a:r>
                      <a:endParaRPr lang="es-ES" dirty="0"/>
                    </a:p>
                  </a:txBody>
                  <a:tcPr>
                    <a:lnB w="12700" cap="flat" cmpd="sng" algn="ctr">
                      <a:solidFill>
                        <a:schemeClr val="tx1"/>
                      </a:solidFill>
                      <a:prstDash val="solid"/>
                      <a:round/>
                      <a:headEnd type="none" w="med" len="med"/>
                      <a:tailEnd type="none" w="med" len="med"/>
                    </a:lnB>
                  </a:tcPr>
                </a:tc>
                <a:tc>
                  <a:txBody>
                    <a:bodyPr/>
                    <a:lstStyle/>
                    <a:p>
                      <a:pPr algn="ctr"/>
                      <a:r>
                        <a:rPr lang="es-MX" dirty="0" smtClean="0"/>
                        <a:t>2,77</a:t>
                      </a:r>
                    </a:p>
                  </a:txBody>
                  <a:tcPr>
                    <a:lnB w="12700" cap="flat" cmpd="sng" algn="ctr">
                      <a:solidFill>
                        <a:schemeClr val="tx1"/>
                      </a:solidFill>
                      <a:prstDash val="solid"/>
                      <a:round/>
                      <a:headEnd type="none" w="med" len="med"/>
                      <a:tailEnd type="none" w="med" len="med"/>
                    </a:lnB>
                  </a:tcPr>
                </a:tc>
                <a:tc>
                  <a:txBody>
                    <a:bodyPr/>
                    <a:lstStyle/>
                    <a:p>
                      <a:endParaRPr lang="es-ES" dirty="0"/>
                    </a:p>
                  </a:txBody>
                  <a:tcPr>
                    <a:lnB w="12700" cap="flat" cmpd="sng" algn="ctr">
                      <a:solidFill>
                        <a:schemeClr val="tx1"/>
                      </a:solidFill>
                      <a:prstDash val="solid"/>
                      <a:round/>
                      <a:headEnd type="none" w="med" len="med"/>
                      <a:tailEnd type="none" w="med" len="med"/>
                    </a:lnB>
                  </a:tcPr>
                </a:tc>
              </a:tr>
              <a:tr h="451963">
                <a:tc>
                  <a:txBody>
                    <a:bodyPr/>
                    <a:lstStyle/>
                    <a:p>
                      <a:endParaRPr lang="es-ES"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MX" b="1" dirty="0" smtClean="0"/>
                        <a:t>PROMEDIO</a:t>
                      </a:r>
                      <a:endParaRPr lang="es-ES"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MX" sz="2400" dirty="0" smtClean="0"/>
                        <a:t>2.33</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4" name="3 Tabla"/>
          <p:cNvGraphicFramePr>
            <a:graphicFrameLocks noGrp="1"/>
          </p:cNvGraphicFramePr>
          <p:nvPr/>
        </p:nvGraphicFramePr>
        <p:xfrm>
          <a:off x="357158" y="3571876"/>
          <a:ext cx="4104000" cy="2940437"/>
        </p:xfrm>
        <a:graphic>
          <a:graphicData uri="http://schemas.openxmlformats.org/drawingml/2006/table">
            <a:tbl>
              <a:tblPr firstRow="1" bandRow="1">
                <a:tableStyleId>{21E4AEA4-8DFA-4A89-87EB-49C32662AFE0}</a:tableStyleId>
              </a:tblPr>
              <a:tblGrid>
                <a:gridCol w="294364"/>
                <a:gridCol w="1922127"/>
                <a:gridCol w="926781"/>
                <a:gridCol w="960728"/>
              </a:tblGrid>
              <a:tr h="572487">
                <a:tc gridSpan="4">
                  <a:txBody>
                    <a:bodyPr/>
                    <a:lstStyle/>
                    <a:p>
                      <a:pPr algn="ctr"/>
                      <a:r>
                        <a:rPr lang="es-MX" sz="1600" dirty="0" smtClean="0"/>
                        <a:t>SERIE REGULAR VNL 2023 – FEMENINO </a:t>
                      </a:r>
                    </a:p>
                    <a:p>
                      <a:pPr algn="ctr"/>
                      <a:r>
                        <a:rPr lang="es-MX" sz="1600" dirty="0" smtClean="0"/>
                        <a:t>(16 Equipos)</a:t>
                      </a:r>
                      <a:endParaRPr lang="es-ES" sz="1600" dirty="0">
                        <a:solidFill>
                          <a:schemeClr val="tx1"/>
                        </a:solidFill>
                      </a:endParaRPr>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361571">
                <a:tc gridSpan="4">
                  <a:txBody>
                    <a:bodyPr/>
                    <a:lstStyle/>
                    <a:p>
                      <a:pPr algn="ctr"/>
                      <a:r>
                        <a:rPr lang="es-MX" baseline="0" dirty="0" smtClean="0"/>
                        <a:t>ATAQUE (SO) PUNTOS (#)</a:t>
                      </a:r>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r>
              <a:tr h="361571">
                <a:tc>
                  <a:txBody>
                    <a:bodyPr/>
                    <a:lstStyle/>
                    <a:p>
                      <a:r>
                        <a:rPr lang="es-MX" dirty="0" smtClean="0"/>
                        <a:t>1</a:t>
                      </a:r>
                      <a:endParaRPr lang="es-ES" dirty="0"/>
                    </a:p>
                  </a:txBody>
                  <a:tcPr/>
                </a:tc>
                <a:tc>
                  <a:txBody>
                    <a:bodyPr/>
                    <a:lstStyle/>
                    <a:p>
                      <a:r>
                        <a:rPr lang="es-MX" dirty="0" smtClean="0"/>
                        <a:t>CHINA</a:t>
                      </a:r>
                      <a:endParaRPr lang="es-ES" dirty="0"/>
                    </a:p>
                  </a:txBody>
                  <a:tcPr/>
                </a:tc>
                <a:tc>
                  <a:txBody>
                    <a:bodyPr/>
                    <a:lstStyle/>
                    <a:p>
                      <a:pPr algn="ctr"/>
                      <a:r>
                        <a:rPr lang="es-MX" dirty="0" smtClean="0"/>
                        <a:t>49.22</a:t>
                      </a:r>
                      <a:endParaRPr lang="es-ES" dirty="0"/>
                    </a:p>
                  </a:txBody>
                  <a:tcPr/>
                </a:tc>
                <a:tc>
                  <a:txBody>
                    <a:bodyPr/>
                    <a:lstStyle/>
                    <a:p>
                      <a:endParaRPr lang="es-ES"/>
                    </a:p>
                  </a:txBody>
                  <a:tcPr/>
                </a:tc>
              </a:tr>
              <a:tr h="399246">
                <a:tc>
                  <a:txBody>
                    <a:bodyPr/>
                    <a:lstStyle/>
                    <a:p>
                      <a:r>
                        <a:rPr lang="es-MX" dirty="0" smtClean="0"/>
                        <a:t>2</a:t>
                      </a:r>
                      <a:endParaRPr lang="es-ES" dirty="0"/>
                    </a:p>
                  </a:txBody>
                  <a:tcPr/>
                </a:tc>
                <a:tc>
                  <a:txBody>
                    <a:bodyPr/>
                    <a:lstStyle/>
                    <a:p>
                      <a:r>
                        <a:rPr lang="es-MX" dirty="0" smtClean="0"/>
                        <a:t>TURQUIA</a:t>
                      </a:r>
                      <a:endParaRPr lang="es-ES" dirty="0"/>
                    </a:p>
                  </a:txBody>
                  <a:tcPr/>
                </a:tc>
                <a:tc>
                  <a:txBody>
                    <a:bodyPr/>
                    <a:lstStyle/>
                    <a:p>
                      <a:pPr algn="ctr"/>
                      <a:r>
                        <a:rPr lang="es-MX" dirty="0" smtClean="0"/>
                        <a:t>48.83</a:t>
                      </a:r>
                      <a:endParaRPr lang="es-ES" dirty="0"/>
                    </a:p>
                  </a:txBody>
                  <a:tcPr/>
                </a:tc>
                <a:tc>
                  <a:txBody>
                    <a:bodyPr/>
                    <a:lstStyle/>
                    <a:p>
                      <a:endParaRPr lang="es-ES" dirty="0"/>
                    </a:p>
                  </a:txBody>
                  <a:tcPr/>
                </a:tc>
              </a:tr>
              <a:tr h="407591">
                <a:tc>
                  <a:txBody>
                    <a:bodyPr/>
                    <a:lstStyle/>
                    <a:p>
                      <a:r>
                        <a:rPr lang="es-MX" dirty="0" smtClean="0"/>
                        <a:t>3</a:t>
                      </a:r>
                      <a:endParaRPr lang="es-ES" dirty="0"/>
                    </a:p>
                  </a:txBody>
                  <a:tcPr/>
                </a:tc>
                <a:tc>
                  <a:txBody>
                    <a:bodyPr/>
                    <a:lstStyle/>
                    <a:p>
                      <a:r>
                        <a:rPr lang="es-MX" dirty="0" smtClean="0"/>
                        <a:t>POLONIA</a:t>
                      </a:r>
                      <a:endParaRPr lang="es-ES" dirty="0"/>
                    </a:p>
                  </a:txBody>
                  <a:tcPr/>
                </a:tc>
                <a:tc>
                  <a:txBody>
                    <a:bodyPr/>
                    <a:lstStyle/>
                    <a:p>
                      <a:pPr algn="ctr"/>
                      <a:r>
                        <a:rPr lang="es-MX" dirty="0" smtClean="0"/>
                        <a:t>46.89</a:t>
                      </a:r>
                      <a:endParaRPr lang="es-ES" dirty="0"/>
                    </a:p>
                  </a:txBody>
                  <a:tcPr/>
                </a:tc>
                <a:tc>
                  <a:txBody>
                    <a:bodyPr/>
                    <a:lstStyle/>
                    <a:p>
                      <a:endParaRPr lang="es-ES" dirty="0"/>
                    </a:p>
                  </a:txBody>
                  <a:tcPr/>
                </a:tc>
              </a:tr>
              <a:tr h="361571">
                <a:tc>
                  <a:txBody>
                    <a:bodyPr/>
                    <a:lstStyle/>
                    <a:p>
                      <a:r>
                        <a:rPr lang="es-MX" dirty="0" smtClean="0"/>
                        <a:t>4</a:t>
                      </a:r>
                      <a:endParaRPr lang="es-ES" dirty="0"/>
                    </a:p>
                  </a:txBody>
                  <a:tcPr/>
                </a:tc>
                <a:tc>
                  <a:txBody>
                    <a:bodyPr/>
                    <a:lstStyle/>
                    <a:p>
                      <a:r>
                        <a:rPr lang="es-MX" dirty="0" smtClean="0"/>
                        <a:t>USA</a:t>
                      </a:r>
                      <a:endParaRPr lang="es-ES" dirty="0"/>
                    </a:p>
                  </a:txBody>
                  <a:tcPr/>
                </a:tc>
                <a:tc>
                  <a:txBody>
                    <a:bodyPr/>
                    <a:lstStyle/>
                    <a:p>
                      <a:pPr algn="ctr"/>
                      <a:r>
                        <a:rPr lang="es-MX" dirty="0" smtClean="0"/>
                        <a:t>46.17</a:t>
                      </a:r>
                    </a:p>
                  </a:txBody>
                  <a:tcPr/>
                </a:tc>
                <a:tc>
                  <a:txBody>
                    <a:bodyPr/>
                    <a:lstStyle/>
                    <a:p>
                      <a:endParaRPr lang="es-ES" dirty="0"/>
                    </a:p>
                  </a:txBody>
                  <a:tcPr/>
                </a:tc>
              </a:tr>
              <a:tr h="451963">
                <a:tc>
                  <a:txBody>
                    <a:bodyPr/>
                    <a:lstStyle/>
                    <a:p>
                      <a:endParaRPr lang="es-ES" dirty="0"/>
                    </a:p>
                  </a:txBody>
                  <a:tcPr/>
                </a:tc>
                <a:tc>
                  <a:txBody>
                    <a:bodyPr/>
                    <a:lstStyle/>
                    <a:p>
                      <a:r>
                        <a:rPr lang="es-MX" b="1" dirty="0" smtClean="0"/>
                        <a:t>PROMEDIO</a:t>
                      </a:r>
                      <a:endParaRPr lang="es-ES" b="1" dirty="0"/>
                    </a:p>
                  </a:txBody>
                  <a:tcPr/>
                </a:tc>
                <a:tc>
                  <a:txBody>
                    <a:bodyPr/>
                    <a:lstStyle/>
                    <a:p>
                      <a:pPr algn="ctr"/>
                      <a:r>
                        <a:rPr lang="es-MX" sz="2400" dirty="0" smtClean="0"/>
                        <a:t>42.12</a:t>
                      </a:r>
                    </a:p>
                  </a:txBody>
                  <a:tcPr/>
                </a:tc>
                <a:tc>
                  <a:txBody>
                    <a:bodyPr/>
                    <a:lstStyle/>
                    <a:p>
                      <a:endParaRPr lang="es-ES" dirty="0"/>
                    </a:p>
                  </a:txBody>
                  <a:tcPr/>
                </a:tc>
              </a:tr>
            </a:tbl>
          </a:graphicData>
        </a:graphic>
      </p:graphicFrame>
      <p:graphicFrame>
        <p:nvGraphicFramePr>
          <p:cNvPr id="5" name="4 Tabla"/>
          <p:cNvGraphicFramePr>
            <a:graphicFrameLocks noGrp="1"/>
          </p:cNvGraphicFramePr>
          <p:nvPr/>
        </p:nvGraphicFramePr>
        <p:xfrm>
          <a:off x="4786314" y="3571876"/>
          <a:ext cx="4104000" cy="2940437"/>
        </p:xfrm>
        <a:graphic>
          <a:graphicData uri="http://schemas.openxmlformats.org/drawingml/2006/table">
            <a:tbl>
              <a:tblPr firstRow="1" bandRow="1">
                <a:tableStyleId>{00A15C55-8517-42AA-B614-E9B94910E393}</a:tableStyleId>
              </a:tblPr>
              <a:tblGrid>
                <a:gridCol w="294364"/>
                <a:gridCol w="1922127"/>
                <a:gridCol w="926781"/>
                <a:gridCol w="960728"/>
              </a:tblGrid>
              <a:tr h="572487">
                <a:tc gridSpan="4">
                  <a:txBody>
                    <a:bodyPr/>
                    <a:lstStyle/>
                    <a:p>
                      <a:pPr algn="ctr"/>
                      <a:r>
                        <a:rPr lang="es-MX" sz="1600" dirty="0" smtClean="0"/>
                        <a:t>SERIE REGULAR VNL 2023 – FEMENINO </a:t>
                      </a:r>
                    </a:p>
                    <a:p>
                      <a:pPr algn="ctr"/>
                      <a:r>
                        <a:rPr lang="es-MX" sz="1600" dirty="0" smtClean="0"/>
                        <a:t>(16 Equipos)</a:t>
                      </a:r>
                      <a:endParaRPr lang="es-ES" sz="1600" dirty="0">
                        <a:solidFill>
                          <a:schemeClr val="tx1"/>
                        </a:solidFill>
                      </a:endParaRPr>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361571">
                <a:tc gridSpan="4">
                  <a:txBody>
                    <a:bodyPr/>
                    <a:lstStyle/>
                    <a:p>
                      <a:pPr algn="ctr"/>
                      <a:r>
                        <a:rPr lang="es-MX" baseline="0" dirty="0" smtClean="0"/>
                        <a:t>CONTRATAQUE PUNTOS (#)</a:t>
                      </a:r>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r>
              <a:tr h="361571">
                <a:tc>
                  <a:txBody>
                    <a:bodyPr/>
                    <a:lstStyle/>
                    <a:p>
                      <a:r>
                        <a:rPr lang="es-MX" dirty="0" smtClean="0"/>
                        <a:t>1</a:t>
                      </a:r>
                      <a:endParaRPr lang="es-ES" dirty="0"/>
                    </a:p>
                  </a:txBody>
                  <a:tcPr/>
                </a:tc>
                <a:tc>
                  <a:txBody>
                    <a:bodyPr/>
                    <a:lstStyle/>
                    <a:p>
                      <a:r>
                        <a:rPr lang="es-MX" dirty="0" smtClean="0"/>
                        <a:t>CHINA</a:t>
                      </a:r>
                      <a:endParaRPr lang="es-ES" dirty="0"/>
                    </a:p>
                  </a:txBody>
                  <a:tcPr/>
                </a:tc>
                <a:tc>
                  <a:txBody>
                    <a:bodyPr/>
                    <a:lstStyle/>
                    <a:p>
                      <a:pPr algn="ctr"/>
                      <a:r>
                        <a:rPr lang="es-MX" dirty="0" smtClean="0"/>
                        <a:t>42.95</a:t>
                      </a:r>
                      <a:endParaRPr lang="es-ES" dirty="0"/>
                    </a:p>
                  </a:txBody>
                  <a:tcPr/>
                </a:tc>
                <a:tc>
                  <a:txBody>
                    <a:bodyPr/>
                    <a:lstStyle/>
                    <a:p>
                      <a:endParaRPr lang="es-ES"/>
                    </a:p>
                  </a:txBody>
                  <a:tcPr/>
                </a:tc>
              </a:tr>
              <a:tr h="399246">
                <a:tc>
                  <a:txBody>
                    <a:bodyPr/>
                    <a:lstStyle/>
                    <a:p>
                      <a:r>
                        <a:rPr lang="es-MX" dirty="0" smtClean="0"/>
                        <a:t>2</a:t>
                      </a:r>
                      <a:endParaRPr lang="es-ES" dirty="0"/>
                    </a:p>
                  </a:txBody>
                  <a:tcPr/>
                </a:tc>
                <a:tc>
                  <a:txBody>
                    <a:bodyPr/>
                    <a:lstStyle/>
                    <a:p>
                      <a:r>
                        <a:rPr lang="es-MX" dirty="0" smtClean="0"/>
                        <a:t>ITALIA</a:t>
                      </a:r>
                      <a:endParaRPr lang="es-ES" dirty="0"/>
                    </a:p>
                  </a:txBody>
                  <a:tcPr/>
                </a:tc>
                <a:tc>
                  <a:txBody>
                    <a:bodyPr/>
                    <a:lstStyle/>
                    <a:p>
                      <a:pPr algn="ctr"/>
                      <a:r>
                        <a:rPr lang="es-MX" dirty="0" smtClean="0"/>
                        <a:t>41.84</a:t>
                      </a:r>
                      <a:endParaRPr lang="es-ES" dirty="0"/>
                    </a:p>
                  </a:txBody>
                  <a:tcPr/>
                </a:tc>
                <a:tc>
                  <a:txBody>
                    <a:bodyPr/>
                    <a:lstStyle/>
                    <a:p>
                      <a:endParaRPr lang="es-ES" dirty="0"/>
                    </a:p>
                  </a:txBody>
                  <a:tcPr/>
                </a:tc>
              </a:tr>
              <a:tr h="407591">
                <a:tc>
                  <a:txBody>
                    <a:bodyPr/>
                    <a:lstStyle/>
                    <a:p>
                      <a:r>
                        <a:rPr lang="es-MX" dirty="0" smtClean="0"/>
                        <a:t>3</a:t>
                      </a:r>
                      <a:endParaRPr lang="es-ES" dirty="0"/>
                    </a:p>
                  </a:txBody>
                  <a:tcPr/>
                </a:tc>
                <a:tc>
                  <a:txBody>
                    <a:bodyPr/>
                    <a:lstStyle/>
                    <a:p>
                      <a:r>
                        <a:rPr lang="es-MX" dirty="0" smtClean="0"/>
                        <a:t>TURQUIA</a:t>
                      </a:r>
                      <a:endParaRPr lang="es-ES" dirty="0"/>
                    </a:p>
                  </a:txBody>
                  <a:tcPr/>
                </a:tc>
                <a:tc>
                  <a:txBody>
                    <a:bodyPr/>
                    <a:lstStyle/>
                    <a:p>
                      <a:pPr algn="ctr"/>
                      <a:r>
                        <a:rPr lang="es-MX" dirty="0" smtClean="0"/>
                        <a:t>41.71</a:t>
                      </a:r>
                      <a:endParaRPr lang="es-ES" dirty="0"/>
                    </a:p>
                  </a:txBody>
                  <a:tcPr/>
                </a:tc>
                <a:tc>
                  <a:txBody>
                    <a:bodyPr/>
                    <a:lstStyle/>
                    <a:p>
                      <a:endParaRPr lang="es-ES" dirty="0"/>
                    </a:p>
                  </a:txBody>
                  <a:tcPr/>
                </a:tc>
              </a:tr>
              <a:tr h="361571">
                <a:tc>
                  <a:txBody>
                    <a:bodyPr/>
                    <a:lstStyle/>
                    <a:p>
                      <a:r>
                        <a:rPr lang="es-MX" dirty="0" smtClean="0"/>
                        <a:t>4</a:t>
                      </a:r>
                      <a:endParaRPr lang="es-ES" dirty="0"/>
                    </a:p>
                  </a:txBody>
                  <a:tcPr/>
                </a:tc>
                <a:tc>
                  <a:txBody>
                    <a:bodyPr/>
                    <a:lstStyle/>
                    <a:p>
                      <a:r>
                        <a:rPr lang="es-MX" dirty="0" smtClean="0"/>
                        <a:t>SERBIA</a:t>
                      </a:r>
                      <a:endParaRPr lang="es-ES" dirty="0"/>
                    </a:p>
                  </a:txBody>
                  <a:tcPr/>
                </a:tc>
                <a:tc>
                  <a:txBody>
                    <a:bodyPr/>
                    <a:lstStyle/>
                    <a:p>
                      <a:pPr algn="ctr"/>
                      <a:r>
                        <a:rPr lang="es-MX" dirty="0" smtClean="0"/>
                        <a:t>40.78</a:t>
                      </a:r>
                    </a:p>
                  </a:txBody>
                  <a:tcPr/>
                </a:tc>
                <a:tc>
                  <a:txBody>
                    <a:bodyPr/>
                    <a:lstStyle/>
                    <a:p>
                      <a:endParaRPr lang="es-ES" dirty="0"/>
                    </a:p>
                  </a:txBody>
                  <a:tcPr/>
                </a:tc>
              </a:tr>
              <a:tr h="451963">
                <a:tc>
                  <a:txBody>
                    <a:bodyPr/>
                    <a:lstStyle/>
                    <a:p>
                      <a:endParaRPr lang="es-ES" dirty="0"/>
                    </a:p>
                  </a:txBody>
                  <a:tcPr/>
                </a:tc>
                <a:tc>
                  <a:txBody>
                    <a:bodyPr/>
                    <a:lstStyle/>
                    <a:p>
                      <a:r>
                        <a:rPr lang="es-MX" b="1" dirty="0" smtClean="0"/>
                        <a:t>PROMEDIO</a:t>
                      </a:r>
                      <a:endParaRPr lang="es-ES" b="1" dirty="0"/>
                    </a:p>
                  </a:txBody>
                  <a:tcPr/>
                </a:tc>
                <a:tc>
                  <a:txBody>
                    <a:bodyPr/>
                    <a:lstStyle/>
                    <a:p>
                      <a:pPr algn="ctr"/>
                      <a:r>
                        <a:rPr lang="es-MX" sz="2400" dirty="0" smtClean="0"/>
                        <a:t>37.73</a:t>
                      </a:r>
                    </a:p>
                  </a:txBody>
                  <a:tcPr/>
                </a:tc>
                <a:tc>
                  <a:txBody>
                    <a:bodyPr/>
                    <a:lstStyle/>
                    <a:p>
                      <a:endParaRPr lang="es-ES" dirty="0"/>
                    </a:p>
                  </a:txBody>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285721" y="214290"/>
          <a:ext cx="4104000" cy="2940437"/>
        </p:xfrm>
        <a:graphic>
          <a:graphicData uri="http://schemas.openxmlformats.org/drawingml/2006/table">
            <a:tbl>
              <a:tblPr firstRow="1" bandRow="1">
                <a:tableStyleId>{93296810-A885-4BE3-A3E7-6D5BEEA58F35}</a:tableStyleId>
              </a:tblPr>
              <a:tblGrid>
                <a:gridCol w="294364"/>
                <a:gridCol w="1922127"/>
                <a:gridCol w="848521"/>
                <a:gridCol w="1038988"/>
              </a:tblGrid>
              <a:tr h="572487">
                <a:tc gridSpan="4">
                  <a:txBody>
                    <a:bodyPr/>
                    <a:lstStyle/>
                    <a:p>
                      <a:pPr algn="ctr"/>
                      <a:r>
                        <a:rPr lang="es-MX" sz="1600" dirty="0" smtClean="0">
                          <a:solidFill>
                            <a:schemeClr val="tx1"/>
                          </a:solidFill>
                        </a:rPr>
                        <a:t>SERIE REGULAR VNL 2023 – FEMENINO </a:t>
                      </a:r>
                    </a:p>
                    <a:p>
                      <a:pPr algn="ctr"/>
                      <a:r>
                        <a:rPr lang="es-MX" sz="1600" dirty="0" smtClean="0">
                          <a:solidFill>
                            <a:schemeClr val="tx1"/>
                          </a:solidFill>
                        </a:rPr>
                        <a:t>(16 Equipos)</a:t>
                      </a:r>
                      <a:endParaRPr lang="es-ES" sz="1600" dirty="0">
                        <a:solidFill>
                          <a:schemeClr val="tx1"/>
                        </a:solidFill>
                      </a:endParaRPr>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361571">
                <a:tc gridSpan="4">
                  <a:txBody>
                    <a:bodyPr/>
                    <a:lstStyle/>
                    <a:p>
                      <a:pPr algn="ctr"/>
                      <a:r>
                        <a:rPr lang="es-MX" dirty="0" smtClean="0"/>
                        <a:t>RECEPCIONES #</a:t>
                      </a:r>
                      <a:r>
                        <a:rPr lang="es-MX" baseline="0" dirty="0" smtClean="0"/>
                        <a:t>  (%)</a:t>
                      </a:r>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r>
              <a:tr h="361571">
                <a:tc>
                  <a:txBody>
                    <a:bodyPr/>
                    <a:lstStyle/>
                    <a:p>
                      <a:r>
                        <a:rPr lang="es-MX" dirty="0" smtClean="0"/>
                        <a:t>1</a:t>
                      </a:r>
                      <a:endParaRPr lang="es-ES" dirty="0"/>
                    </a:p>
                  </a:txBody>
                  <a:tcPr/>
                </a:tc>
                <a:tc>
                  <a:txBody>
                    <a:bodyPr/>
                    <a:lstStyle/>
                    <a:p>
                      <a:r>
                        <a:rPr lang="es-MX" dirty="0" smtClean="0"/>
                        <a:t>BRASIL</a:t>
                      </a:r>
                      <a:endParaRPr lang="es-ES" dirty="0"/>
                    </a:p>
                  </a:txBody>
                  <a:tcPr/>
                </a:tc>
                <a:tc>
                  <a:txBody>
                    <a:bodyPr/>
                    <a:lstStyle/>
                    <a:p>
                      <a:pPr algn="ctr"/>
                      <a:r>
                        <a:rPr lang="es-MX" dirty="0" smtClean="0"/>
                        <a:t>57.51</a:t>
                      </a:r>
                      <a:endParaRPr lang="es-ES" dirty="0"/>
                    </a:p>
                  </a:txBody>
                  <a:tcPr>
                    <a:solidFill>
                      <a:schemeClr val="accent4">
                        <a:lumMod val="40000"/>
                        <a:lumOff val="60000"/>
                      </a:schemeClr>
                    </a:solidFill>
                  </a:tcPr>
                </a:tc>
                <a:tc>
                  <a:txBody>
                    <a:bodyPr/>
                    <a:lstStyle/>
                    <a:p>
                      <a:endParaRPr lang="es-ES"/>
                    </a:p>
                  </a:txBody>
                  <a:tcPr/>
                </a:tc>
              </a:tr>
              <a:tr h="399246">
                <a:tc>
                  <a:txBody>
                    <a:bodyPr/>
                    <a:lstStyle/>
                    <a:p>
                      <a:r>
                        <a:rPr lang="es-MX" dirty="0" smtClean="0"/>
                        <a:t>2</a:t>
                      </a:r>
                      <a:endParaRPr lang="es-ES" dirty="0"/>
                    </a:p>
                  </a:txBody>
                  <a:tcPr/>
                </a:tc>
                <a:tc>
                  <a:txBody>
                    <a:bodyPr/>
                    <a:lstStyle/>
                    <a:p>
                      <a:r>
                        <a:rPr lang="es-MX" dirty="0" smtClean="0"/>
                        <a:t>CHINA</a:t>
                      </a:r>
                      <a:endParaRPr lang="es-ES" dirty="0"/>
                    </a:p>
                  </a:txBody>
                  <a:tcPr/>
                </a:tc>
                <a:tc>
                  <a:txBody>
                    <a:bodyPr/>
                    <a:lstStyle/>
                    <a:p>
                      <a:pPr algn="ctr"/>
                      <a:r>
                        <a:rPr lang="es-MX" dirty="0" smtClean="0"/>
                        <a:t>55.91</a:t>
                      </a:r>
                      <a:endParaRPr lang="es-ES" dirty="0"/>
                    </a:p>
                  </a:txBody>
                  <a:tcPr>
                    <a:solidFill>
                      <a:schemeClr val="accent4">
                        <a:lumMod val="40000"/>
                        <a:lumOff val="60000"/>
                      </a:schemeClr>
                    </a:solidFill>
                  </a:tcPr>
                </a:tc>
                <a:tc>
                  <a:txBody>
                    <a:bodyPr/>
                    <a:lstStyle/>
                    <a:p>
                      <a:endParaRPr lang="es-ES" dirty="0"/>
                    </a:p>
                  </a:txBody>
                  <a:tcPr/>
                </a:tc>
              </a:tr>
              <a:tr h="407591">
                <a:tc>
                  <a:txBody>
                    <a:bodyPr/>
                    <a:lstStyle/>
                    <a:p>
                      <a:r>
                        <a:rPr lang="es-MX" dirty="0" smtClean="0"/>
                        <a:t>3</a:t>
                      </a:r>
                      <a:endParaRPr lang="es-ES" dirty="0"/>
                    </a:p>
                  </a:txBody>
                  <a:tcPr/>
                </a:tc>
                <a:tc>
                  <a:txBody>
                    <a:bodyPr/>
                    <a:lstStyle/>
                    <a:p>
                      <a:r>
                        <a:rPr lang="es-MX" dirty="0" smtClean="0"/>
                        <a:t>ALEMANIA</a:t>
                      </a:r>
                      <a:endParaRPr lang="es-ES" dirty="0"/>
                    </a:p>
                  </a:txBody>
                  <a:tcPr/>
                </a:tc>
                <a:tc>
                  <a:txBody>
                    <a:bodyPr/>
                    <a:lstStyle/>
                    <a:p>
                      <a:pPr algn="ctr"/>
                      <a:r>
                        <a:rPr lang="es-MX" dirty="0" smtClean="0"/>
                        <a:t>54.38</a:t>
                      </a:r>
                      <a:endParaRPr lang="es-ES" dirty="0"/>
                    </a:p>
                  </a:txBody>
                  <a:tcPr>
                    <a:solidFill>
                      <a:schemeClr val="accent4">
                        <a:lumMod val="40000"/>
                        <a:lumOff val="60000"/>
                      </a:schemeClr>
                    </a:solidFill>
                  </a:tcPr>
                </a:tc>
                <a:tc>
                  <a:txBody>
                    <a:bodyPr/>
                    <a:lstStyle/>
                    <a:p>
                      <a:endParaRPr lang="es-ES" dirty="0"/>
                    </a:p>
                  </a:txBody>
                  <a:tcPr/>
                </a:tc>
              </a:tr>
              <a:tr h="361571">
                <a:tc>
                  <a:txBody>
                    <a:bodyPr/>
                    <a:lstStyle/>
                    <a:p>
                      <a:r>
                        <a:rPr lang="es-MX" dirty="0" smtClean="0"/>
                        <a:t>4</a:t>
                      </a:r>
                      <a:endParaRPr lang="es-ES" dirty="0"/>
                    </a:p>
                  </a:txBody>
                  <a:tcPr>
                    <a:lnB w="12700" cap="flat" cmpd="sng" algn="ctr">
                      <a:solidFill>
                        <a:schemeClr val="tx1"/>
                      </a:solidFill>
                      <a:prstDash val="solid"/>
                      <a:round/>
                      <a:headEnd type="none" w="med" len="med"/>
                      <a:tailEnd type="none" w="med" len="med"/>
                    </a:lnB>
                  </a:tcPr>
                </a:tc>
                <a:tc>
                  <a:txBody>
                    <a:bodyPr/>
                    <a:lstStyle/>
                    <a:p>
                      <a:r>
                        <a:rPr lang="es-MX" dirty="0" smtClean="0"/>
                        <a:t>TURQUIA</a:t>
                      </a:r>
                      <a:endParaRPr lang="es-ES" dirty="0"/>
                    </a:p>
                  </a:txBody>
                  <a:tcPr>
                    <a:lnB w="12700" cap="flat" cmpd="sng" algn="ctr">
                      <a:solidFill>
                        <a:schemeClr val="tx1"/>
                      </a:solidFill>
                      <a:prstDash val="solid"/>
                      <a:round/>
                      <a:headEnd type="none" w="med" len="med"/>
                      <a:tailEnd type="none" w="med" len="med"/>
                    </a:lnB>
                  </a:tcPr>
                </a:tc>
                <a:tc>
                  <a:txBody>
                    <a:bodyPr/>
                    <a:lstStyle/>
                    <a:p>
                      <a:pPr algn="ctr"/>
                      <a:r>
                        <a:rPr lang="es-MX" dirty="0" smtClean="0"/>
                        <a:t>54.03</a:t>
                      </a:r>
                    </a:p>
                  </a:txBody>
                  <a:tcPr>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endParaRPr lang="es-ES" dirty="0"/>
                    </a:p>
                  </a:txBody>
                  <a:tcPr>
                    <a:lnB w="12700" cap="flat" cmpd="sng" algn="ctr">
                      <a:solidFill>
                        <a:schemeClr val="tx1"/>
                      </a:solidFill>
                      <a:prstDash val="solid"/>
                      <a:round/>
                      <a:headEnd type="none" w="med" len="med"/>
                      <a:tailEnd type="none" w="med" len="med"/>
                    </a:lnB>
                  </a:tcPr>
                </a:tc>
              </a:tr>
              <a:tr h="451963">
                <a:tc>
                  <a:txBody>
                    <a:bodyPr/>
                    <a:lstStyle/>
                    <a:p>
                      <a:endParaRPr lang="es-ES"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MX" b="1" dirty="0" smtClean="0"/>
                        <a:t>PROMEDIO</a:t>
                      </a:r>
                      <a:endParaRPr lang="es-ES"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MX" sz="2400" dirty="0" smtClean="0"/>
                        <a:t>47.9</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tc>
                  <a:txBody>
                    <a:bodyPr/>
                    <a:lstStyle/>
                    <a:p>
                      <a:endParaRPr lang="es-ES"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3" name="2 Tabla"/>
          <p:cNvGraphicFramePr>
            <a:graphicFrameLocks noGrp="1"/>
          </p:cNvGraphicFramePr>
          <p:nvPr/>
        </p:nvGraphicFramePr>
        <p:xfrm>
          <a:off x="4825718" y="214290"/>
          <a:ext cx="4104000" cy="2940437"/>
        </p:xfrm>
        <a:graphic>
          <a:graphicData uri="http://schemas.openxmlformats.org/drawingml/2006/table">
            <a:tbl>
              <a:tblPr firstRow="1" bandRow="1">
                <a:tableStyleId>{F5AB1C69-6EDB-4FF4-983F-18BD219EF322}</a:tableStyleId>
              </a:tblPr>
              <a:tblGrid>
                <a:gridCol w="294364"/>
                <a:gridCol w="1922127"/>
                <a:gridCol w="958815"/>
                <a:gridCol w="928694"/>
              </a:tblGrid>
              <a:tr h="572487">
                <a:tc gridSpan="4">
                  <a:txBody>
                    <a:bodyPr/>
                    <a:lstStyle/>
                    <a:p>
                      <a:pPr algn="ctr"/>
                      <a:r>
                        <a:rPr lang="es-MX" sz="1600" dirty="0" smtClean="0"/>
                        <a:t>SERIE REGULAR VNL 2023 – FEMENINO </a:t>
                      </a:r>
                    </a:p>
                    <a:p>
                      <a:pPr algn="ctr"/>
                      <a:r>
                        <a:rPr lang="es-MX" sz="1600" dirty="0" smtClean="0"/>
                        <a:t>(16 Equipos)</a:t>
                      </a:r>
                      <a:endParaRPr lang="es-ES" sz="1600" dirty="0">
                        <a:solidFill>
                          <a:schemeClr val="tx1"/>
                        </a:solidFill>
                      </a:endParaRPr>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361571">
                <a:tc gridSpan="4">
                  <a:txBody>
                    <a:bodyPr/>
                    <a:lstStyle/>
                    <a:p>
                      <a:pPr algn="ctr"/>
                      <a:r>
                        <a:rPr lang="es-MX" baseline="0" dirty="0" smtClean="0"/>
                        <a:t>1° TIEMPOS # (%)</a:t>
                      </a:r>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r>
              <a:tr h="361571">
                <a:tc>
                  <a:txBody>
                    <a:bodyPr/>
                    <a:lstStyle/>
                    <a:p>
                      <a:r>
                        <a:rPr lang="es-MX" dirty="0" smtClean="0"/>
                        <a:t>1</a:t>
                      </a:r>
                      <a:endParaRPr lang="es-ES" dirty="0"/>
                    </a:p>
                  </a:txBody>
                  <a:tcPr/>
                </a:tc>
                <a:tc>
                  <a:txBody>
                    <a:bodyPr/>
                    <a:lstStyle/>
                    <a:p>
                      <a:r>
                        <a:rPr lang="es-MX" dirty="0" smtClean="0"/>
                        <a:t>POLONIA</a:t>
                      </a:r>
                      <a:endParaRPr lang="es-ES" dirty="0"/>
                    </a:p>
                  </a:txBody>
                  <a:tcPr/>
                </a:tc>
                <a:tc>
                  <a:txBody>
                    <a:bodyPr/>
                    <a:lstStyle/>
                    <a:p>
                      <a:pPr algn="ctr"/>
                      <a:r>
                        <a:rPr lang="es-MX" dirty="0" smtClean="0"/>
                        <a:t>60.71</a:t>
                      </a:r>
                      <a:endParaRPr lang="es-ES" dirty="0"/>
                    </a:p>
                  </a:txBody>
                  <a:tcPr/>
                </a:tc>
                <a:tc>
                  <a:txBody>
                    <a:bodyPr/>
                    <a:lstStyle/>
                    <a:p>
                      <a:endParaRPr lang="es-ES"/>
                    </a:p>
                  </a:txBody>
                  <a:tcPr/>
                </a:tc>
              </a:tr>
              <a:tr h="399246">
                <a:tc>
                  <a:txBody>
                    <a:bodyPr/>
                    <a:lstStyle/>
                    <a:p>
                      <a:r>
                        <a:rPr lang="es-MX" dirty="0" smtClean="0"/>
                        <a:t>2</a:t>
                      </a:r>
                      <a:endParaRPr lang="es-ES" dirty="0"/>
                    </a:p>
                  </a:txBody>
                  <a:tcPr/>
                </a:tc>
                <a:tc>
                  <a:txBody>
                    <a:bodyPr/>
                    <a:lstStyle/>
                    <a:p>
                      <a:r>
                        <a:rPr lang="es-MX" dirty="0" smtClean="0"/>
                        <a:t>CHINA</a:t>
                      </a:r>
                      <a:endParaRPr lang="es-ES" dirty="0"/>
                    </a:p>
                  </a:txBody>
                  <a:tcPr/>
                </a:tc>
                <a:tc>
                  <a:txBody>
                    <a:bodyPr/>
                    <a:lstStyle/>
                    <a:p>
                      <a:pPr algn="ctr"/>
                      <a:r>
                        <a:rPr lang="es-MX" dirty="0" smtClean="0"/>
                        <a:t>57.76</a:t>
                      </a:r>
                      <a:endParaRPr lang="es-ES" dirty="0"/>
                    </a:p>
                  </a:txBody>
                  <a:tcPr/>
                </a:tc>
                <a:tc>
                  <a:txBody>
                    <a:bodyPr/>
                    <a:lstStyle/>
                    <a:p>
                      <a:endParaRPr lang="es-ES" dirty="0"/>
                    </a:p>
                  </a:txBody>
                  <a:tcPr/>
                </a:tc>
              </a:tr>
              <a:tr h="407591">
                <a:tc>
                  <a:txBody>
                    <a:bodyPr/>
                    <a:lstStyle/>
                    <a:p>
                      <a:r>
                        <a:rPr lang="es-MX" dirty="0" smtClean="0"/>
                        <a:t>3</a:t>
                      </a:r>
                      <a:endParaRPr lang="es-ES" dirty="0"/>
                    </a:p>
                  </a:txBody>
                  <a:tcPr/>
                </a:tc>
                <a:tc>
                  <a:txBody>
                    <a:bodyPr/>
                    <a:lstStyle/>
                    <a:p>
                      <a:r>
                        <a:rPr lang="es-MX" dirty="0" smtClean="0"/>
                        <a:t>USA</a:t>
                      </a:r>
                      <a:endParaRPr lang="es-ES" dirty="0"/>
                    </a:p>
                  </a:txBody>
                  <a:tcPr/>
                </a:tc>
                <a:tc>
                  <a:txBody>
                    <a:bodyPr/>
                    <a:lstStyle/>
                    <a:p>
                      <a:pPr algn="ctr"/>
                      <a:r>
                        <a:rPr lang="es-MX" dirty="0" smtClean="0"/>
                        <a:t>56.9</a:t>
                      </a:r>
                      <a:endParaRPr lang="es-ES" dirty="0"/>
                    </a:p>
                  </a:txBody>
                  <a:tcPr/>
                </a:tc>
                <a:tc>
                  <a:txBody>
                    <a:bodyPr/>
                    <a:lstStyle/>
                    <a:p>
                      <a:endParaRPr lang="es-ES" dirty="0"/>
                    </a:p>
                  </a:txBody>
                  <a:tcPr/>
                </a:tc>
              </a:tr>
              <a:tr h="361571">
                <a:tc>
                  <a:txBody>
                    <a:bodyPr/>
                    <a:lstStyle/>
                    <a:p>
                      <a:r>
                        <a:rPr lang="es-MX" dirty="0" smtClean="0"/>
                        <a:t>4</a:t>
                      </a:r>
                      <a:endParaRPr lang="es-ES" dirty="0"/>
                    </a:p>
                  </a:txBody>
                  <a:tcPr>
                    <a:lnB w="12700" cap="flat" cmpd="sng" algn="ctr">
                      <a:solidFill>
                        <a:schemeClr val="tx1"/>
                      </a:solidFill>
                      <a:prstDash val="solid"/>
                      <a:round/>
                      <a:headEnd type="none" w="med" len="med"/>
                      <a:tailEnd type="none" w="med" len="med"/>
                    </a:lnB>
                  </a:tcPr>
                </a:tc>
                <a:tc>
                  <a:txBody>
                    <a:bodyPr/>
                    <a:lstStyle/>
                    <a:p>
                      <a:r>
                        <a:rPr lang="es-MX" dirty="0" smtClean="0"/>
                        <a:t>BRASIL</a:t>
                      </a:r>
                      <a:endParaRPr lang="es-ES" dirty="0"/>
                    </a:p>
                  </a:txBody>
                  <a:tcPr>
                    <a:lnB w="12700" cap="flat" cmpd="sng" algn="ctr">
                      <a:solidFill>
                        <a:schemeClr val="tx1"/>
                      </a:solidFill>
                      <a:prstDash val="solid"/>
                      <a:round/>
                      <a:headEnd type="none" w="med" len="med"/>
                      <a:tailEnd type="none" w="med" len="med"/>
                    </a:lnB>
                  </a:tcPr>
                </a:tc>
                <a:tc>
                  <a:txBody>
                    <a:bodyPr/>
                    <a:lstStyle/>
                    <a:p>
                      <a:pPr algn="ctr"/>
                      <a:r>
                        <a:rPr lang="es-MX" dirty="0" smtClean="0"/>
                        <a:t>56.34</a:t>
                      </a:r>
                    </a:p>
                  </a:txBody>
                  <a:tcPr>
                    <a:lnB w="12700" cap="flat" cmpd="sng" algn="ctr">
                      <a:solidFill>
                        <a:schemeClr val="tx1"/>
                      </a:solidFill>
                      <a:prstDash val="solid"/>
                      <a:round/>
                      <a:headEnd type="none" w="med" len="med"/>
                      <a:tailEnd type="none" w="med" len="med"/>
                    </a:lnB>
                  </a:tcPr>
                </a:tc>
                <a:tc>
                  <a:txBody>
                    <a:bodyPr/>
                    <a:lstStyle/>
                    <a:p>
                      <a:endParaRPr lang="es-ES" dirty="0"/>
                    </a:p>
                  </a:txBody>
                  <a:tcPr>
                    <a:lnB w="12700" cap="flat" cmpd="sng" algn="ctr">
                      <a:solidFill>
                        <a:schemeClr val="tx1"/>
                      </a:solidFill>
                      <a:prstDash val="solid"/>
                      <a:round/>
                      <a:headEnd type="none" w="med" len="med"/>
                      <a:tailEnd type="none" w="med" len="med"/>
                    </a:lnB>
                  </a:tcPr>
                </a:tc>
              </a:tr>
              <a:tr h="451963">
                <a:tc>
                  <a:txBody>
                    <a:bodyPr/>
                    <a:lstStyle/>
                    <a:p>
                      <a:endParaRPr lang="es-ES"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MX" b="1" dirty="0" smtClean="0"/>
                        <a:t>PROMEDIO</a:t>
                      </a:r>
                      <a:endParaRPr lang="es-ES"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MX" sz="2400" dirty="0" smtClean="0"/>
                        <a:t>48.87</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4" name="3 Tabla"/>
          <p:cNvGraphicFramePr>
            <a:graphicFrameLocks noGrp="1"/>
          </p:cNvGraphicFramePr>
          <p:nvPr/>
        </p:nvGraphicFramePr>
        <p:xfrm>
          <a:off x="357158" y="3571876"/>
          <a:ext cx="4104000" cy="2936248"/>
        </p:xfrm>
        <a:graphic>
          <a:graphicData uri="http://schemas.openxmlformats.org/drawingml/2006/table">
            <a:tbl>
              <a:tblPr firstRow="1" bandRow="1">
                <a:tableStyleId>{21E4AEA4-8DFA-4A89-87EB-49C32662AFE0}</a:tableStyleId>
              </a:tblPr>
              <a:tblGrid>
                <a:gridCol w="294364"/>
                <a:gridCol w="1922127"/>
                <a:gridCol w="926781"/>
                <a:gridCol w="960728"/>
              </a:tblGrid>
              <a:tr h="572487">
                <a:tc gridSpan="4">
                  <a:txBody>
                    <a:bodyPr/>
                    <a:lstStyle/>
                    <a:p>
                      <a:pPr algn="ctr"/>
                      <a:r>
                        <a:rPr lang="es-MX" sz="1600" dirty="0" smtClean="0"/>
                        <a:t>SERIE REGULAR VNL 2023 – FEMENINO </a:t>
                      </a:r>
                    </a:p>
                    <a:p>
                      <a:pPr algn="ctr"/>
                      <a:r>
                        <a:rPr lang="es-MX" sz="1600" dirty="0" smtClean="0"/>
                        <a:t>(16 Equipos)</a:t>
                      </a:r>
                      <a:endParaRPr lang="es-ES" sz="1600" dirty="0">
                        <a:solidFill>
                          <a:schemeClr val="tx1"/>
                        </a:solidFill>
                      </a:endParaRPr>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361571">
                <a:tc gridSpan="4">
                  <a:txBody>
                    <a:bodyPr/>
                    <a:lstStyle/>
                    <a:p>
                      <a:pPr algn="ctr"/>
                      <a:r>
                        <a:rPr lang="es-MX" sz="1700" baseline="0" dirty="0" smtClean="0"/>
                        <a:t>ATAQUE %(SO) # Después de pase perfecto</a:t>
                      </a:r>
                      <a:endParaRPr lang="es-ES" sz="1700"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r>
              <a:tr h="361571">
                <a:tc>
                  <a:txBody>
                    <a:bodyPr/>
                    <a:lstStyle/>
                    <a:p>
                      <a:r>
                        <a:rPr lang="es-MX" dirty="0" smtClean="0"/>
                        <a:t>1</a:t>
                      </a:r>
                      <a:endParaRPr lang="es-ES" dirty="0"/>
                    </a:p>
                  </a:txBody>
                  <a:tcPr/>
                </a:tc>
                <a:tc>
                  <a:txBody>
                    <a:bodyPr/>
                    <a:lstStyle/>
                    <a:p>
                      <a:r>
                        <a:rPr lang="es-MX" dirty="0" smtClean="0"/>
                        <a:t>TURQUIA</a:t>
                      </a:r>
                      <a:endParaRPr lang="es-ES" dirty="0"/>
                    </a:p>
                  </a:txBody>
                  <a:tcPr/>
                </a:tc>
                <a:tc>
                  <a:txBody>
                    <a:bodyPr/>
                    <a:lstStyle/>
                    <a:p>
                      <a:pPr algn="ctr"/>
                      <a:r>
                        <a:rPr lang="es-MX" dirty="0" smtClean="0"/>
                        <a:t>77.78</a:t>
                      </a:r>
                      <a:endParaRPr lang="es-ES" dirty="0"/>
                    </a:p>
                  </a:txBody>
                  <a:tcPr/>
                </a:tc>
                <a:tc>
                  <a:txBody>
                    <a:bodyPr/>
                    <a:lstStyle/>
                    <a:p>
                      <a:endParaRPr lang="es-ES"/>
                    </a:p>
                  </a:txBody>
                  <a:tcPr/>
                </a:tc>
              </a:tr>
              <a:tr h="399246">
                <a:tc>
                  <a:txBody>
                    <a:bodyPr/>
                    <a:lstStyle/>
                    <a:p>
                      <a:r>
                        <a:rPr lang="es-MX" dirty="0" smtClean="0"/>
                        <a:t>2</a:t>
                      </a:r>
                      <a:endParaRPr lang="es-ES" dirty="0"/>
                    </a:p>
                  </a:txBody>
                  <a:tcPr/>
                </a:tc>
                <a:tc>
                  <a:txBody>
                    <a:bodyPr/>
                    <a:lstStyle/>
                    <a:p>
                      <a:r>
                        <a:rPr lang="es-MX" dirty="0" smtClean="0"/>
                        <a:t>CHINA</a:t>
                      </a:r>
                      <a:endParaRPr lang="es-ES" dirty="0"/>
                    </a:p>
                  </a:txBody>
                  <a:tcPr/>
                </a:tc>
                <a:tc>
                  <a:txBody>
                    <a:bodyPr/>
                    <a:lstStyle/>
                    <a:p>
                      <a:pPr algn="ctr"/>
                      <a:r>
                        <a:rPr lang="es-MX" dirty="0" smtClean="0"/>
                        <a:t>76.17</a:t>
                      </a:r>
                      <a:endParaRPr lang="es-ES" dirty="0"/>
                    </a:p>
                  </a:txBody>
                  <a:tcPr/>
                </a:tc>
                <a:tc>
                  <a:txBody>
                    <a:bodyPr/>
                    <a:lstStyle/>
                    <a:p>
                      <a:endParaRPr lang="es-ES" dirty="0"/>
                    </a:p>
                  </a:txBody>
                  <a:tcPr/>
                </a:tc>
              </a:tr>
              <a:tr h="407591">
                <a:tc>
                  <a:txBody>
                    <a:bodyPr/>
                    <a:lstStyle/>
                    <a:p>
                      <a:r>
                        <a:rPr lang="es-MX" dirty="0" smtClean="0"/>
                        <a:t>3</a:t>
                      </a:r>
                      <a:endParaRPr lang="es-ES" dirty="0"/>
                    </a:p>
                  </a:txBody>
                  <a:tcPr/>
                </a:tc>
                <a:tc>
                  <a:txBody>
                    <a:bodyPr/>
                    <a:lstStyle/>
                    <a:p>
                      <a:r>
                        <a:rPr lang="es-MX" dirty="0" smtClean="0"/>
                        <a:t>DOMINICANA</a:t>
                      </a:r>
                      <a:endParaRPr lang="es-ES" dirty="0"/>
                    </a:p>
                  </a:txBody>
                  <a:tcPr/>
                </a:tc>
                <a:tc>
                  <a:txBody>
                    <a:bodyPr/>
                    <a:lstStyle/>
                    <a:p>
                      <a:pPr algn="ctr"/>
                      <a:r>
                        <a:rPr lang="es-MX" dirty="0" smtClean="0"/>
                        <a:t>73.85</a:t>
                      </a:r>
                      <a:endParaRPr lang="es-ES" dirty="0"/>
                    </a:p>
                  </a:txBody>
                  <a:tcPr/>
                </a:tc>
                <a:tc>
                  <a:txBody>
                    <a:bodyPr/>
                    <a:lstStyle/>
                    <a:p>
                      <a:endParaRPr lang="es-ES" dirty="0"/>
                    </a:p>
                  </a:txBody>
                  <a:tcPr/>
                </a:tc>
              </a:tr>
              <a:tr h="361571">
                <a:tc>
                  <a:txBody>
                    <a:bodyPr/>
                    <a:lstStyle/>
                    <a:p>
                      <a:r>
                        <a:rPr lang="es-MX" dirty="0" smtClean="0"/>
                        <a:t>4</a:t>
                      </a:r>
                      <a:endParaRPr lang="es-ES" dirty="0"/>
                    </a:p>
                  </a:txBody>
                  <a:tcPr>
                    <a:lnB w="12700" cap="flat" cmpd="sng" algn="ctr">
                      <a:solidFill>
                        <a:schemeClr val="tx1"/>
                      </a:solidFill>
                      <a:prstDash val="solid"/>
                      <a:round/>
                      <a:headEnd type="none" w="med" len="med"/>
                      <a:tailEnd type="none" w="med" len="med"/>
                    </a:lnB>
                  </a:tcPr>
                </a:tc>
                <a:tc>
                  <a:txBody>
                    <a:bodyPr/>
                    <a:lstStyle/>
                    <a:p>
                      <a:r>
                        <a:rPr lang="es-MX" dirty="0" smtClean="0"/>
                        <a:t>POLONIA</a:t>
                      </a:r>
                      <a:endParaRPr lang="es-ES" dirty="0"/>
                    </a:p>
                  </a:txBody>
                  <a:tcPr>
                    <a:lnB w="12700" cap="flat" cmpd="sng" algn="ctr">
                      <a:solidFill>
                        <a:schemeClr val="tx1"/>
                      </a:solidFill>
                      <a:prstDash val="solid"/>
                      <a:round/>
                      <a:headEnd type="none" w="med" len="med"/>
                      <a:tailEnd type="none" w="med" len="med"/>
                    </a:lnB>
                  </a:tcPr>
                </a:tc>
                <a:tc>
                  <a:txBody>
                    <a:bodyPr/>
                    <a:lstStyle/>
                    <a:p>
                      <a:pPr algn="ctr"/>
                      <a:r>
                        <a:rPr lang="es-MX" dirty="0" smtClean="0"/>
                        <a:t>73.47</a:t>
                      </a:r>
                    </a:p>
                  </a:txBody>
                  <a:tcPr>
                    <a:lnB w="12700" cap="flat" cmpd="sng" algn="ctr">
                      <a:solidFill>
                        <a:schemeClr val="tx1"/>
                      </a:solidFill>
                      <a:prstDash val="solid"/>
                      <a:round/>
                      <a:headEnd type="none" w="med" len="med"/>
                      <a:tailEnd type="none" w="med" len="med"/>
                    </a:lnB>
                  </a:tcPr>
                </a:tc>
                <a:tc>
                  <a:txBody>
                    <a:bodyPr/>
                    <a:lstStyle/>
                    <a:p>
                      <a:endParaRPr lang="es-ES" dirty="0"/>
                    </a:p>
                  </a:txBody>
                  <a:tcPr>
                    <a:lnB w="12700" cap="flat" cmpd="sng" algn="ctr">
                      <a:solidFill>
                        <a:schemeClr val="tx1"/>
                      </a:solidFill>
                      <a:prstDash val="solid"/>
                      <a:round/>
                      <a:headEnd type="none" w="med" len="med"/>
                      <a:tailEnd type="none" w="med" len="med"/>
                    </a:lnB>
                  </a:tcPr>
                </a:tc>
              </a:tr>
              <a:tr h="451963">
                <a:tc>
                  <a:txBody>
                    <a:bodyPr/>
                    <a:lstStyle/>
                    <a:p>
                      <a:endParaRPr lang="es-ES"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MX" b="1" dirty="0" smtClean="0"/>
                        <a:t>PROMEDIO</a:t>
                      </a:r>
                      <a:endParaRPr lang="es-ES"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MX" sz="2400" dirty="0" smtClean="0"/>
                        <a:t>68.59</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5" name="4 Tabla"/>
          <p:cNvGraphicFramePr>
            <a:graphicFrameLocks noGrp="1"/>
          </p:cNvGraphicFramePr>
          <p:nvPr/>
        </p:nvGraphicFramePr>
        <p:xfrm>
          <a:off x="4786314" y="3571876"/>
          <a:ext cx="4104000" cy="2940437"/>
        </p:xfrm>
        <a:graphic>
          <a:graphicData uri="http://schemas.openxmlformats.org/drawingml/2006/table">
            <a:tbl>
              <a:tblPr firstRow="1" bandRow="1">
                <a:tableStyleId>{00A15C55-8517-42AA-B614-E9B94910E393}</a:tableStyleId>
              </a:tblPr>
              <a:tblGrid>
                <a:gridCol w="294364"/>
                <a:gridCol w="1922127"/>
                <a:gridCol w="926781"/>
                <a:gridCol w="960728"/>
              </a:tblGrid>
              <a:tr h="572487">
                <a:tc gridSpan="4">
                  <a:txBody>
                    <a:bodyPr/>
                    <a:lstStyle/>
                    <a:p>
                      <a:pPr algn="ctr"/>
                      <a:r>
                        <a:rPr lang="es-MX" sz="1600" dirty="0" smtClean="0"/>
                        <a:t>SERIE REGULAR VNL 2023 – FEMENINO </a:t>
                      </a:r>
                    </a:p>
                    <a:p>
                      <a:pPr algn="ctr"/>
                      <a:r>
                        <a:rPr lang="es-MX" sz="1600" dirty="0" smtClean="0"/>
                        <a:t>(16 Equipos)</a:t>
                      </a:r>
                      <a:endParaRPr lang="es-ES" sz="1600" dirty="0">
                        <a:solidFill>
                          <a:schemeClr val="tx1"/>
                        </a:solidFill>
                      </a:endParaRPr>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361571">
                <a:tc gridSpan="4">
                  <a:txBody>
                    <a:bodyPr/>
                    <a:lstStyle/>
                    <a:p>
                      <a:pPr algn="ctr"/>
                      <a:r>
                        <a:rPr lang="es-MX" baseline="0" dirty="0" smtClean="0"/>
                        <a:t>ERRORES POR SET</a:t>
                      </a:r>
                      <a:endParaRPr lang="es-ES" dirty="0"/>
                    </a:p>
                  </a:txBody>
                  <a:tcPr/>
                </a:tc>
                <a:tc hMerge="1">
                  <a:txBody>
                    <a:bodyPr/>
                    <a:lstStyle/>
                    <a:p>
                      <a:endParaRPr lang="es-ES" dirty="0"/>
                    </a:p>
                  </a:txBody>
                  <a:tcPr/>
                </a:tc>
                <a:tc hMerge="1">
                  <a:txBody>
                    <a:bodyPr/>
                    <a:lstStyle/>
                    <a:p>
                      <a:endParaRPr lang="es-ES" dirty="0"/>
                    </a:p>
                  </a:txBody>
                  <a:tcPr/>
                </a:tc>
                <a:tc hMerge="1">
                  <a:txBody>
                    <a:bodyPr/>
                    <a:lstStyle/>
                    <a:p>
                      <a:endParaRPr lang="es-ES" dirty="0"/>
                    </a:p>
                  </a:txBody>
                  <a:tcPr/>
                </a:tc>
              </a:tr>
              <a:tr h="361571">
                <a:tc>
                  <a:txBody>
                    <a:bodyPr/>
                    <a:lstStyle/>
                    <a:p>
                      <a:r>
                        <a:rPr lang="es-MX" dirty="0" smtClean="0"/>
                        <a:t>1</a:t>
                      </a:r>
                      <a:endParaRPr lang="es-ES" dirty="0"/>
                    </a:p>
                  </a:txBody>
                  <a:tcPr/>
                </a:tc>
                <a:tc>
                  <a:txBody>
                    <a:bodyPr/>
                    <a:lstStyle/>
                    <a:p>
                      <a:r>
                        <a:rPr lang="es-MX" dirty="0" smtClean="0"/>
                        <a:t>KOREA</a:t>
                      </a:r>
                      <a:endParaRPr lang="es-ES" dirty="0"/>
                    </a:p>
                  </a:txBody>
                  <a:tcPr/>
                </a:tc>
                <a:tc>
                  <a:txBody>
                    <a:bodyPr/>
                    <a:lstStyle/>
                    <a:p>
                      <a:pPr algn="ctr"/>
                      <a:r>
                        <a:rPr lang="es-MX" dirty="0" smtClean="0"/>
                        <a:t>6.03</a:t>
                      </a:r>
                      <a:endParaRPr lang="es-ES" dirty="0"/>
                    </a:p>
                  </a:txBody>
                  <a:tcPr/>
                </a:tc>
                <a:tc>
                  <a:txBody>
                    <a:bodyPr/>
                    <a:lstStyle/>
                    <a:p>
                      <a:endParaRPr lang="es-ES"/>
                    </a:p>
                  </a:txBody>
                  <a:tcPr/>
                </a:tc>
              </a:tr>
              <a:tr h="399246">
                <a:tc>
                  <a:txBody>
                    <a:bodyPr/>
                    <a:lstStyle/>
                    <a:p>
                      <a:r>
                        <a:rPr lang="es-MX" dirty="0" smtClean="0"/>
                        <a:t>2</a:t>
                      </a:r>
                      <a:endParaRPr lang="es-ES" dirty="0"/>
                    </a:p>
                  </a:txBody>
                  <a:tcPr/>
                </a:tc>
                <a:tc>
                  <a:txBody>
                    <a:bodyPr/>
                    <a:lstStyle/>
                    <a:p>
                      <a:r>
                        <a:rPr lang="es-MX" dirty="0" smtClean="0"/>
                        <a:t>BULGARIA</a:t>
                      </a:r>
                      <a:endParaRPr lang="es-ES" dirty="0"/>
                    </a:p>
                  </a:txBody>
                  <a:tcPr/>
                </a:tc>
                <a:tc>
                  <a:txBody>
                    <a:bodyPr/>
                    <a:lstStyle/>
                    <a:p>
                      <a:pPr algn="ctr"/>
                      <a:r>
                        <a:rPr lang="es-MX" dirty="0" smtClean="0"/>
                        <a:t>5.96</a:t>
                      </a:r>
                      <a:endParaRPr lang="es-ES" dirty="0"/>
                    </a:p>
                  </a:txBody>
                  <a:tcPr/>
                </a:tc>
                <a:tc>
                  <a:txBody>
                    <a:bodyPr/>
                    <a:lstStyle/>
                    <a:p>
                      <a:endParaRPr lang="es-ES" dirty="0"/>
                    </a:p>
                  </a:txBody>
                  <a:tcPr/>
                </a:tc>
              </a:tr>
              <a:tr h="407591">
                <a:tc>
                  <a:txBody>
                    <a:bodyPr/>
                    <a:lstStyle/>
                    <a:p>
                      <a:r>
                        <a:rPr lang="es-MX" dirty="0" smtClean="0"/>
                        <a:t>3</a:t>
                      </a:r>
                      <a:endParaRPr lang="es-ES" dirty="0"/>
                    </a:p>
                  </a:txBody>
                  <a:tcPr/>
                </a:tc>
                <a:tc>
                  <a:txBody>
                    <a:bodyPr/>
                    <a:lstStyle/>
                    <a:p>
                      <a:r>
                        <a:rPr lang="es-MX" dirty="0" smtClean="0"/>
                        <a:t>ITALIA</a:t>
                      </a:r>
                      <a:endParaRPr lang="es-ES" dirty="0"/>
                    </a:p>
                  </a:txBody>
                  <a:tcPr/>
                </a:tc>
                <a:tc>
                  <a:txBody>
                    <a:bodyPr/>
                    <a:lstStyle/>
                    <a:p>
                      <a:pPr algn="ctr"/>
                      <a:r>
                        <a:rPr lang="es-MX" dirty="0" smtClean="0"/>
                        <a:t>5.88</a:t>
                      </a:r>
                      <a:endParaRPr lang="es-ES" dirty="0"/>
                    </a:p>
                  </a:txBody>
                  <a:tcPr/>
                </a:tc>
                <a:tc>
                  <a:txBody>
                    <a:bodyPr/>
                    <a:lstStyle/>
                    <a:p>
                      <a:endParaRPr lang="es-ES" dirty="0"/>
                    </a:p>
                  </a:txBody>
                  <a:tcPr/>
                </a:tc>
              </a:tr>
              <a:tr h="361571">
                <a:tc>
                  <a:txBody>
                    <a:bodyPr/>
                    <a:lstStyle/>
                    <a:p>
                      <a:r>
                        <a:rPr lang="es-MX" dirty="0" smtClean="0"/>
                        <a:t>4</a:t>
                      </a:r>
                      <a:endParaRPr lang="es-ES" dirty="0"/>
                    </a:p>
                  </a:txBody>
                  <a:tcPr>
                    <a:lnB w="12700" cap="flat" cmpd="sng" algn="ctr">
                      <a:solidFill>
                        <a:schemeClr val="tx1"/>
                      </a:solidFill>
                      <a:prstDash val="solid"/>
                      <a:round/>
                      <a:headEnd type="none" w="med" len="med"/>
                      <a:tailEnd type="none" w="med" len="med"/>
                    </a:lnB>
                  </a:tcPr>
                </a:tc>
                <a:tc>
                  <a:txBody>
                    <a:bodyPr/>
                    <a:lstStyle/>
                    <a:p>
                      <a:r>
                        <a:rPr lang="es-MX" dirty="0" smtClean="0"/>
                        <a:t>CANADA</a:t>
                      </a:r>
                      <a:endParaRPr lang="es-ES" dirty="0"/>
                    </a:p>
                  </a:txBody>
                  <a:tcPr>
                    <a:lnB w="12700" cap="flat" cmpd="sng" algn="ctr">
                      <a:solidFill>
                        <a:schemeClr val="tx1"/>
                      </a:solidFill>
                      <a:prstDash val="solid"/>
                      <a:round/>
                      <a:headEnd type="none" w="med" len="med"/>
                      <a:tailEnd type="none" w="med" len="med"/>
                    </a:lnB>
                  </a:tcPr>
                </a:tc>
                <a:tc>
                  <a:txBody>
                    <a:bodyPr/>
                    <a:lstStyle/>
                    <a:p>
                      <a:pPr algn="ctr"/>
                      <a:r>
                        <a:rPr lang="es-MX" dirty="0" smtClean="0"/>
                        <a:t>5.73</a:t>
                      </a:r>
                    </a:p>
                  </a:txBody>
                  <a:tcPr>
                    <a:lnB w="12700" cap="flat" cmpd="sng" algn="ctr">
                      <a:solidFill>
                        <a:schemeClr val="tx1"/>
                      </a:solidFill>
                      <a:prstDash val="solid"/>
                      <a:round/>
                      <a:headEnd type="none" w="med" len="med"/>
                      <a:tailEnd type="none" w="med" len="med"/>
                    </a:lnB>
                  </a:tcPr>
                </a:tc>
                <a:tc>
                  <a:txBody>
                    <a:bodyPr/>
                    <a:lstStyle/>
                    <a:p>
                      <a:endParaRPr lang="es-ES" dirty="0"/>
                    </a:p>
                  </a:txBody>
                  <a:tcPr>
                    <a:lnB w="12700" cap="flat" cmpd="sng" algn="ctr">
                      <a:solidFill>
                        <a:schemeClr val="tx1"/>
                      </a:solidFill>
                      <a:prstDash val="solid"/>
                      <a:round/>
                      <a:headEnd type="none" w="med" len="med"/>
                      <a:tailEnd type="none" w="med" len="med"/>
                    </a:lnB>
                  </a:tcPr>
                </a:tc>
              </a:tr>
              <a:tr h="451963">
                <a:tc>
                  <a:txBody>
                    <a:bodyPr/>
                    <a:lstStyle/>
                    <a:p>
                      <a:endParaRPr lang="es-ES"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MX" b="1" dirty="0" smtClean="0"/>
                        <a:t>PROMEDIO</a:t>
                      </a:r>
                      <a:endParaRPr lang="es-ES"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MX" sz="2400" dirty="0" smtClean="0"/>
                        <a:t>5.3</a:t>
                      </a: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357188" y="785813"/>
          <a:ext cx="8572560" cy="5669012"/>
        </p:xfrm>
        <a:graphic>
          <a:graphicData uri="http://schemas.openxmlformats.org/drawingml/2006/table">
            <a:tbl>
              <a:tblPr firstRow="1" bandRow="1">
                <a:tableStyleId>{21E4AEA4-8DFA-4A89-87EB-49C32662AFE0}</a:tableStyleId>
              </a:tblPr>
              <a:tblGrid>
                <a:gridCol w="1062086"/>
                <a:gridCol w="7510474"/>
              </a:tblGrid>
              <a:tr h="601874">
                <a:tc gridSpan="2">
                  <a:txBody>
                    <a:bodyPr/>
                    <a:lstStyle/>
                    <a:p>
                      <a:pPr algn="ctr"/>
                      <a:r>
                        <a:rPr lang="es-AR" sz="3200" dirty="0" smtClean="0">
                          <a:solidFill>
                            <a:schemeClr val="bg2"/>
                          </a:solidFill>
                          <a:latin typeface="Century Gothic" pitchFamily="34" charset="0"/>
                        </a:rPr>
                        <a:t>SAQUE </a:t>
                      </a:r>
                      <a:endParaRPr lang="es-ES" sz="3200" i="1" dirty="0">
                        <a:latin typeface="Century Gothic" pitchFamily="34" charset="0"/>
                      </a:endParaRPr>
                    </a:p>
                  </a:txBody>
                  <a:tcPr>
                    <a:solidFill>
                      <a:schemeClr val="accent3">
                        <a:lumMod val="75000"/>
                      </a:schemeClr>
                    </a:solidFill>
                  </a:tcPr>
                </a:tc>
                <a:tc hMerge="1">
                  <a:txBody>
                    <a:bodyPr/>
                    <a:lstStyle/>
                    <a:p>
                      <a:endParaRPr lang="es-ES"/>
                    </a:p>
                  </a:txBody>
                  <a:tcPr/>
                </a:tc>
              </a:tr>
              <a:tr h="1360864">
                <a:tc>
                  <a:txBody>
                    <a:bodyPr/>
                    <a:lstStyle/>
                    <a:p>
                      <a:pPr algn="ctr"/>
                      <a:r>
                        <a:rPr lang="es-AR" sz="4400" b="1" dirty="0" smtClean="0">
                          <a:latin typeface="Arial Narrow" pitchFamily="34" charset="0"/>
                        </a:rPr>
                        <a:t>=</a:t>
                      </a:r>
                      <a:endParaRPr lang="es-ES" sz="4400" b="1"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kern="1200" dirty="0" smtClean="0">
                          <a:solidFill>
                            <a:schemeClr val="dk1"/>
                          </a:solidFill>
                          <a:latin typeface="Arial Narrow" pitchFamily="34" charset="0"/>
                          <a:ea typeface="+mn-ea"/>
                          <a:cs typeface="+mn-cs"/>
                        </a:rPr>
                        <a:t>(Doble Negativo): saque errado (saque que sale fuera de los límites del campo, no supera la red, etc.) o falta reglamentaria en su ejecución.</a:t>
                      </a:r>
                      <a:endParaRPr lang="es-ES" sz="2400" kern="1200" dirty="0" smtClean="0">
                        <a:solidFill>
                          <a:schemeClr val="dk1"/>
                        </a:solidFill>
                        <a:latin typeface="Arial Narrow" pitchFamily="34" charset="0"/>
                        <a:ea typeface="+mn-ea"/>
                        <a:cs typeface="+mn-cs"/>
                      </a:endParaRPr>
                    </a:p>
                  </a:txBody>
                  <a:tcPr/>
                </a:tc>
              </a:tr>
              <a:tr h="855294">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kern="1200" dirty="0" smtClean="0">
                          <a:solidFill>
                            <a:schemeClr val="dk1"/>
                          </a:solidFill>
                          <a:latin typeface="Arial Narrow" pitchFamily="34" charset="0"/>
                          <a:ea typeface="+mn-ea"/>
                          <a:cs typeface="+mn-cs"/>
                        </a:rPr>
                        <a:t>(Negativo): el saque no complica la recepción adversaria permitiéndole al equipo receptor todas sus variantes de ataque.</a:t>
                      </a:r>
                      <a:endParaRPr lang="es-ES" sz="2400" kern="1200" dirty="0" smtClean="0">
                        <a:solidFill>
                          <a:schemeClr val="dk1"/>
                        </a:solidFill>
                        <a:latin typeface="Arial Narrow" pitchFamily="34" charset="0"/>
                        <a:ea typeface="+mn-ea"/>
                        <a:cs typeface="+mn-cs"/>
                      </a:endParaRPr>
                    </a:p>
                  </a:txBody>
                  <a:tcPr/>
                </a:tc>
              </a:tr>
              <a:tr h="1235425">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kern="1200" dirty="0" smtClean="0">
                          <a:solidFill>
                            <a:schemeClr val="dk1"/>
                          </a:solidFill>
                          <a:latin typeface="Arial Narrow" pitchFamily="34" charset="0"/>
                          <a:ea typeface="+mn-ea"/>
                          <a:cs typeface="+mn-cs"/>
                        </a:rPr>
                        <a:t>(Positivo): el saque complica la recepción del equipo rival, éste debe jugar una pelota de parábola alta, sin combinaciones, beneficiando el sistema defensivo</a:t>
                      </a:r>
                      <a:r>
                        <a:rPr lang="es-AR" sz="1800" kern="1200" dirty="0" smtClean="0">
                          <a:solidFill>
                            <a:schemeClr val="dk1"/>
                          </a:solidFill>
                          <a:latin typeface="Arial Narrow" pitchFamily="34" charset="0"/>
                          <a:ea typeface="+mn-ea"/>
                          <a:cs typeface="+mn-cs"/>
                        </a:rPr>
                        <a:t>.</a:t>
                      </a:r>
                      <a:endParaRPr lang="es-ES" sz="1800" kern="1200" dirty="0" smtClean="0">
                        <a:solidFill>
                          <a:schemeClr val="dk1"/>
                        </a:solidFill>
                        <a:latin typeface="Arial Narrow" pitchFamily="34" charset="0"/>
                        <a:ea typeface="+mn-ea"/>
                        <a:cs typeface="+mn-cs"/>
                      </a:endParaRPr>
                    </a:p>
                  </a:txBody>
                  <a:tcPr/>
                </a:tc>
              </a:tr>
              <a:tr h="1615555">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kern="1200" dirty="0" smtClean="0">
                          <a:solidFill>
                            <a:schemeClr val="dk1"/>
                          </a:solidFill>
                          <a:latin typeface="Arial Narrow" pitchFamily="34" charset="0"/>
                          <a:ea typeface="+mn-ea"/>
                          <a:cs typeface="+mn-cs"/>
                        </a:rPr>
                        <a:t>(Doble Positivo): punto directo de saque. El equipo adversario no pudo recibir la pelota y mantenerla en juego o comete una falta reglamentaria.</a:t>
                      </a:r>
                      <a:endParaRPr lang="es-ES" sz="2400" kern="1200" dirty="0" smtClean="0">
                        <a:solidFill>
                          <a:schemeClr val="dk1"/>
                        </a:solidFill>
                        <a:latin typeface="Arial Narrow" pitchFamily="34" charset="0"/>
                        <a:ea typeface="+mn-ea"/>
                        <a:cs typeface="+mn-cs"/>
                      </a:endParaRPr>
                    </a:p>
                    <a:p>
                      <a:endParaRPr lang="es-ES" sz="2400" dirty="0">
                        <a:latin typeface="Arial Narrow" pitchFamily="34" charset="0"/>
                      </a:endParaRPr>
                    </a:p>
                  </a:txBody>
                  <a:tcPr/>
                </a:tc>
              </a:tr>
            </a:tbl>
          </a:graphicData>
        </a:graphic>
      </p:graphicFrame>
      <p:sp>
        <p:nvSpPr>
          <p:cNvPr id="5" name="4 Rectángulo redondeado"/>
          <p:cNvSpPr/>
          <p:nvPr/>
        </p:nvSpPr>
        <p:spPr>
          <a:xfrm>
            <a:off x="71438" y="71438"/>
            <a:ext cx="5929312" cy="500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000" dirty="0">
                <a:solidFill>
                  <a:schemeClr val="tx1"/>
                </a:solidFill>
                <a:latin typeface="Arial Unicode MS" pitchFamily="34" charset="-128"/>
                <a:ea typeface="Arial Unicode MS" pitchFamily="34" charset="-128"/>
                <a:cs typeface="Arial Unicode MS" pitchFamily="34" charset="-128"/>
              </a:rPr>
              <a:t>Escala de valoración: 4 (cuatro) con símbolos</a:t>
            </a:r>
            <a:endParaRPr lang="es-ES" sz="2000"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14313" y="741363"/>
          <a:ext cx="8715436" cy="5974080"/>
        </p:xfrm>
        <a:graphic>
          <a:graphicData uri="http://schemas.openxmlformats.org/drawingml/2006/table">
            <a:tbl>
              <a:tblPr firstRow="1" bandRow="1">
                <a:tableStyleId>{21E4AEA4-8DFA-4A89-87EB-49C32662AFE0}</a:tableStyleId>
              </a:tblPr>
              <a:tblGrid>
                <a:gridCol w="1079787"/>
                <a:gridCol w="7635649"/>
              </a:tblGrid>
              <a:tr h="543732">
                <a:tc gridSpan="2">
                  <a:txBody>
                    <a:bodyPr/>
                    <a:lstStyle/>
                    <a:p>
                      <a:pPr algn="ctr"/>
                      <a:r>
                        <a:rPr lang="es-AR" sz="3200" i="0" dirty="0" smtClean="0">
                          <a:solidFill>
                            <a:schemeClr val="bg2"/>
                          </a:solidFill>
                          <a:latin typeface="Century Gothic" pitchFamily="34" charset="0"/>
                        </a:rPr>
                        <a:t>RECEPCIÓN</a:t>
                      </a:r>
                      <a:endParaRPr lang="es-ES" sz="3200" i="0" dirty="0">
                        <a:latin typeface="Century Gothic" pitchFamily="34" charset="0"/>
                      </a:endParaRPr>
                    </a:p>
                  </a:txBody>
                  <a:tcPr>
                    <a:solidFill>
                      <a:schemeClr val="accent3">
                        <a:lumMod val="75000"/>
                      </a:schemeClr>
                    </a:solidFill>
                  </a:tcPr>
                </a:tc>
                <a:tc hMerge="1">
                  <a:txBody>
                    <a:bodyPr/>
                    <a:lstStyle/>
                    <a:p>
                      <a:endParaRPr lang="es-ES"/>
                    </a:p>
                  </a:txBody>
                  <a:tcPr/>
                </a:tc>
              </a:tr>
              <a:tr h="632329">
                <a:tc>
                  <a:txBody>
                    <a:bodyPr/>
                    <a:lstStyle/>
                    <a:p>
                      <a:pPr algn="ctr"/>
                      <a:r>
                        <a:rPr lang="es-AR" sz="4400" b="1" dirty="0" smtClean="0">
                          <a:latin typeface="Arial Narrow" pitchFamily="34" charset="0"/>
                        </a:rPr>
                        <a:t>=</a:t>
                      </a:r>
                      <a:endParaRPr lang="es-ES" sz="4400" b="1"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200" b="0" kern="1200" dirty="0" smtClean="0">
                          <a:solidFill>
                            <a:schemeClr val="dk1"/>
                          </a:solidFill>
                          <a:latin typeface="Arial Narrow" pitchFamily="34" charset="0"/>
                          <a:ea typeface="+mn-ea"/>
                          <a:cs typeface="+mn-cs"/>
                        </a:rPr>
                        <a:t>(Doble Negativo): </a:t>
                      </a:r>
                      <a:r>
                        <a:rPr lang="es-ES_tradnl" sz="2200" b="0" dirty="0" smtClean="0">
                          <a:latin typeface="Arial Narrow" pitchFamily="34" charset="0"/>
                          <a:cs typeface="Times New Roman" pitchFamily="18" charset="0"/>
                        </a:rPr>
                        <a:t>Error en la recepción, punto del saque adversario.</a:t>
                      </a:r>
                      <a:r>
                        <a:rPr lang="es-AR" sz="2200" b="0" dirty="0" smtClean="0">
                          <a:latin typeface="Arial Narrow" pitchFamily="34" charset="0"/>
                          <a:ea typeface="Times New Roman"/>
                          <a:cs typeface="Calibri" pitchFamily="34" charset="0"/>
                        </a:rPr>
                        <a:t> </a:t>
                      </a:r>
                      <a:endParaRPr lang="es-ES" sz="2200" b="0" dirty="0" smtClean="0">
                        <a:latin typeface="Arial Narrow" pitchFamily="34" charset="0"/>
                        <a:cs typeface="Arial" pitchFamily="34" charset="0"/>
                      </a:endParaRPr>
                    </a:p>
                  </a:txBody>
                  <a:tcPr/>
                </a:tc>
              </a:tr>
              <a:tr h="1370527">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200" b="0" kern="1200" dirty="0" smtClean="0">
                          <a:solidFill>
                            <a:schemeClr val="dk1"/>
                          </a:solidFill>
                          <a:latin typeface="Arial Narrow" pitchFamily="34" charset="0"/>
                          <a:ea typeface="+mn-ea"/>
                          <a:cs typeface="+mn-cs"/>
                        </a:rPr>
                        <a:t>(Negativo): </a:t>
                      </a:r>
                      <a:r>
                        <a:rPr lang="es-ES_tradnl" sz="2200" b="0" dirty="0" smtClean="0">
                          <a:latin typeface="Arial Narrow" pitchFamily="34" charset="0"/>
                          <a:cs typeface="Arial" pitchFamily="34" charset="0"/>
                        </a:rPr>
                        <a:t>Pelota separada o baja que reduce las posibilidades de un ataque múltiple.</a:t>
                      </a:r>
                      <a:r>
                        <a:rPr kumimoji="0" lang="es-ES" sz="2200" b="0" i="0" u="none" strike="noStrike" cap="none" normalizeH="0" baseline="0" dirty="0" smtClean="0">
                          <a:ln>
                            <a:noFill/>
                          </a:ln>
                          <a:solidFill>
                            <a:schemeClr val="tx1"/>
                          </a:solidFill>
                          <a:effectLst/>
                          <a:latin typeface="Arial Narrow" pitchFamily="34" charset="0"/>
                          <a:ea typeface="Calibri" pitchFamily="34" charset="0"/>
                          <a:cs typeface="Calibri" pitchFamily="34" charset="0"/>
                        </a:rPr>
                        <a:t> La recepción es fuera de la zona de ataque obligando a un frente de ataque. </a:t>
                      </a:r>
                      <a:r>
                        <a:rPr kumimoji="0" lang="es-ES_tradnl" sz="2200" b="0" i="0" u="none" strike="noStrike" cap="none" normalizeH="0" baseline="0" dirty="0" smtClean="0">
                          <a:ln>
                            <a:noFill/>
                          </a:ln>
                          <a:solidFill>
                            <a:schemeClr val="tx1"/>
                          </a:solidFill>
                          <a:effectLst/>
                          <a:latin typeface="Arial Narrow" pitchFamily="34" charset="0"/>
                          <a:ea typeface="Calibri" pitchFamily="34" charset="0"/>
                          <a:cs typeface="Calibri" pitchFamily="34" charset="0"/>
                        </a:rPr>
                        <a:t>S</a:t>
                      </a:r>
                      <a:r>
                        <a:rPr lang="es-ES_tradnl" sz="2200" b="0" dirty="0" smtClean="0">
                          <a:latin typeface="Arial Narrow" pitchFamily="34" charset="0"/>
                          <a:cs typeface="Calibri" pitchFamily="34" charset="0"/>
                        </a:rPr>
                        <a:t>e</a:t>
                      </a:r>
                      <a:r>
                        <a:rPr lang="es-ES_tradnl" sz="2200" b="0" baseline="0" dirty="0" smtClean="0">
                          <a:latin typeface="Arial Narrow" pitchFamily="34" charset="0"/>
                          <a:cs typeface="Calibri" pitchFamily="34" charset="0"/>
                        </a:rPr>
                        <a:t> juega</a:t>
                      </a:r>
                      <a:r>
                        <a:rPr lang="es-ES_tradnl" sz="2200" b="0" dirty="0" smtClean="0">
                          <a:latin typeface="Arial Narrow" pitchFamily="34" charset="0"/>
                          <a:cs typeface="Calibri" pitchFamily="34" charset="0"/>
                        </a:rPr>
                        <a:t> con balones de trayectorias altas. Las opciones de ataques se limitan</a:t>
                      </a:r>
                      <a:r>
                        <a:rPr lang="es-ES_tradnl" sz="2200" b="0" baseline="0" dirty="0" smtClean="0">
                          <a:latin typeface="Arial Narrow" pitchFamily="34" charset="0"/>
                          <a:cs typeface="Calibri" pitchFamily="34" charset="0"/>
                        </a:rPr>
                        <a:t> (</a:t>
                      </a:r>
                      <a:r>
                        <a:rPr lang="es-ES_tradnl" sz="2200" b="0" dirty="0" smtClean="0">
                          <a:latin typeface="Arial Narrow" pitchFamily="34" charset="0"/>
                          <a:cs typeface="Calibri" pitchFamily="34" charset="0"/>
                        </a:rPr>
                        <a:t>facilitan la relación bloqueo-defensa)</a:t>
                      </a:r>
                      <a:endParaRPr lang="es-ES" sz="2200" b="0" kern="1200" dirty="0" smtClean="0">
                        <a:solidFill>
                          <a:schemeClr val="dk1"/>
                        </a:solidFill>
                        <a:latin typeface="Arial Narrow" pitchFamily="34" charset="0"/>
                        <a:ea typeface="+mn-ea"/>
                        <a:cs typeface="+mn-cs"/>
                      </a:endParaRPr>
                    </a:p>
                  </a:txBody>
                  <a:tcPr/>
                </a:tc>
              </a:tr>
              <a:tr h="1116082">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200" b="0" kern="1200" dirty="0" smtClean="0">
                          <a:solidFill>
                            <a:schemeClr val="dk1"/>
                          </a:solidFill>
                          <a:latin typeface="Arial Narrow" pitchFamily="34" charset="0"/>
                          <a:ea typeface="+mn-ea"/>
                          <a:cs typeface="+mn-cs"/>
                        </a:rPr>
                        <a:t>(Positivo): </a:t>
                      </a:r>
                      <a:r>
                        <a:rPr lang="es-ES_tradnl" sz="2200" b="0" dirty="0" smtClean="0">
                          <a:latin typeface="Arial Narrow" pitchFamily="34" charset="0"/>
                          <a:cs typeface="Times New Roman" pitchFamily="18" charset="0"/>
                        </a:rPr>
                        <a:t>La recepción es buena, pero no esta dirigida a la base (Posición del Armador)</a:t>
                      </a:r>
                      <a:r>
                        <a:rPr lang="es-ES" sz="2200" b="0" dirty="0" smtClean="0">
                          <a:latin typeface="Arial Narrow" pitchFamily="34" charset="0"/>
                          <a:cs typeface="Arial" pitchFamily="34" charset="0"/>
                        </a:rPr>
                        <a:t> </a:t>
                      </a:r>
                      <a:r>
                        <a:rPr lang="es-AR" sz="2200" b="0" dirty="0" smtClean="0">
                          <a:latin typeface="Arial Narrow" pitchFamily="34" charset="0"/>
                          <a:cs typeface="Calibri" pitchFamily="34" charset="0"/>
                        </a:rPr>
                        <a:t>.</a:t>
                      </a:r>
                      <a:r>
                        <a:rPr kumimoji="0" lang="es-ES" sz="2200" b="0" i="0" u="none" strike="noStrike" cap="none" normalizeH="0" baseline="0" dirty="0" smtClean="0">
                          <a:ln>
                            <a:noFill/>
                          </a:ln>
                          <a:solidFill>
                            <a:schemeClr val="tx1"/>
                          </a:solidFill>
                          <a:effectLst/>
                          <a:latin typeface="Arial Narrow" pitchFamily="34" charset="0"/>
                          <a:ea typeface="Calibri" pitchFamily="34" charset="0"/>
                          <a:cs typeface="Calibri" pitchFamily="34" charset="0"/>
                        </a:rPr>
                        <a:t>La recepción es a 1 o 2 metros de la zona ideal.</a:t>
                      </a:r>
                      <a:r>
                        <a:rPr lang="es-AR" sz="2200" b="0" dirty="0" smtClean="0">
                          <a:latin typeface="Arial Narrow" pitchFamily="34" charset="0"/>
                          <a:ea typeface="Times New Roman"/>
                          <a:cs typeface="Calibri" pitchFamily="34" charset="0"/>
                        </a:rPr>
                        <a:t> </a:t>
                      </a:r>
                      <a:r>
                        <a:rPr lang="es-AR" sz="2200" b="0" baseline="0" dirty="0" smtClean="0">
                          <a:latin typeface="Arial Narrow" pitchFamily="34" charset="0"/>
                          <a:ea typeface="Times New Roman"/>
                          <a:cs typeface="Calibri" pitchFamily="34" charset="0"/>
                        </a:rPr>
                        <a:t>M</a:t>
                      </a:r>
                      <a:r>
                        <a:rPr lang="es-AR" sz="2200" b="0" dirty="0" smtClean="0">
                          <a:latin typeface="Arial Narrow" pitchFamily="34" charset="0"/>
                          <a:ea typeface="Times New Roman"/>
                          <a:cs typeface="Calibri" pitchFamily="34" charset="0"/>
                        </a:rPr>
                        <a:t>ás de un ataque se puede realizar</a:t>
                      </a:r>
                      <a:r>
                        <a:rPr lang="es-AR" sz="2200" b="0" baseline="0" dirty="0" smtClean="0">
                          <a:latin typeface="Arial Narrow" pitchFamily="34" charset="0"/>
                          <a:ea typeface="Times New Roman"/>
                          <a:cs typeface="Calibri" pitchFamily="34" charset="0"/>
                        </a:rPr>
                        <a:t>. </a:t>
                      </a:r>
                      <a:r>
                        <a:rPr lang="es-ES_tradnl" sz="2200" b="0" dirty="0" smtClean="0">
                          <a:latin typeface="Arial Narrow" pitchFamily="34" charset="0"/>
                          <a:cs typeface="Calibri" pitchFamily="34" charset="0"/>
                        </a:rPr>
                        <a:t>Puede jugar primeros tiempos, pero no en las mejores condiciones (Primer tiempo “forzado”)</a:t>
                      </a:r>
                      <a:r>
                        <a:rPr kumimoji="0" lang="es-ES" sz="2200" b="0" i="0" u="none" strike="noStrike" cap="none" normalizeH="0" baseline="0" dirty="0" smtClean="0">
                          <a:ln>
                            <a:noFill/>
                          </a:ln>
                          <a:solidFill>
                            <a:schemeClr val="tx1"/>
                          </a:solidFill>
                          <a:effectLst/>
                          <a:latin typeface="Arial Narrow" pitchFamily="34" charset="0"/>
                          <a:ea typeface="Calibri" pitchFamily="34" charset="0"/>
                          <a:cs typeface="Calibri" pitchFamily="34" charset="0"/>
                        </a:rPr>
                        <a:t> </a:t>
                      </a:r>
                      <a:endParaRPr lang="es-ES" sz="2200" b="0" kern="1200" dirty="0" smtClean="0">
                        <a:solidFill>
                          <a:schemeClr val="dk1"/>
                        </a:solidFill>
                        <a:latin typeface="Arial Narrow" pitchFamily="34" charset="0"/>
                        <a:ea typeface="+mn-ea"/>
                        <a:cs typeface="+mn-cs"/>
                      </a:endParaRPr>
                    </a:p>
                  </a:txBody>
                  <a:tcPr/>
                </a:tc>
              </a:tr>
              <a:tr h="1627961">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200" b="0" kern="1200" dirty="0" smtClean="0">
                          <a:solidFill>
                            <a:schemeClr val="dk1"/>
                          </a:solidFill>
                          <a:latin typeface="Arial Narrow" pitchFamily="34" charset="0"/>
                          <a:ea typeface="+mn-ea"/>
                          <a:cs typeface="+mn-cs"/>
                        </a:rPr>
                        <a:t>(Doble Positivo): </a:t>
                      </a:r>
                      <a:r>
                        <a:rPr lang="es-ES_tradnl" sz="2200" b="0" dirty="0" smtClean="0">
                          <a:latin typeface="Arial Narrow" pitchFamily="34" charset="0"/>
                          <a:cs typeface="Arial" pitchFamily="34" charset="0"/>
                        </a:rPr>
                        <a:t>Recepción que permite todo el sistema de ataque.     (Recepción perfecta)</a:t>
                      </a:r>
                      <a:r>
                        <a:rPr lang="es-AR" sz="2200" b="0" dirty="0" smtClean="0">
                          <a:latin typeface="Arial Narrow" pitchFamily="34" charset="0"/>
                          <a:ea typeface="Times New Roman"/>
                          <a:cs typeface="Calibri" pitchFamily="34" charset="0"/>
                        </a:rPr>
                        <a:t> Por la posición y la parábola.</a:t>
                      </a:r>
                      <a:r>
                        <a:rPr lang="es-ES_tradnl" sz="2200" b="0" baseline="0" dirty="0" smtClean="0">
                          <a:latin typeface="Arial Narrow" pitchFamily="34" charset="0"/>
                          <a:ea typeface="Times New Roman"/>
                          <a:cs typeface="Calibri" pitchFamily="34" charset="0"/>
                        </a:rPr>
                        <a:t> </a:t>
                      </a:r>
                      <a:r>
                        <a:rPr lang="es-ES_tradnl" sz="2200" b="0" dirty="0" smtClean="0">
                          <a:latin typeface="Arial Narrow" pitchFamily="34" charset="0"/>
                          <a:cs typeface="Calibri" pitchFamily="34" charset="0"/>
                        </a:rPr>
                        <a:t>(Ventaja total en el ataque)</a:t>
                      </a:r>
                      <a:r>
                        <a:rPr kumimoji="0" lang="es-ES" sz="2200" b="0" i="0" u="none" strike="noStrike" cap="none" normalizeH="0" baseline="0" dirty="0" smtClean="0">
                          <a:ln>
                            <a:noFill/>
                          </a:ln>
                          <a:solidFill>
                            <a:schemeClr val="tx1"/>
                          </a:solidFill>
                          <a:effectLst/>
                          <a:latin typeface="Arial Narrow" pitchFamily="34" charset="0"/>
                          <a:ea typeface="Calibri" pitchFamily="34" charset="0"/>
                          <a:cs typeface="Calibri" pitchFamily="34" charset="0"/>
                        </a:rPr>
                        <a:t> La recepción es cerca de la red, en zona 2-3, donde el armador dispone de los 3 frentes de ataque para poder jugar en armado de pelotas rápidas por el centro de la red o por las puntas</a:t>
                      </a:r>
                      <a:endParaRPr lang="es-ES" sz="2200" b="0" dirty="0" smtClean="0">
                        <a:latin typeface="Arial Narrow" pitchFamily="34" charset="0"/>
                        <a:cs typeface="Times New Roman" pitchFamily="18" charset="0"/>
                      </a:endParaRPr>
                    </a:p>
                  </a:txBody>
                  <a:tcPr/>
                </a:tc>
              </a:tr>
            </a:tbl>
          </a:graphicData>
        </a:graphic>
      </p:graphicFrame>
      <p:sp>
        <p:nvSpPr>
          <p:cNvPr id="5" name="4 Rectángulo redondeado"/>
          <p:cNvSpPr/>
          <p:nvPr/>
        </p:nvSpPr>
        <p:spPr>
          <a:xfrm>
            <a:off x="71438" y="71438"/>
            <a:ext cx="5929312" cy="500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000" dirty="0">
                <a:solidFill>
                  <a:schemeClr val="tx1"/>
                </a:solidFill>
                <a:latin typeface="Arial Unicode MS" pitchFamily="34" charset="-128"/>
                <a:ea typeface="Arial Unicode MS" pitchFamily="34" charset="-128"/>
                <a:cs typeface="Arial Unicode MS" pitchFamily="34" charset="-128"/>
              </a:rPr>
              <a:t>Escala de valoración: 4 (cuatro) con símbolos</a:t>
            </a:r>
            <a:endParaRPr lang="es-ES" sz="2000"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14313" y="741363"/>
          <a:ext cx="8715436" cy="5939512"/>
        </p:xfrm>
        <a:graphic>
          <a:graphicData uri="http://schemas.openxmlformats.org/drawingml/2006/table">
            <a:tbl>
              <a:tblPr firstRow="1" bandRow="1">
                <a:tableStyleId>{21E4AEA4-8DFA-4A89-87EB-49C32662AFE0}</a:tableStyleId>
              </a:tblPr>
              <a:tblGrid>
                <a:gridCol w="1079787"/>
                <a:gridCol w="7635649"/>
              </a:tblGrid>
              <a:tr h="579983">
                <a:tc gridSpan="2">
                  <a:txBody>
                    <a:bodyPr/>
                    <a:lstStyle/>
                    <a:p>
                      <a:pPr algn="ctr"/>
                      <a:r>
                        <a:rPr lang="es-AR" sz="3200" i="0" dirty="0" smtClean="0">
                          <a:solidFill>
                            <a:schemeClr val="bg2"/>
                          </a:solidFill>
                          <a:latin typeface="Century Gothic" pitchFamily="34" charset="0"/>
                        </a:rPr>
                        <a:t>ATAQUE</a:t>
                      </a:r>
                      <a:endParaRPr lang="es-ES" sz="3200" i="0" dirty="0">
                        <a:latin typeface="Century Gothic" pitchFamily="34" charset="0"/>
                      </a:endParaRPr>
                    </a:p>
                  </a:txBody>
                  <a:tcPr>
                    <a:solidFill>
                      <a:schemeClr val="accent3">
                        <a:lumMod val="75000"/>
                      </a:schemeClr>
                    </a:solidFill>
                  </a:tcPr>
                </a:tc>
                <a:tc hMerge="1">
                  <a:txBody>
                    <a:bodyPr/>
                    <a:lstStyle/>
                    <a:p>
                      <a:endParaRPr lang="es-ES"/>
                    </a:p>
                  </a:txBody>
                  <a:tcPr/>
                </a:tc>
              </a:tr>
              <a:tr h="1342539">
                <a:tc>
                  <a:txBody>
                    <a:bodyPr/>
                    <a:lstStyle/>
                    <a:p>
                      <a:pPr algn="ctr"/>
                      <a:r>
                        <a:rPr lang="es-AR" sz="4400" b="1" dirty="0" smtClean="0">
                          <a:latin typeface="Arial Narrow" pitchFamily="34" charset="0"/>
                        </a:rPr>
                        <a:t>=</a:t>
                      </a:r>
                      <a:endParaRPr lang="es-ES" sz="4400" b="1" dirty="0">
                        <a:latin typeface="Arial Narrow" pitchFamily="34" charset="0"/>
                      </a:endParaRPr>
                    </a:p>
                  </a:txBody>
                  <a:tcPr/>
                </a:tc>
                <a:tc>
                  <a:txBody>
                    <a:bodyPr/>
                    <a:lstStyle/>
                    <a:p>
                      <a:pPr eaLnBrk="0" hangingPunct="0"/>
                      <a:r>
                        <a:rPr lang="es-ES_tradnl" sz="2200" b="0" dirty="0" smtClean="0">
                          <a:latin typeface="Arial Narrow" pitchFamily="34" charset="0"/>
                          <a:cs typeface="Arial" pitchFamily="34" charset="0"/>
                        </a:rPr>
                        <a:t>Error del ataque. Pelota bloqueada por el adversario, pelota fuera del campo,</a:t>
                      </a:r>
                      <a:r>
                        <a:rPr lang="es-ES_tradnl" sz="2200" b="0" baseline="0" dirty="0" smtClean="0">
                          <a:latin typeface="Arial Narrow" pitchFamily="34" charset="0"/>
                          <a:cs typeface="Arial" pitchFamily="34" charset="0"/>
                        </a:rPr>
                        <a:t> </a:t>
                      </a:r>
                      <a:r>
                        <a:rPr lang="es-ES_tradnl" sz="2200" dirty="0" smtClean="0">
                          <a:latin typeface="Arial Narrow" pitchFamily="34" charset="0"/>
                          <a:cs typeface="Arial" pitchFamily="34" charset="0"/>
                        </a:rPr>
                        <a:t>contra la red, por fuera de las antenas, etc. </a:t>
                      </a:r>
                      <a:r>
                        <a:rPr lang="es-ES_tradnl" sz="2200" i="1" dirty="0" smtClean="0">
                          <a:latin typeface="Arial Narrow" pitchFamily="34" charset="0"/>
                          <a:cs typeface="Arial" pitchFamily="34" charset="0"/>
                        </a:rPr>
                        <a:t>(También si se produce desde una posición incorrecta (un jugador zaguero golpea en la zona de frente) </a:t>
                      </a:r>
                      <a:endParaRPr lang="es-ES" sz="2200" b="0" dirty="0">
                        <a:latin typeface="Arial Narrow" pitchFamily="34" charset="0"/>
                        <a:cs typeface="Times New Roman" pitchFamily="18" charset="0"/>
                      </a:endParaRPr>
                    </a:p>
                  </a:txBody>
                  <a:tcPr/>
                </a:tc>
              </a:tr>
              <a:tr h="864022">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r>
                        <a:rPr lang="es-AR" sz="2200" b="0" kern="1200" dirty="0" smtClean="0">
                          <a:solidFill>
                            <a:schemeClr val="dk1"/>
                          </a:solidFill>
                          <a:latin typeface="Arial Narrow" pitchFamily="34" charset="0"/>
                          <a:ea typeface="+mn-ea"/>
                          <a:cs typeface="+mn-cs"/>
                        </a:rPr>
                        <a:t>(Negativo): </a:t>
                      </a:r>
                      <a:r>
                        <a:rPr lang="es-ES_tradnl" sz="2200" dirty="0" smtClean="0">
                          <a:latin typeface="Arial Narrow" pitchFamily="34" charset="0"/>
                          <a:cs typeface="Arial" pitchFamily="34" charset="0"/>
                        </a:rPr>
                        <a:t>es el ataque que por consecuencia del bloqueo o defensa es controlado y permite al equipo rival el contrataque.</a:t>
                      </a:r>
                      <a:r>
                        <a:rPr lang="es-ES_tradnl" sz="2200" baseline="0" dirty="0" smtClean="0">
                          <a:latin typeface="Arial Narrow" pitchFamily="34" charset="0"/>
                          <a:cs typeface="Arial" pitchFamily="34" charset="0"/>
                        </a:rPr>
                        <a:t> </a:t>
                      </a:r>
                      <a:endParaRPr lang="es-ES" sz="2400" dirty="0" smtClean="0">
                        <a:latin typeface="+mn-lt"/>
                        <a:ea typeface="Calibri"/>
                        <a:cs typeface="Times New Roman"/>
                      </a:endParaRPr>
                    </a:p>
                  </a:txBody>
                  <a:tcPr/>
                </a:tc>
              </a:tr>
              <a:tr h="1342539">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200" b="0" kern="1200" dirty="0" smtClean="0">
                          <a:solidFill>
                            <a:schemeClr val="dk1"/>
                          </a:solidFill>
                          <a:latin typeface="Arial Narrow" pitchFamily="34" charset="0"/>
                          <a:ea typeface="+mn-ea"/>
                          <a:cs typeface="+mn-cs"/>
                        </a:rPr>
                        <a:t>(Positivo): </a:t>
                      </a:r>
                      <a:r>
                        <a:rPr lang="es-ES_tradnl" sz="2200" dirty="0" smtClean="0">
                          <a:latin typeface="Arial Narrow" pitchFamily="34" charset="0"/>
                          <a:cs typeface="Arial" pitchFamily="34" charset="0"/>
                        </a:rPr>
                        <a:t>Todos aquellos ataques que retornan a nuestro campo sin ser atacados y se vuelve a tener posesión de la pelota.</a:t>
                      </a:r>
                      <a:r>
                        <a:rPr lang="es-ES" sz="2200" dirty="0" smtClean="0">
                          <a:latin typeface="Arial Narrow" pitchFamily="34" charset="0"/>
                          <a:cs typeface="Tahoma" pitchFamily="34" charset="0"/>
                        </a:rPr>
                        <a:t> El contrario bloquea-defiende pero no logra rearmar el contrataque.</a:t>
                      </a:r>
                      <a:endParaRPr lang="es-ES" sz="2200" dirty="0" smtClean="0">
                        <a:latin typeface="Arial Narrow" pitchFamily="34" charset="0"/>
                        <a:cs typeface="Times New Roman"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ES" sz="2200" b="0" kern="1200" dirty="0" smtClean="0">
                        <a:solidFill>
                          <a:schemeClr val="dk1"/>
                        </a:solidFill>
                        <a:latin typeface="Arial Narrow" pitchFamily="34" charset="0"/>
                        <a:ea typeface="+mn-ea"/>
                        <a:cs typeface="+mn-cs"/>
                      </a:endParaRPr>
                    </a:p>
                  </a:txBody>
                  <a:tcPr/>
                </a:tc>
              </a:tr>
              <a:tr h="1630387">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200" b="0" kern="1200" dirty="0" smtClean="0">
                          <a:solidFill>
                            <a:schemeClr val="dk1"/>
                          </a:solidFill>
                          <a:latin typeface="Arial Narrow" pitchFamily="34" charset="0"/>
                          <a:ea typeface="+mn-ea"/>
                          <a:cs typeface="+mn-cs"/>
                        </a:rPr>
                        <a:t>(Doble Positivo): </a:t>
                      </a:r>
                      <a:r>
                        <a:rPr lang="es-ES_tradnl" sz="2200" dirty="0" smtClean="0">
                          <a:latin typeface="Arial Narrow" pitchFamily="34" charset="0"/>
                          <a:cs typeface="Times New Roman" pitchFamily="18" charset="0"/>
                        </a:rPr>
                        <a:t>El ataque consigue punto, pelota cerrada el contrario no puede tocar, ni recuperar la pelota ya sea bloqueo o defensa.</a:t>
                      </a:r>
                      <a:r>
                        <a:rPr lang="es-ES" sz="2200" dirty="0" smtClean="0">
                          <a:latin typeface="Arial Narrow" pitchFamily="34" charset="0"/>
                          <a:cs typeface="Tahoma" pitchFamily="34" charset="0"/>
                        </a:rPr>
                        <a:t> Ataque que toca suelo contrario.</a:t>
                      </a:r>
                      <a:endParaRPr lang="es-ES" sz="2200" dirty="0" smtClean="0">
                        <a:latin typeface="Arial Narrow" pitchFamily="34" charset="0"/>
                        <a:cs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ES" sz="2200" b="0" dirty="0" smtClean="0">
                        <a:latin typeface="Arial Narrow" pitchFamily="34" charset="0"/>
                        <a:cs typeface="Times New Roman" pitchFamily="18" charset="0"/>
                      </a:endParaRPr>
                    </a:p>
                  </a:txBody>
                  <a:tcPr/>
                </a:tc>
              </a:tr>
            </a:tbl>
          </a:graphicData>
        </a:graphic>
      </p:graphicFrame>
      <p:sp>
        <p:nvSpPr>
          <p:cNvPr id="5" name="4 Rectángulo redondeado"/>
          <p:cNvSpPr/>
          <p:nvPr/>
        </p:nvSpPr>
        <p:spPr>
          <a:xfrm>
            <a:off x="71438" y="71438"/>
            <a:ext cx="5929312" cy="500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000" dirty="0">
                <a:solidFill>
                  <a:schemeClr val="tx1"/>
                </a:solidFill>
                <a:latin typeface="Arial Unicode MS" pitchFamily="34" charset="-128"/>
                <a:ea typeface="Arial Unicode MS" pitchFamily="34" charset="-128"/>
                <a:cs typeface="Arial Unicode MS" pitchFamily="34" charset="-128"/>
              </a:rPr>
              <a:t>Escala de valoración: 4 (cuatro) con símbolos</a:t>
            </a:r>
            <a:endParaRPr lang="es-ES" sz="2000"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14313" y="741363"/>
          <a:ext cx="8715436" cy="5983390"/>
        </p:xfrm>
        <a:graphic>
          <a:graphicData uri="http://schemas.openxmlformats.org/drawingml/2006/table">
            <a:tbl>
              <a:tblPr firstRow="1" bandRow="1">
                <a:tableStyleId>{21E4AEA4-8DFA-4A89-87EB-49C32662AFE0}</a:tableStyleId>
              </a:tblPr>
              <a:tblGrid>
                <a:gridCol w="1079787"/>
                <a:gridCol w="7635649"/>
              </a:tblGrid>
              <a:tr h="564993">
                <a:tc gridSpan="2">
                  <a:txBody>
                    <a:bodyPr/>
                    <a:lstStyle/>
                    <a:p>
                      <a:pPr algn="ctr"/>
                      <a:r>
                        <a:rPr lang="es-AR" sz="3200" i="0" dirty="0" smtClean="0">
                          <a:solidFill>
                            <a:schemeClr val="bg2"/>
                          </a:solidFill>
                          <a:latin typeface="Century Gothic" pitchFamily="34" charset="0"/>
                        </a:rPr>
                        <a:t>BLOQUEO</a:t>
                      </a:r>
                      <a:endParaRPr lang="es-ES" sz="3200" i="0" dirty="0">
                        <a:latin typeface="Century Gothic" pitchFamily="34" charset="0"/>
                      </a:endParaRPr>
                    </a:p>
                  </a:txBody>
                  <a:tcPr>
                    <a:solidFill>
                      <a:schemeClr val="accent3">
                        <a:lumMod val="75000"/>
                      </a:schemeClr>
                    </a:solidFill>
                  </a:tcPr>
                </a:tc>
                <a:tc hMerge="1">
                  <a:txBody>
                    <a:bodyPr/>
                    <a:lstStyle/>
                    <a:p>
                      <a:endParaRPr lang="es-ES"/>
                    </a:p>
                  </a:txBody>
                  <a:tcPr/>
                </a:tc>
              </a:tr>
              <a:tr h="1516561">
                <a:tc>
                  <a:txBody>
                    <a:bodyPr/>
                    <a:lstStyle/>
                    <a:p>
                      <a:pPr algn="ctr"/>
                      <a:r>
                        <a:rPr lang="es-AR" sz="4400" b="1" dirty="0" smtClean="0">
                          <a:latin typeface="Arial Narrow" pitchFamily="34" charset="0"/>
                        </a:rPr>
                        <a:t>=</a:t>
                      </a:r>
                      <a:endParaRPr lang="es-ES" sz="4400" b="1" dirty="0">
                        <a:latin typeface="Arial Narrow" pitchFamily="34" charset="0"/>
                      </a:endParaRPr>
                    </a:p>
                  </a:txBody>
                  <a:tcPr/>
                </a:tc>
                <a:tc>
                  <a:txBody>
                    <a:bodyPr/>
                    <a:lstStyle/>
                    <a:p>
                      <a:pPr marL="0" marR="0" indent="0" algn="l" defTabSz="914400" rtl="0" eaLnBrk="0" fontAlgn="auto" latinLnBrk="0" hangingPunct="0">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mn-cs"/>
                        </a:rPr>
                        <a:t>(Doble Negativo): Error del bloqueo. </a:t>
                      </a:r>
                      <a:r>
                        <a:rPr lang="es-ES_tradnl" sz="2400" dirty="0" smtClean="0">
                          <a:latin typeface="Arial Narrow" pitchFamily="34" charset="0"/>
                          <a:cs typeface="Times New Roman" pitchFamily="18" charset="0"/>
                        </a:rPr>
                        <a:t>Cuando el bloqueo toca la pelota y</a:t>
                      </a:r>
                      <a:r>
                        <a:rPr lang="es-ES" sz="2400" kern="1200" dirty="0" smtClean="0">
                          <a:solidFill>
                            <a:schemeClr val="dk1"/>
                          </a:solidFill>
                          <a:latin typeface="Arial Narrow" pitchFamily="34" charset="0"/>
                          <a:ea typeface="+mn-ea"/>
                          <a:cs typeface="+mn-cs"/>
                        </a:rPr>
                        <a:t> se hace irrecuperable en defensa, </a:t>
                      </a:r>
                      <a:r>
                        <a:rPr lang="es-ES_tradnl" sz="2400" kern="1200" dirty="0" smtClean="0">
                          <a:solidFill>
                            <a:schemeClr val="dk1"/>
                          </a:solidFill>
                          <a:latin typeface="Arial Narrow" pitchFamily="34" charset="0"/>
                          <a:ea typeface="+mn-ea"/>
                          <a:cs typeface="Times New Roman" pitchFamily="18" charset="0"/>
                        </a:rPr>
                        <a:t>é</a:t>
                      </a:r>
                      <a:r>
                        <a:rPr lang="es-ES_tradnl" sz="2400" dirty="0" smtClean="0">
                          <a:latin typeface="Arial Narrow" pitchFamily="34" charset="0"/>
                          <a:cs typeface="Times New Roman" pitchFamily="18" charset="0"/>
                        </a:rPr>
                        <a:t>sta se dirige hacia fuera y la defensa no puede hacerse de la</a:t>
                      </a:r>
                      <a:r>
                        <a:rPr lang="es-ES_tradnl" sz="2400" baseline="0" dirty="0" smtClean="0">
                          <a:latin typeface="Arial Narrow" pitchFamily="34" charset="0"/>
                          <a:cs typeface="Times New Roman" pitchFamily="18" charset="0"/>
                        </a:rPr>
                        <a:t> </a:t>
                      </a:r>
                      <a:r>
                        <a:rPr lang="es-ES_tradnl" sz="2400" dirty="0" smtClean="0">
                          <a:latin typeface="Arial Narrow" pitchFamily="34" charset="0"/>
                          <a:cs typeface="Times New Roman" pitchFamily="18" charset="0"/>
                        </a:rPr>
                        <a:t>misma.</a:t>
                      </a:r>
                      <a:r>
                        <a:rPr lang="es-ES_tradnl" sz="2400" baseline="0" dirty="0" smtClean="0">
                          <a:latin typeface="Arial Narrow" pitchFamily="34" charset="0"/>
                          <a:cs typeface="Times New Roman" pitchFamily="18" charset="0"/>
                        </a:rPr>
                        <a:t> </a:t>
                      </a:r>
                      <a:r>
                        <a:rPr lang="es-ES" sz="2400" kern="1200" baseline="0" dirty="0" smtClean="0">
                          <a:solidFill>
                            <a:schemeClr val="dk1"/>
                          </a:solidFill>
                          <a:latin typeface="Arial Narrow" pitchFamily="34" charset="0"/>
                          <a:ea typeface="+mn-ea"/>
                          <a:cs typeface="+mn-cs"/>
                        </a:rPr>
                        <a:t>I</a:t>
                      </a:r>
                      <a:r>
                        <a:rPr lang="es-ES" sz="2400" kern="1200" dirty="0" smtClean="0">
                          <a:solidFill>
                            <a:schemeClr val="dk1"/>
                          </a:solidFill>
                          <a:latin typeface="Arial Narrow" pitchFamily="34" charset="0"/>
                          <a:ea typeface="+mn-ea"/>
                          <a:cs typeface="+mn-cs"/>
                        </a:rPr>
                        <a:t>nfracción de bloqueo. </a:t>
                      </a:r>
                    </a:p>
                  </a:txBody>
                  <a:tcPr/>
                </a:tc>
              </a:tr>
              <a:tr h="1159723">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mn-cs"/>
                        </a:rPr>
                        <a:t>(Negativo):</a:t>
                      </a:r>
                      <a:r>
                        <a:rPr lang="es-AR" sz="2400" b="0" kern="1200" baseline="0" dirty="0" smtClean="0">
                          <a:solidFill>
                            <a:schemeClr val="dk1"/>
                          </a:solidFill>
                          <a:latin typeface="Arial Narrow" pitchFamily="34" charset="0"/>
                          <a:ea typeface="+mn-ea"/>
                          <a:cs typeface="+mn-cs"/>
                        </a:rPr>
                        <a:t> </a:t>
                      </a:r>
                      <a:r>
                        <a:rPr lang="es-ES" sz="2400" dirty="0" smtClean="0">
                          <a:latin typeface="Arial Narrow" pitchFamily="34" charset="0"/>
                        </a:rPr>
                        <a:t>La pelota es tocada por el bloqueo,</a:t>
                      </a:r>
                      <a:r>
                        <a:rPr lang="es-ES_tradnl" sz="2400" dirty="0" smtClean="0">
                          <a:latin typeface="Arial Narrow" pitchFamily="34" charset="0"/>
                          <a:cs typeface="Arial" pitchFamily="34" charset="0"/>
                        </a:rPr>
                        <a:t> pero queda en posesión otra vez del equipo atacante. Puede generar reconstrucción del</a:t>
                      </a:r>
                      <a:r>
                        <a:rPr lang="es-ES_tradnl" sz="2400" baseline="0" dirty="0" smtClean="0">
                          <a:latin typeface="Arial Narrow" pitchFamily="34" charset="0"/>
                          <a:cs typeface="Arial" pitchFamily="34" charset="0"/>
                        </a:rPr>
                        <a:t> ataque.</a:t>
                      </a:r>
                      <a:endParaRPr lang="es-ES" sz="2400" dirty="0" smtClean="0">
                        <a:latin typeface="Arial Narrow" pitchFamily="34" charset="0"/>
                        <a:cs typeface="Arial" pitchFamily="34" charset="0"/>
                      </a:endParaRPr>
                    </a:p>
                  </a:txBody>
                  <a:tcPr/>
                </a:tc>
              </a:tr>
              <a:tr h="1209912">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mn-cs"/>
                        </a:rPr>
                        <a:t>(Positivo): </a:t>
                      </a:r>
                      <a:r>
                        <a:rPr lang="es-ES_tradnl" sz="2400" dirty="0" smtClean="0">
                          <a:latin typeface="Arial Narrow" pitchFamily="34" charset="0"/>
                          <a:cs typeface="Times New Roman" pitchFamily="18" charset="0"/>
                        </a:rPr>
                        <a:t>“Pelota Tenida” (Amortiguar o frenar el ataque) </a:t>
                      </a:r>
                      <a:r>
                        <a:rPr lang="es-ES" sz="2400" dirty="0" smtClean="0">
                          <a:latin typeface="Arial Narrow" pitchFamily="34" charset="0"/>
                        </a:rPr>
                        <a:t>La pelota es tocada por el bloqueo </a:t>
                      </a:r>
                      <a:r>
                        <a:rPr lang="es-ES_tradnl" sz="2400" dirty="0" smtClean="0">
                          <a:latin typeface="Arial Narrow" pitchFamily="34" charset="0"/>
                          <a:cs typeface="Times New Roman" pitchFamily="18" charset="0"/>
                        </a:rPr>
                        <a:t>favoreciendo  la defensa y dando una oportunidad</a:t>
                      </a:r>
                      <a:r>
                        <a:rPr lang="es-ES_tradnl" sz="2400" baseline="0" dirty="0" smtClean="0">
                          <a:latin typeface="Arial Narrow" pitchFamily="34" charset="0"/>
                          <a:cs typeface="Times New Roman" pitchFamily="18" charset="0"/>
                        </a:rPr>
                        <a:t> de reconstrucción d</a:t>
                      </a:r>
                      <a:r>
                        <a:rPr lang="es-ES_tradnl" sz="2400" dirty="0" smtClean="0">
                          <a:latin typeface="Arial Narrow" pitchFamily="34" charset="0"/>
                          <a:cs typeface="Times New Roman" pitchFamily="18" charset="0"/>
                        </a:rPr>
                        <a:t>el contrataque. </a:t>
                      </a:r>
                      <a:endParaRPr lang="es-ES" sz="2400" dirty="0" smtClean="0">
                        <a:latin typeface="Arial Narrow" pitchFamily="34" charset="0"/>
                        <a:cs typeface="Arial" pitchFamily="34" charset="0"/>
                      </a:endParaRPr>
                    </a:p>
                  </a:txBody>
                  <a:tcPr/>
                </a:tc>
              </a:tr>
              <a:tr h="1451158">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mn-cs"/>
                        </a:rPr>
                        <a:t>(Doble Positivo):</a:t>
                      </a:r>
                      <a:r>
                        <a:rPr lang="es-ES" sz="2400" b="0" kern="1200" baseline="0" dirty="0" smtClean="0">
                          <a:solidFill>
                            <a:schemeClr val="dk1"/>
                          </a:solidFill>
                          <a:latin typeface="Arial Narrow" pitchFamily="34" charset="0"/>
                          <a:ea typeface="+mn-ea"/>
                          <a:cs typeface="+mn-cs"/>
                        </a:rPr>
                        <a:t> </a:t>
                      </a:r>
                      <a:r>
                        <a:rPr lang="es-ES" sz="2400" dirty="0" smtClean="0">
                          <a:latin typeface="Arial Narrow" pitchFamily="34" charset="0"/>
                        </a:rPr>
                        <a:t>Punto de bloqueo.</a:t>
                      </a:r>
                      <a:r>
                        <a:rPr lang="es-ES_tradnl" sz="2400" dirty="0" smtClean="0">
                          <a:latin typeface="Arial Narrow" pitchFamily="34" charset="0"/>
                          <a:cs typeface="Times New Roman" pitchFamily="18" charset="0"/>
                        </a:rPr>
                        <a:t> Bloqueo vencedor o bloqueo punto. Aquí atribuir la responsabilidad a un jugador.</a:t>
                      </a:r>
                      <a:endParaRPr lang="es-ES" sz="2400" b="0" dirty="0" smtClean="0">
                        <a:latin typeface="Arial Narrow" pitchFamily="34" charset="0"/>
                        <a:cs typeface="Times New Roman" pitchFamily="18" charset="0"/>
                      </a:endParaRPr>
                    </a:p>
                  </a:txBody>
                  <a:tcPr/>
                </a:tc>
              </a:tr>
            </a:tbl>
          </a:graphicData>
        </a:graphic>
      </p:graphicFrame>
      <p:sp>
        <p:nvSpPr>
          <p:cNvPr id="5" name="4 Rectángulo redondeado"/>
          <p:cNvSpPr/>
          <p:nvPr/>
        </p:nvSpPr>
        <p:spPr>
          <a:xfrm>
            <a:off x="71438" y="71438"/>
            <a:ext cx="5929312" cy="500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000" dirty="0">
                <a:solidFill>
                  <a:schemeClr val="tx1"/>
                </a:solidFill>
                <a:latin typeface="Arial Unicode MS" pitchFamily="34" charset="-128"/>
                <a:ea typeface="Arial Unicode MS" pitchFamily="34" charset="-128"/>
                <a:cs typeface="Arial Unicode MS" pitchFamily="34" charset="-128"/>
              </a:rPr>
              <a:t>Escala de valoración: 4 (cuatro) con símbolos</a:t>
            </a:r>
            <a:endParaRPr lang="es-ES" sz="2000"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14313" y="741363"/>
          <a:ext cx="8715436" cy="6086712"/>
        </p:xfrm>
        <a:graphic>
          <a:graphicData uri="http://schemas.openxmlformats.org/drawingml/2006/table">
            <a:tbl>
              <a:tblPr firstRow="1" bandRow="1">
                <a:tableStyleId>{21E4AEA4-8DFA-4A89-87EB-49C32662AFE0}</a:tableStyleId>
              </a:tblPr>
              <a:tblGrid>
                <a:gridCol w="1079787"/>
                <a:gridCol w="7635649"/>
              </a:tblGrid>
              <a:tr h="564993">
                <a:tc gridSpan="2">
                  <a:txBody>
                    <a:bodyPr/>
                    <a:lstStyle/>
                    <a:p>
                      <a:pPr algn="ctr"/>
                      <a:r>
                        <a:rPr lang="es-AR" sz="3200" i="0" dirty="0" smtClean="0">
                          <a:solidFill>
                            <a:schemeClr val="bg2"/>
                          </a:solidFill>
                          <a:latin typeface="Century Gothic" pitchFamily="34" charset="0"/>
                        </a:rPr>
                        <a:t>DEFENSA</a:t>
                      </a:r>
                      <a:endParaRPr lang="es-ES" sz="3200" i="0" dirty="0">
                        <a:latin typeface="Century Gothic" pitchFamily="34" charset="0"/>
                      </a:endParaRPr>
                    </a:p>
                  </a:txBody>
                  <a:tcPr>
                    <a:solidFill>
                      <a:schemeClr val="accent3">
                        <a:lumMod val="75000"/>
                      </a:schemeClr>
                    </a:solidFill>
                  </a:tcPr>
                </a:tc>
                <a:tc hMerge="1">
                  <a:txBody>
                    <a:bodyPr/>
                    <a:lstStyle/>
                    <a:p>
                      <a:endParaRPr lang="es-ES"/>
                    </a:p>
                  </a:txBody>
                  <a:tcPr/>
                </a:tc>
              </a:tr>
              <a:tr h="1036947">
                <a:tc>
                  <a:txBody>
                    <a:bodyPr/>
                    <a:lstStyle/>
                    <a:p>
                      <a:pPr algn="ctr"/>
                      <a:r>
                        <a:rPr lang="es-AR" sz="4400" b="1" dirty="0" smtClean="0">
                          <a:latin typeface="Arial Narrow" pitchFamily="34" charset="0"/>
                        </a:rPr>
                        <a:t>=</a:t>
                      </a:r>
                      <a:endParaRPr lang="es-ES" sz="4400" b="1" dirty="0">
                        <a:latin typeface="Arial Narrow" pitchFamily="34" charset="0"/>
                      </a:endParaRPr>
                    </a:p>
                  </a:txBody>
                  <a:tcPr/>
                </a:tc>
                <a:tc>
                  <a:txBody>
                    <a:bodyPr/>
                    <a:lstStyle/>
                    <a:p>
                      <a:pPr marL="0" marR="0" indent="0" algn="l" defTabSz="914400" rtl="0" eaLnBrk="0" fontAlgn="auto" latinLnBrk="0" hangingPunct="0">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Calibri" pitchFamily="34" charset="0"/>
                        </a:rPr>
                        <a:t>(Doble Negativo): </a:t>
                      </a:r>
                      <a:r>
                        <a:rPr lang="es-ES_tradnl" sz="2400" dirty="0" smtClean="0">
                          <a:latin typeface="Arial Narrow" pitchFamily="34" charset="0"/>
                          <a:cs typeface="Calibri" pitchFamily="34" charset="0"/>
                        </a:rPr>
                        <a:t>Cuando en posición de defender, la pelota no se puede controlar, logrando el adversario punto por su ataque.</a:t>
                      </a:r>
                      <a:r>
                        <a:rPr lang="es-ES" sz="2400" dirty="0" smtClean="0">
                          <a:latin typeface="Arial Narrow" pitchFamily="34" charset="0"/>
                          <a:cs typeface="Calibri" pitchFamily="34" charset="0"/>
                        </a:rPr>
                        <a:t> </a:t>
                      </a:r>
                      <a:r>
                        <a:rPr lang="es-ES" sz="2400" kern="1200" dirty="0" smtClean="0">
                          <a:solidFill>
                            <a:schemeClr val="dk1"/>
                          </a:solidFill>
                          <a:latin typeface="Arial Narrow" pitchFamily="34" charset="0"/>
                          <a:ea typeface="+mn-ea"/>
                          <a:cs typeface="Calibri" pitchFamily="34" charset="0"/>
                        </a:rPr>
                        <a:t>Determina el final del rally</a:t>
                      </a:r>
                      <a:endParaRPr lang="es-ES" sz="2400" dirty="0" smtClean="0">
                        <a:latin typeface="Arial Narrow" pitchFamily="34" charset="0"/>
                        <a:cs typeface="Calibri" pitchFamily="34" charset="0"/>
                      </a:endParaRPr>
                    </a:p>
                  </a:txBody>
                  <a:tcPr/>
                </a:tc>
              </a:tr>
              <a:tr h="1071570">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Calibri" pitchFamily="34" charset="0"/>
                        </a:rPr>
                        <a:t>(Negativo):</a:t>
                      </a:r>
                      <a:r>
                        <a:rPr lang="es-AR" sz="2400" b="0" kern="1200" baseline="0" dirty="0" smtClean="0">
                          <a:solidFill>
                            <a:schemeClr val="dk1"/>
                          </a:solidFill>
                          <a:latin typeface="Arial Narrow" pitchFamily="34" charset="0"/>
                          <a:ea typeface="+mn-ea"/>
                          <a:cs typeface="Calibri" pitchFamily="34" charset="0"/>
                        </a:rPr>
                        <a:t> </a:t>
                      </a:r>
                      <a:r>
                        <a:rPr lang="es-ES_tradnl" sz="2400" dirty="0" smtClean="0">
                          <a:latin typeface="Arial Narrow" pitchFamily="34" charset="0"/>
                          <a:cs typeface="Calibri" pitchFamily="34" charset="0"/>
                        </a:rPr>
                        <a:t>Cuando se defiende, pero no se puede </a:t>
                      </a:r>
                      <a:r>
                        <a:rPr lang="es-ES_tradnl" sz="2400" dirty="0" err="1" smtClean="0">
                          <a:latin typeface="Arial Narrow" pitchFamily="34" charset="0"/>
                          <a:cs typeface="Calibri" pitchFamily="34" charset="0"/>
                        </a:rPr>
                        <a:t>contratacar</a:t>
                      </a:r>
                      <a:r>
                        <a:rPr lang="es-ES_tradnl" sz="2400" dirty="0" smtClean="0">
                          <a:latin typeface="Arial Narrow" pitchFamily="34" charset="0"/>
                          <a:cs typeface="Calibri" pitchFamily="34" charset="0"/>
                        </a:rPr>
                        <a:t>. El equipo rival recibe una pelota libre.</a:t>
                      </a:r>
                      <a:r>
                        <a:rPr lang="es-ES" sz="2400" dirty="0" smtClean="0">
                          <a:latin typeface="Arial Narrow" pitchFamily="34" charset="0"/>
                          <a:cs typeface="Calibri" pitchFamily="34" charset="0"/>
                        </a:rPr>
                        <a:t> </a:t>
                      </a:r>
                      <a:r>
                        <a:rPr lang="es-ES" sz="2400" i="1" dirty="0" smtClean="0">
                          <a:latin typeface="Arial Narrow" pitchFamily="34" charset="0"/>
                          <a:cs typeface="Calibri" pitchFamily="34" charset="0"/>
                        </a:rPr>
                        <a:t>Se</a:t>
                      </a:r>
                      <a:r>
                        <a:rPr lang="es-ES" sz="2400" i="1" baseline="0" dirty="0" smtClean="0">
                          <a:latin typeface="Arial Narrow" pitchFamily="34" charset="0"/>
                          <a:cs typeface="Calibri" pitchFamily="34" charset="0"/>
                        </a:rPr>
                        <a:t> puede considerar también cuando el</a:t>
                      </a:r>
                      <a:r>
                        <a:rPr lang="es-ES" sz="2400" i="1" kern="1200" dirty="0" smtClean="0">
                          <a:solidFill>
                            <a:schemeClr val="dk1"/>
                          </a:solidFill>
                          <a:latin typeface="Arial Narrow" pitchFamily="34" charset="0"/>
                          <a:ea typeface="+mn-ea"/>
                          <a:cs typeface="Calibri" pitchFamily="34" charset="0"/>
                        </a:rPr>
                        <a:t> balón es golpeado y pasa directamente al lado opuesto de la cancha</a:t>
                      </a:r>
                      <a:endParaRPr lang="es-ES" sz="2400" i="1" dirty="0" smtClean="0">
                        <a:latin typeface="Arial Narrow" pitchFamily="34" charset="0"/>
                        <a:cs typeface="Calibri" pitchFamily="34" charset="0"/>
                      </a:endParaRPr>
                    </a:p>
                  </a:txBody>
                  <a:tcPr/>
                </a:tc>
              </a:tr>
              <a:tr h="1209912">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eaLnBrk="0" hangingPunct="0"/>
                      <a:r>
                        <a:rPr lang="es-AR" sz="2400" b="0" kern="1200" dirty="0" smtClean="0">
                          <a:solidFill>
                            <a:schemeClr val="dk1"/>
                          </a:solidFill>
                          <a:latin typeface="Arial Narrow" pitchFamily="34" charset="0"/>
                          <a:ea typeface="+mn-ea"/>
                          <a:cs typeface="Calibri" pitchFamily="34" charset="0"/>
                        </a:rPr>
                        <a:t>(</a:t>
                      </a:r>
                      <a:r>
                        <a:rPr lang="es-AR" sz="2200" b="0" kern="1200" dirty="0" smtClean="0">
                          <a:solidFill>
                            <a:schemeClr val="dk1"/>
                          </a:solidFill>
                          <a:latin typeface="Arial Narrow" pitchFamily="34" charset="0"/>
                          <a:ea typeface="+mn-ea"/>
                          <a:cs typeface="Calibri" pitchFamily="34" charset="0"/>
                        </a:rPr>
                        <a:t>Positivo):</a:t>
                      </a:r>
                      <a:r>
                        <a:rPr lang="es-ES_tradnl" sz="2200" b="0" dirty="0" smtClean="0">
                          <a:latin typeface="Arial Narrow" pitchFamily="34" charset="0"/>
                          <a:cs typeface="Calibri" pitchFamily="34" charset="0"/>
                        </a:rPr>
                        <a:t>Es una pelota defendida con</a:t>
                      </a:r>
                      <a:r>
                        <a:rPr lang="es-ES_tradnl" sz="2200" b="0" baseline="0" dirty="0" smtClean="0">
                          <a:latin typeface="Arial Narrow" pitchFamily="34" charset="0"/>
                          <a:cs typeface="Calibri" pitchFamily="34" charset="0"/>
                        </a:rPr>
                        <a:t> pocas </a:t>
                      </a:r>
                      <a:r>
                        <a:rPr lang="es-ES_tradnl" sz="2200" b="0" dirty="0" smtClean="0">
                          <a:latin typeface="Arial Narrow" pitchFamily="34" charset="0"/>
                          <a:cs typeface="Calibri" pitchFamily="34" charset="0"/>
                        </a:rPr>
                        <a:t>opciones de ataque.</a:t>
                      </a:r>
                      <a:r>
                        <a:rPr lang="es-ES" sz="2200" b="0" dirty="0" smtClean="0">
                          <a:latin typeface="Arial Narrow" pitchFamily="34" charset="0"/>
                          <a:cs typeface="Calibri" pitchFamily="34" charset="0"/>
                        </a:rPr>
                        <a:t> </a:t>
                      </a:r>
                      <a:r>
                        <a:rPr lang="es-ES" sz="2200" b="0" i="1" dirty="0" smtClean="0">
                          <a:latin typeface="Arial Narrow" pitchFamily="34" charset="0"/>
                          <a:cs typeface="Calibri" pitchFamily="34" charset="0"/>
                        </a:rPr>
                        <a:t>Posibilidades: Un</a:t>
                      </a:r>
                      <a:r>
                        <a:rPr lang="es-ES" sz="2200" b="0" i="1" baseline="0" dirty="0" smtClean="0">
                          <a:latin typeface="Arial Narrow" pitchFamily="34" charset="0"/>
                          <a:cs typeface="Calibri" pitchFamily="34" charset="0"/>
                        </a:rPr>
                        <a:t> ataque de pelota alta, quizás dos frentes.</a:t>
                      </a:r>
                      <a:endParaRPr lang="es-ES" sz="2200" b="0" i="1" dirty="0">
                        <a:latin typeface="Arial Narrow" pitchFamily="34" charset="0"/>
                        <a:cs typeface="Calibri" pitchFamily="34" charset="0"/>
                      </a:endParaRPr>
                    </a:p>
                  </a:txBody>
                  <a:tcPr/>
                </a:tc>
              </a:tr>
              <a:tr h="1451158">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Calibri" pitchFamily="34" charset="0"/>
                        </a:rPr>
                        <a:t>(Doble Positivo):</a:t>
                      </a:r>
                      <a:r>
                        <a:rPr lang="es-ES" sz="2400" b="0" kern="1200" baseline="0" dirty="0" smtClean="0">
                          <a:solidFill>
                            <a:schemeClr val="dk1"/>
                          </a:solidFill>
                          <a:latin typeface="Arial Narrow" pitchFamily="34" charset="0"/>
                          <a:ea typeface="+mn-ea"/>
                          <a:cs typeface="Calibri" pitchFamily="34" charset="0"/>
                        </a:rPr>
                        <a:t> </a:t>
                      </a:r>
                      <a:r>
                        <a:rPr lang="es-ES_tradnl" sz="2400" dirty="0" smtClean="0">
                          <a:latin typeface="Arial Narrow" pitchFamily="34" charset="0"/>
                          <a:cs typeface="Calibri" pitchFamily="34" charset="0"/>
                        </a:rPr>
                        <a:t>Cuando la pelota es defendida de manera que se pueden realizar</a:t>
                      </a:r>
                      <a:r>
                        <a:rPr lang="es-ES_tradnl" sz="2400" baseline="0" dirty="0" smtClean="0">
                          <a:latin typeface="Arial Narrow" pitchFamily="34" charset="0"/>
                          <a:cs typeface="Calibri" pitchFamily="34" charset="0"/>
                        </a:rPr>
                        <a:t> todas </a:t>
                      </a:r>
                      <a:r>
                        <a:rPr lang="es-ES_tradnl" sz="2400" dirty="0" smtClean="0">
                          <a:latin typeface="Arial Narrow" pitchFamily="34" charset="0"/>
                          <a:cs typeface="Calibri" pitchFamily="34" charset="0"/>
                        </a:rPr>
                        <a:t>opciones de ataque.</a:t>
                      </a:r>
                      <a:r>
                        <a:rPr lang="es-ES" sz="2400" dirty="0" smtClean="0">
                          <a:latin typeface="Arial Narrow" pitchFamily="34" charset="0"/>
                          <a:cs typeface="Calibri" pitchFamily="34" charset="0"/>
                        </a:rPr>
                        <a:t> </a:t>
                      </a:r>
                      <a:r>
                        <a:rPr lang="es-ES" sz="2400" kern="1200" dirty="0" smtClean="0">
                          <a:solidFill>
                            <a:schemeClr val="dk1"/>
                          </a:solidFill>
                          <a:latin typeface="Arial Narrow" pitchFamily="34" charset="0"/>
                          <a:ea typeface="+mn-ea"/>
                          <a:cs typeface="Calibri" pitchFamily="34" charset="0"/>
                        </a:rPr>
                        <a:t>Se</a:t>
                      </a:r>
                      <a:r>
                        <a:rPr lang="es-ES" sz="2400" kern="1200" baseline="0" dirty="0" smtClean="0">
                          <a:solidFill>
                            <a:schemeClr val="dk1"/>
                          </a:solidFill>
                          <a:latin typeface="Arial Narrow" pitchFamily="34" charset="0"/>
                          <a:ea typeface="+mn-ea"/>
                          <a:cs typeface="Calibri" pitchFamily="34" charset="0"/>
                        </a:rPr>
                        <a:t> puede construir efectivamente un contrataque.</a:t>
                      </a:r>
                      <a:endParaRPr lang="es-ES" sz="2400" kern="1200" dirty="0" smtClean="0">
                        <a:solidFill>
                          <a:schemeClr val="dk1"/>
                        </a:solidFill>
                        <a:latin typeface="Arial Narrow" pitchFamily="34" charset="0"/>
                        <a:ea typeface="+mn-ea"/>
                        <a:cs typeface="Calibri"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ES" sz="2400" b="0" i="1" dirty="0" smtClean="0">
                        <a:latin typeface="Arial Narrow" pitchFamily="34" charset="0"/>
                        <a:cs typeface="Calibri" pitchFamily="34" charset="0"/>
                      </a:endParaRPr>
                    </a:p>
                  </a:txBody>
                  <a:tcPr/>
                </a:tc>
              </a:tr>
            </a:tbl>
          </a:graphicData>
        </a:graphic>
      </p:graphicFrame>
      <p:sp>
        <p:nvSpPr>
          <p:cNvPr id="5" name="4 Rectángulo redondeado"/>
          <p:cNvSpPr/>
          <p:nvPr/>
        </p:nvSpPr>
        <p:spPr>
          <a:xfrm>
            <a:off x="71438" y="71438"/>
            <a:ext cx="5929312" cy="500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000" dirty="0">
                <a:solidFill>
                  <a:schemeClr val="tx1"/>
                </a:solidFill>
                <a:latin typeface="Arial Unicode MS" pitchFamily="34" charset="-128"/>
                <a:ea typeface="Arial Unicode MS" pitchFamily="34" charset="-128"/>
                <a:cs typeface="Arial Unicode MS" pitchFamily="34" charset="-128"/>
              </a:rPr>
              <a:t>Escala de valoración: 4 (cuatro) con símbolos</a:t>
            </a:r>
            <a:endParaRPr lang="es-ES" sz="2000"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14313" y="741363"/>
          <a:ext cx="8715436" cy="5843624"/>
        </p:xfrm>
        <a:graphic>
          <a:graphicData uri="http://schemas.openxmlformats.org/drawingml/2006/table">
            <a:tbl>
              <a:tblPr firstRow="1" bandRow="1">
                <a:tableStyleId>{21E4AEA4-8DFA-4A89-87EB-49C32662AFE0}</a:tableStyleId>
              </a:tblPr>
              <a:tblGrid>
                <a:gridCol w="1079787"/>
                <a:gridCol w="7635649"/>
              </a:tblGrid>
              <a:tr h="566405">
                <a:tc gridSpan="2">
                  <a:txBody>
                    <a:bodyPr/>
                    <a:lstStyle/>
                    <a:p>
                      <a:pPr algn="ctr"/>
                      <a:r>
                        <a:rPr lang="es-AR" sz="3200" i="0" dirty="0" smtClean="0">
                          <a:solidFill>
                            <a:schemeClr val="bg2"/>
                          </a:solidFill>
                          <a:latin typeface="Century Gothic" pitchFamily="34" charset="0"/>
                        </a:rPr>
                        <a:t>ARMADO</a:t>
                      </a:r>
                      <a:endParaRPr lang="es-ES" sz="3200" i="0" dirty="0">
                        <a:latin typeface="Century Gothic" pitchFamily="34" charset="0"/>
                      </a:endParaRPr>
                    </a:p>
                  </a:txBody>
                  <a:tcPr>
                    <a:solidFill>
                      <a:schemeClr val="accent3">
                        <a:lumMod val="75000"/>
                      </a:schemeClr>
                    </a:solidFill>
                  </a:tcPr>
                </a:tc>
                <a:tc hMerge="1">
                  <a:txBody>
                    <a:bodyPr/>
                    <a:lstStyle/>
                    <a:p>
                      <a:endParaRPr lang="es-ES"/>
                    </a:p>
                  </a:txBody>
                  <a:tcPr/>
                </a:tc>
              </a:tr>
              <a:tr h="1162621">
                <a:tc>
                  <a:txBody>
                    <a:bodyPr/>
                    <a:lstStyle/>
                    <a:p>
                      <a:pPr algn="ctr"/>
                      <a:r>
                        <a:rPr lang="es-AR" sz="4400" b="1" dirty="0" smtClean="0">
                          <a:latin typeface="Arial Narrow" pitchFamily="34" charset="0"/>
                        </a:rPr>
                        <a:t>=</a:t>
                      </a:r>
                      <a:endParaRPr lang="es-ES" sz="4400" b="1" dirty="0">
                        <a:latin typeface="Arial Narrow" pitchFamily="34" charset="0"/>
                      </a:endParaRPr>
                    </a:p>
                  </a:txBody>
                  <a:tcPr/>
                </a:tc>
                <a:tc>
                  <a:txBody>
                    <a:bodyPr/>
                    <a:lstStyle/>
                    <a:p>
                      <a:pPr marL="0" marR="0" indent="0" algn="l" defTabSz="914400" rtl="0" eaLnBrk="0" fontAlgn="auto" latinLnBrk="0" hangingPunct="0">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Calibri" pitchFamily="34" charset="0"/>
                        </a:rPr>
                        <a:t>(Doble Negativo): </a:t>
                      </a:r>
                      <a:r>
                        <a:rPr lang="es-ES_tradnl" sz="2400" dirty="0" smtClean="0">
                          <a:latin typeface="Arial Narrow" pitchFamily="34" charset="0"/>
                          <a:cs typeface="Calibri" pitchFamily="34" charset="0"/>
                        </a:rPr>
                        <a:t>Mal realizado el armado, el ataque no puede realizar la acción.</a:t>
                      </a:r>
                      <a:r>
                        <a:rPr lang="es-ES" sz="2400" dirty="0" smtClean="0">
                          <a:latin typeface="Arial Narrow" pitchFamily="34" charset="0"/>
                          <a:cs typeface="Calibri" pitchFamily="34" charset="0"/>
                        </a:rPr>
                        <a:t> O hay error técnico</a:t>
                      </a:r>
                      <a:r>
                        <a:rPr lang="es-ES" sz="2400" baseline="0" dirty="0" smtClean="0">
                          <a:latin typeface="Arial Narrow" pitchFamily="34" charset="0"/>
                          <a:cs typeface="Calibri" pitchFamily="34" charset="0"/>
                        </a:rPr>
                        <a:t> (</a:t>
                      </a:r>
                      <a:r>
                        <a:rPr lang="es-ES" sz="2400" dirty="0" smtClean="0">
                          <a:latin typeface="Arial Narrow" pitchFamily="34" charset="0"/>
                          <a:cs typeface="Calibri" pitchFamily="34" charset="0"/>
                        </a:rPr>
                        <a:t>falta en el toque).</a:t>
                      </a:r>
                    </a:p>
                  </a:txBody>
                  <a:tcPr/>
                </a:tc>
              </a:tr>
              <a:tr h="1462868">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Calibri" pitchFamily="34" charset="0"/>
                        </a:rPr>
                        <a:t>(Negativo):</a:t>
                      </a:r>
                      <a:r>
                        <a:rPr lang="es-AR" sz="2400" b="0" kern="1200" baseline="0" dirty="0" smtClean="0">
                          <a:solidFill>
                            <a:schemeClr val="dk1"/>
                          </a:solidFill>
                          <a:latin typeface="Arial Narrow" pitchFamily="34" charset="0"/>
                          <a:ea typeface="+mn-ea"/>
                          <a:cs typeface="Calibri" pitchFamily="34" charset="0"/>
                        </a:rPr>
                        <a:t> </a:t>
                      </a:r>
                      <a:r>
                        <a:rPr lang="es-ES_tradnl" sz="2400" dirty="0" smtClean="0">
                          <a:latin typeface="Arial Narrow" pitchFamily="34" charset="0"/>
                          <a:cs typeface="Calibri" pitchFamily="34" charset="0"/>
                        </a:rPr>
                        <a:t>Se consigue atacar pero en emergencia o pasar, pero con control del adversario. Problemas de precisión.</a:t>
                      </a:r>
                      <a:r>
                        <a:rPr lang="es-ES" sz="2400" dirty="0" smtClean="0">
                          <a:latin typeface="Arial Narrow" pitchFamily="34" charset="0"/>
                          <a:cs typeface="Calibri" pitchFamily="34" charset="0"/>
                        </a:rPr>
                        <a:t> Genera problemas en el ataque.</a:t>
                      </a:r>
                      <a:r>
                        <a:rPr lang="es-ES" sz="2400" baseline="0" dirty="0" smtClean="0">
                          <a:latin typeface="Arial Narrow" pitchFamily="34" charset="0"/>
                          <a:cs typeface="Calibri" pitchFamily="34" charset="0"/>
                        </a:rPr>
                        <a:t> </a:t>
                      </a:r>
                      <a:endParaRPr lang="es-ES" sz="2400" dirty="0" smtClean="0">
                        <a:latin typeface="Arial Narrow" pitchFamily="34" charset="0"/>
                        <a:cs typeface="Calibri" pitchFamily="34" charset="0"/>
                      </a:endParaRPr>
                    </a:p>
                  </a:txBody>
                  <a:tcPr/>
                </a:tc>
              </a:tr>
              <a:tr h="1118664">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pPr marL="0" marR="0" indent="0" algn="l" defTabSz="914400" rtl="0" eaLnBrk="0" fontAlgn="auto" latinLnBrk="0" hangingPunct="0">
                        <a:lnSpc>
                          <a:spcPct val="100000"/>
                        </a:lnSpc>
                        <a:spcBef>
                          <a:spcPts val="0"/>
                        </a:spcBef>
                        <a:spcAft>
                          <a:spcPts val="0"/>
                        </a:spcAft>
                        <a:buClrTx/>
                        <a:buSzTx/>
                        <a:buFontTx/>
                        <a:buNone/>
                        <a:tabLst/>
                        <a:defRPr/>
                      </a:pPr>
                      <a:r>
                        <a:rPr lang="es-AR" sz="2400" b="0" kern="1200" dirty="0" smtClean="0">
                          <a:solidFill>
                            <a:schemeClr val="dk1"/>
                          </a:solidFill>
                          <a:latin typeface="Arial Narrow" pitchFamily="34" charset="0"/>
                          <a:ea typeface="+mn-ea"/>
                          <a:cs typeface="Calibri" pitchFamily="34" charset="0"/>
                        </a:rPr>
                        <a:t>(Positivo): </a:t>
                      </a:r>
                      <a:r>
                        <a:rPr lang="es-ES_tradnl" sz="2400" dirty="0" smtClean="0">
                          <a:latin typeface="Arial Narrow" pitchFamily="34" charset="0"/>
                          <a:cs typeface="Calibri" pitchFamily="34" charset="0"/>
                        </a:rPr>
                        <a:t>Ídem anterior pero limitado en el accionar del ataque.</a:t>
                      </a:r>
                      <a:r>
                        <a:rPr lang="es-ES" sz="2400" dirty="0" smtClean="0">
                          <a:latin typeface="Arial Narrow" pitchFamily="34" charset="0"/>
                          <a:cs typeface="Calibri" pitchFamily="34" charset="0"/>
                        </a:rPr>
                        <a:t> </a:t>
                      </a:r>
                      <a:r>
                        <a:rPr lang="es-ES" sz="2400" i="1" dirty="0" smtClean="0">
                          <a:latin typeface="Arial Narrow" pitchFamily="34" charset="0"/>
                          <a:cs typeface="Calibri" pitchFamily="34" charset="0"/>
                        </a:rPr>
                        <a:t>(el ataque es realizado frente a un bloqueo de 2</a:t>
                      </a:r>
                      <a:r>
                        <a:rPr lang="es-ES" sz="2400" i="1" baseline="0" dirty="0" smtClean="0">
                          <a:latin typeface="Arial Narrow" pitchFamily="34" charset="0"/>
                          <a:cs typeface="Calibri" pitchFamily="34" charset="0"/>
                        </a:rPr>
                        <a:t> o inestable</a:t>
                      </a:r>
                      <a:r>
                        <a:rPr lang="es-ES" sz="2400" i="1" dirty="0" smtClean="0">
                          <a:latin typeface="Arial Narrow" pitchFamily="34" charset="0"/>
                          <a:cs typeface="Calibri" pitchFamily="34" charset="0"/>
                        </a:rPr>
                        <a:t>) </a:t>
                      </a:r>
                    </a:p>
                  </a:txBody>
                  <a:tcPr/>
                </a:tc>
              </a:tr>
              <a:tr h="1520351">
                <a:tc>
                  <a:txBody>
                    <a:bodyPr/>
                    <a:lstStyle/>
                    <a:p>
                      <a:pPr algn="ctr"/>
                      <a:r>
                        <a:rPr lang="es-AR" sz="4400" dirty="0" smtClean="0">
                          <a:latin typeface="Arial Narrow" pitchFamily="34" charset="0"/>
                        </a:rPr>
                        <a:t>#</a:t>
                      </a:r>
                      <a:endParaRPr lang="es-ES" sz="4400" dirty="0">
                        <a:latin typeface="Arial Narrow" pitchFamily="34" charset="0"/>
                      </a:endParaRPr>
                    </a:p>
                  </a:txBody>
                  <a:tcPr/>
                </a:tc>
                <a:tc>
                  <a:txBody>
                    <a:bodyPr/>
                    <a:lstStyle/>
                    <a:p>
                      <a:r>
                        <a:rPr lang="es-AR" sz="2400" b="0" kern="1200" dirty="0" smtClean="0">
                          <a:solidFill>
                            <a:schemeClr val="dk1"/>
                          </a:solidFill>
                          <a:latin typeface="Arial Narrow" pitchFamily="34" charset="0"/>
                          <a:ea typeface="+mn-ea"/>
                          <a:cs typeface="Calibri" pitchFamily="34" charset="0"/>
                        </a:rPr>
                        <a:t>(Doble Positivo):</a:t>
                      </a:r>
                      <a:r>
                        <a:rPr lang="es-ES" sz="2400" b="0" kern="1200" baseline="0" dirty="0" smtClean="0">
                          <a:solidFill>
                            <a:schemeClr val="dk1"/>
                          </a:solidFill>
                          <a:latin typeface="Arial Narrow" pitchFamily="34" charset="0"/>
                          <a:ea typeface="+mn-ea"/>
                          <a:cs typeface="Calibri" pitchFamily="34" charset="0"/>
                        </a:rPr>
                        <a:t> </a:t>
                      </a:r>
                      <a:r>
                        <a:rPr lang="es-ES_tradnl" sz="2400" dirty="0" smtClean="0">
                          <a:latin typeface="Arial Narrow" pitchFamily="34" charset="0"/>
                          <a:cs typeface="Calibri" pitchFamily="34" charset="0"/>
                        </a:rPr>
                        <a:t>Buen armado, permite al atacante todas las opciones.</a:t>
                      </a:r>
                      <a:r>
                        <a:rPr lang="es-ES" sz="2400" dirty="0" smtClean="0">
                          <a:latin typeface="Arial Narrow" pitchFamily="34" charset="0"/>
                          <a:cs typeface="Calibri" pitchFamily="34" charset="0"/>
                        </a:rPr>
                        <a:t> </a:t>
                      </a:r>
                      <a:r>
                        <a:rPr lang="es-ES" sz="2400" baseline="0" dirty="0" smtClean="0">
                          <a:latin typeface="Arial Narrow" pitchFamily="34" charset="0"/>
                          <a:cs typeface="Calibri" pitchFamily="34" charset="0"/>
                        </a:rPr>
                        <a:t>E</a:t>
                      </a:r>
                      <a:r>
                        <a:rPr lang="es-ES" sz="2400" dirty="0" smtClean="0">
                          <a:latin typeface="Arial Narrow" pitchFamily="34" charset="0"/>
                          <a:cs typeface="Calibri" pitchFamily="34" charset="0"/>
                        </a:rPr>
                        <a:t>l ataque es realizado sin bloqueo o frente a un bloqueo de 1 jugador. </a:t>
                      </a:r>
                    </a:p>
                  </a:txBody>
                  <a:tcPr/>
                </a:tc>
              </a:tr>
            </a:tbl>
          </a:graphicData>
        </a:graphic>
      </p:graphicFrame>
      <p:sp>
        <p:nvSpPr>
          <p:cNvPr id="5" name="4 Rectángulo redondeado"/>
          <p:cNvSpPr/>
          <p:nvPr/>
        </p:nvSpPr>
        <p:spPr>
          <a:xfrm>
            <a:off x="71438" y="71438"/>
            <a:ext cx="5929312" cy="500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000" dirty="0">
                <a:solidFill>
                  <a:schemeClr val="tx1"/>
                </a:solidFill>
                <a:latin typeface="Arial Unicode MS" pitchFamily="34" charset="-128"/>
                <a:ea typeface="Arial Unicode MS" pitchFamily="34" charset="-128"/>
                <a:cs typeface="Arial Unicode MS" pitchFamily="34" charset="-128"/>
              </a:rPr>
              <a:t>Escala de valoración: 4 (cuatro) con símbolos</a:t>
            </a:r>
            <a:endParaRPr lang="es-ES" sz="2000"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39"/>
          <p:cNvSpPr txBox="1">
            <a:spLocks noChangeArrowheads="1"/>
          </p:cNvSpPr>
          <p:nvPr/>
        </p:nvSpPr>
        <p:spPr bwMode="auto">
          <a:xfrm>
            <a:off x="285720" y="857233"/>
            <a:ext cx="8534400" cy="3539430"/>
          </a:xfrm>
          <a:prstGeom prst="rect">
            <a:avLst/>
          </a:prstGeom>
          <a:noFill/>
          <a:ln w="19050">
            <a:solidFill>
              <a:srgbClr val="FF0000"/>
            </a:solidFill>
            <a:miter lim="800000"/>
            <a:headEnd/>
            <a:tailEnd/>
          </a:ln>
        </p:spPr>
        <p:txBody>
          <a:bodyPr wrap="square">
            <a:spAutoFit/>
          </a:bodyPr>
          <a:lstStyle/>
          <a:p>
            <a:r>
              <a:rPr lang="es-ES_tradnl" sz="2800" i="1" dirty="0">
                <a:latin typeface="Century Gothic" pitchFamily="34" charset="0"/>
                <a:cs typeface="Arial" pitchFamily="34" charset="0"/>
              </a:rPr>
              <a:t>Una posibilidad muy simple de poder evaluar el armado es la que se describe, por qué esta función es muy compleja de llevar debido a que depende a otros factores: </a:t>
            </a:r>
          </a:p>
          <a:p>
            <a:pPr>
              <a:buFontTx/>
              <a:buChar char="-"/>
            </a:pPr>
            <a:r>
              <a:rPr lang="es-ES_tradnl" sz="2800" i="1" dirty="0">
                <a:latin typeface="Century Gothic" pitchFamily="34" charset="0"/>
                <a:cs typeface="Arial" pitchFamily="34" charset="0"/>
              </a:rPr>
              <a:t> la recepción o defensa</a:t>
            </a:r>
          </a:p>
          <a:p>
            <a:pPr>
              <a:buFontTx/>
              <a:buChar char="-"/>
            </a:pPr>
            <a:r>
              <a:rPr lang="es-ES_tradnl" sz="2800" i="1" dirty="0">
                <a:latin typeface="Century Gothic" pitchFamily="34" charset="0"/>
                <a:cs typeface="Arial" pitchFamily="34" charset="0"/>
              </a:rPr>
              <a:t> de la eficacia del atacante.</a:t>
            </a:r>
          </a:p>
          <a:p>
            <a:pPr>
              <a:buFontTx/>
              <a:buChar char="-"/>
            </a:pPr>
            <a:r>
              <a:rPr lang="es-ES_tradnl" sz="2800" i="1" dirty="0">
                <a:latin typeface="Century Gothic" pitchFamily="34" charset="0"/>
                <a:cs typeface="Arial" pitchFamily="34" charset="0"/>
              </a:rPr>
              <a:t> situación en el juego</a:t>
            </a:r>
          </a:p>
          <a:p>
            <a:pPr>
              <a:buFontTx/>
              <a:buChar char="-"/>
            </a:pPr>
            <a:r>
              <a:rPr lang="es-ES_tradnl" sz="2800" i="1" dirty="0">
                <a:latin typeface="Century Gothic" pitchFamily="34" charset="0"/>
                <a:cs typeface="Arial" pitchFamily="34" charset="0"/>
              </a:rPr>
              <a:t> distribución de ataque </a:t>
            </a:r>
            <a:r>
              <a:rPr lang="es-ES_tradnl" sz="2800" i="1" dirty="0" smtClean="0">
                <a:latin typeface="Century Gothic" pitchFamily="34" charset="0"/>
                <a:cs typeface="Arial" pitchFamily="34" charset="0"/>
              </a:rPr>
              <a:t>planificada</a:t>
            </a:r>
            <a:endParaRPr lang="es-ES_tradnl" sz="2800" i="1" dirty="0">
              <a:latin typeface="Century Gothic" pitchFamily="34" charset="0"/>
              <a:cs typeface="Arial" pitchFamily="34" charset="0"/>
            </a:endParaRPr>
          </a:p>
        </p:txBody>
      </p:sp>
      <p:sp>
        <p:nvSpPr>
          <p:cNvPr id="3" name="2 Rectángulo redondeado"/>
          <p:cNvSpPr/>
          <p:nvPr/>
        </p:nvSpPr>
        <p:spPr>
          <a:xfrm>
            <a:off x="285720" y="214290"/>
            <a:ext cx="5929313" cy="500063"/>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a:solidFill>
                  <a:schemeClr val="tx1"/>
                </a:solidFill>
                <a:latin typeface="Arial Unicode MS" pitchFamily="34" charset="-128"/>
                <a:ea typeface="Arial Unicode MS" pitchFamily="34" charset="-128"/>
                <a:cs typeface="Arial Unicode MS" pitchFamily="34" charset="-128"/>
              </a:rPr>
              <a:t>Armado</a:t>
            </a:r>
            <a:r>
              <a:rPr lang="es-AR" sz="2000" dirty="0">
                <a:solidFill>
                  <a:schemeClr val="tx1"/>
                </a:solidFill>
                <a:latin typeface="Arial Unicode MS" pitchFamily="34" charset="-128"/>
                <a:ea typeface="Arial Unicode MS" pitchFamily="34" charset="-128"/>
                <a:cs typeface="Arial Unicode MS" pitchFamily="34" charset="-128"/>
              </a:rPr>
              <a:t> (Consideraciones)</a:t>
            </a:r>
            <a:endParaRPr lang="es-ES" sz="2000" dirty="0">
              <a:solidFill>
                <a:schemeClr val="tx1"/>
              </a:solidFill>
              <a:latin typeface="Arial Unicode MS" pitchFamily="34" charset="-128"/>
              <a:ea typeface="Arial Unicode MS" pitchFamily="34" charset="-128"/>
              <a:cs typeface="Arial Unicode MS" pitchFamily="34" charset="-128"/>
            </a:endParaRPr>
          </a:p>
        </p:txBody>
      </p:sp>
      <p:sp>
        <p:nvSpPr>
          <p:cNvPr id="51201" name="Rectangle 1"/>
          <p:cNvSpPr>
            <a:spLocks noChangeArrowheads="1"/>
          </p:cNvSpPr>
          <p:nvPr/>
        </p:nvSpPr>
        <p:spPr bwMode="auto">
          <a:xfrm>
            <a:off x="285720" y="4643446"/>
            <a:ext cx="8501122" cy="1815882"/>
          </a:xfrm>
          <a:prstGeom prst="rect">
            <a:avLst/>
          </a:prstGeom>
          <a:noFill/>
          <a:ln w="12700">
            <a:solidFill>
              <a:srgbClr val="00B050"/>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AR" sz="2000" b="1" i="1" u="none" strike="noStrike" cap="none" normalizeH="0" baseline="0" dirty="0" smtClean="0">
                <a:ln>
                  <a:noFill/>
                </a:ln>
                <a:solidFill>
                  <a:srgbClr val="FF0000"/>
                </a:solidFill>
                <a:effectLst/>
                <a:latin typeface="Century Gothic" pitchFamily="34" charset="0"/>
                <a:ea typeface="Times New Roman" pitchFamily="18" charset="0"/>
                <a:cs typeface="Arial" pitchFamily="34" charset="0"/>
              </a:rPr>
              <a:t>En la actualidad</a:t>
            </a:r>
            <a:r>
              <a:rPr kumimoji="0" lang="es-AR" sz="2000" b="0" i="1" u="none" strike="noStrike" cap="none" normalizeH="0" baseline="0" dirty="0" smtClean="0">
                <a:ln>
                  <a:noFill/>
                </a:ln>
                <a:effectLst/>
                <a:latin typeface="Century Gothic" pitchFamily="34" charset="0"/>
                <a:ea typeface="Times New Roman" pitchFamily="18" charset="0"/>
                <a:cs typeface="Arial" pitchFamily="34" charset="0"/>
              </a:rPr>
              <a:t>: </a:t>
            </a:r>
            <a:r>
              <a:rPr lang="es-AR" sz="2000" i="1" dirty="0" smtClean="0">
                <a:latin typeface="Century Gothic" pitchFamily="34" charset="0"/>
                <a:ea typeface="Times New Roman" pitchFamily="18" charset="0"/>
                <a:cs typeface="Arial" pitchFamily="34" charset="0"/>
              </a:rPr>
              <a:t> Se utiliza </a:t>
            </a:r>
            <a:r>
              <a:rPr kumimoji="0" lang="es-AR" sz="2000" b="0" i="1" u="none" strike="noStrike" cap="none" normalizeH="0" baseline="0" dirty="0" smtClean="0">
                <a:ln>
                  <a:noFill/>
                </a:ln>
                <a:effectLst/>
                <a:latin typeface="Century Gothic" pitchFamily="34" charset="0"/>
                <a:ea typeface="Times New Roman" pitchFamily="18" charset="0"/>
                <a:cs typeface="Arial" pitchFamily="34" charset="0"/>
              </a:rPr>
              <a:t>calificar </a:t>
            </a:r>
            <a:r>
              <a:rPr kumimoji="0" lang="es-AR" sz="2000" b="1" i="1" u="none" strike="noStrike" cap="none" normalizeH="0" baseline="0" dirty="0" smtClean="0">
                <a:ln>
                  <a:noFill/>
                </a:ln>
                <a:effectLst/>
                <a:latin typeface="Century Gothic" pitchFamily="34" charset="0"/>
                <a:ea typeface="Times New Roman" pitchFamily="18" charset="0"/>
                <a:cs typeface="Arial" pitchFamily="34" charset="0"/>
              </a:rPr>
              <a:t>el armado </a:t>
            </a:r>
            <a:r>
              <a:rPr kumimoji="0" lang="es-AR" sz="2000" b="0" i="1" u="none" strike="noStrike" cap="none" normalizeH="0" baseline="0" dirty="0" smtClean="0">
                <a:ln>
                  <a:noFill/>
                </a:ln>
                <a:effectLst/>
                <a:latin typeface="Century Gothic" pitchFamily="34" charset="0"/>
                <a:ea typeface="Times New Roman" pitchFamily="18" charset="0"/>
                <a:cs typeface="Arial" pitchFamily="34" charset="0"/>
              </a:rPr>
              <a:t>de acuerdo a la cantidad de bloqueos a los que se enfrenta el atacante. </a:t>
            </a:r>
            <a:r>
              <a:rPr kumimoji="0" lang="es-AR" sz="2400" b="0" i="0" u="none" strike="noStrike" cap="none" normalizeH="0" baseline="0" dirty="0" smtClean="0">
                <a:ln>
                  <a:noFill/>
                </a:ln>
                <a:effectLst/>
                <a:latin typeface="Century Gothic" pitchFamily="34" charset="0"/>
                <a:ea typeface="Times New Roman" pitchFamily="18" charset="0"/>
                <a:cs typeface="Arial" pitchFamily="34" charset="0"/>
              </a:rPr>
              <a:t>Perfecta (#) :  si es contra 1 o 0 bloqueo.</a:t>
            </a:r>
            <a:r>
              <a:rPr kumimoji="0" lang="es-AR" sz="2400" b="0" i="0" u="none" strike="noStrike" cap="none" normalizeH="0" dirty="0" smtClean="0">
                <a:ln>
                  <a:noFill/>
                </a:ln>
                <a:effectLst/>
                <a:latin typeface="Century Gothic" pitchFamily="34" charset="0"/>
                <a:ea typeface="Times New Roman" pitchFamily="18"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es-AR" sz="2400" b="0" i="0" u="none" strike="noStrike" cap="none" normalizeH="0" dirty="0" smtClean="0">
                <a:ln>
                  <a:noFill/>
                </a:ln>
                <a:effectLst/>
                <a:latin typeface="Century Gothic" pitchFamily="34" charset="0"/>
                <a:ea typeface="Times New Roman" pitchFamily="18" charset="0"/>
                <a:cs typeface="Arial" pitchFamily="34" charset="0"/>
              </a:rPr>
              <a:t>P</a:t>
            </a:r>
            <a:r>
              <a:rPr kumimoji="0" lang="es-AR" sz="2400" b="0" i="0" u="none" strike="noStrike" cap="none" normalizeH="0" baseline="0" dirty="0" smtClean="0">
                <a:ln>
                  <a:noFill/>
                </a:ln>
                <a:effectLst/>
                <a:latin typeface="Century Gothic" pitchFamily="34" charset="0"/>
                <a:ea typeface="Times New Roman" pitchFamily="18" charset="0"/>
                <a:cs typeface="Arial" pitchFamily="34" charset="0"/>
              </a:rPr>
              <a:t>ositiva (+) :  contra 2 bloqueos.</a:t>
            </a:r>
          </a:p>
          <a:p>
            <a:pPr marL="0" marR="0" lvl="0" indent="0" algn="l" defTabSz="914400" rtl="0" eaLnBrk="1" fontAlgn="base" latinLnBrk="0" hangingPunct="1">
              <a:lnSpc>
                <a:spcPct val="100000"/>
              </a:lnSpc>
              <a:spcBef>
                <a:spcPct val="0"/>
              </a:spcBef>
              <a:spcAft>
                <a:spcPct val="0"/>
              </a:spcAft>
              <a:buClrTx/>
              <a:buSzTx/>
              <a:buFontTx/>
              <a:buNone/>
              <a:tabLst/>
            </a:pPr>
            <a:r>
              <a:rPr lang="es-AR" sz="2400" dirty="0" smtClean="0">
                <a:latin typeface="Century Gothic" pitchFamily="34" charset="0"/>
                <a:ea typeface="Times New Roman" pitchFamily="18" charset="0"/>
                <a:cs typeface="Arial" pitchFamily="34" charset="0"/>
              </a:rPr>
              <a:t>N</a:t>
            </a:r>
            <a:r>
              <a:rPr kumimoji="0" lang="es-AR" sz="2400" b="0" i="0" u="none" strike="noStrike" cap="none" normalizeH="0" baseline="0" dirty="0" smtClean="0">
                <a:ln>
                  <a:noFill/>
                </a:ln>
                <a:effectLst/>
                <a:latin typeface="Century Gothic" pitchFamily="34" charset="0"/>
                <a:ea typeface="Times New Roman" pitchFamily="18" charset="0"/>
                <a:cs typeface="Arial" pitchFamily="34" charset="0"/>
              </a:rPr>
              <a:t>egativa: (-) </a:t>
            </a:r>
            <a:r>
              <a:rPr kumimoji="0" lang="es-AR" sz="2400" b="0" i="0" u="none" strike="noStrike" cap="none" normalizeH="0" dirty="0" smtClean="0">
                <a:ln>
                  <a:noFill/>
                </a:ln>
                <a:effectLst/>
                <a:latin typeface="Century Gothic" pitchFamily="34" charset="0"/>
                <a:ea typeface="Times New Roman" pitchFamily="18" charset="0"/>
                <a:cs typeface="Arial" pitchFamily="34" charset="0"/>
              </a:rPr>
              <a:t> </a:t>
            </a:r>
            <a:r>
              <a:rPr kumimoji="0" lang="es-AR" sz="2400" b="0" i="0" u="none" strike="noStrike" cap="none" normalizeH="0" baseline="0" dirty="0" smtClean="0">
                <a:ln>
                  <a:noFill/>
                </a:ln>
                <a:effectLst/>
                <a:latin typeface="Century Gothic" pitchFamily="34" charset="0"/>
                <a:ea typeface="Times New Roman" pitchFamily="18" charset="0"/>
                <a:cs typeface="Arial" pitchFamily="34" charset="0"/>
              </a:rPr>
              <a:t>contra 3</a:t>
            </a:r>
            <a:r>
              <a:rPr kumimoji="0" lang="es-AR" sz="2400" b="0" i="0" u="none" strike="noStrike" cap="none" normalizeH="0" dirty="0" smtClean="0">
                <a:ln>
                  <a:noFill/>
                </a:ln>
                <a:effectLst/>
                <a:latin typeface="Century Gothic" pitchFamily="34" charset="0"/>
                <a:ea typeface="Times New Roman" pitchFamily="18" charset="0"/>
                <a:cs typeface="Arial" pitchFamily="34" charset="0"/>
              </a:rPr>
              <a:t> bloqueos/triple)</a:t>
            </a:r>
            <a:endParaRPr kumimoji="0" lang="es-AR" sz="2400" b="0" i="0" u="none" strike="noStrike" cap="none" normalizeH="0" baseline="0" dirty="0" smtClean="0">
              <a:ln>
                <a:noFill/>
              </a:ln>
              <a:effectLst/>
              <a:latin typeface="Century Gothic" pitchFamily="34" charset="0"/>
              <a:cs typeface="Arial"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57158" y="2071678"/>
            <a:ext cx="2502000" cy="2500330"/>
          </a:xfrm>
          <a:prstGeom prst="rect">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6" name="5 Conector recto"/>
          <p:cNvCxnSpPr/>
          <p:nvPr/>
        </p:nvCxnSpPr>
        <p:spPr>
          <a:xfrm>
            <a:off x="357158" y="3000372"/>
            <a:ext cx="250033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9 Rectángulo"/>
          <p:cNvSpPr/>
          <p:nvPr/>
        </p:nvSpPr>
        <p:spPr>
          <a:xfrm>
            <a:off x="357158" y="2071678"/>
            <a:ext cx="857256" cy="928694"/>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600" dirty="0" smtClean="0">
                <a:solidFill>
                  <a:schemeClr val="tx1"/>
                </a:solidFill>
                <a:latin typeface="Bahnschrift" pitchFamily="34" charset="0"/>
              </a:rPr>
              <a:t>4</a:t>
            </a:r>
            <a:endParaRPr lang="es-ES" sz="3600" dirty="0">
              <a:solidFill>
                <a:schemeClr val="tx1"/>
              </a:solidFill>
              <a:latin typeface="Bahnschrift" pitchFamily="34" charset="0"/>
            </a:endParaRPr>
          </a:p>
        </p:txBody>
      </p:sp>
      <p:sp>
        <p:nvSpPr>
          <p:cNvPr id="11" name="10 Rectángulo"/>
          <p:cNvSpPr/>
          <p:nvPr/>
        </p:nvSpPr>
        <p:spPr>
          <a:xfrm>
            <a:off x="1214414" y="2071678"/>
            <a:ext cx="857256" cy="928694"/>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600" dirty="0" smtClean="0">
                <a:solidFill>
                  <a:schemeClr val="tx1"/>
                </a:solidFill>
                <a:latin typeface="Bahnschrift" pitchFamily="34" charset="0"/>
              </a:rPr>
              <a:t>3</a:t>
            </a:r>
            <a:endParaRPr lang="es-ES" sz="3600" dirty="0">
              <a:solidFill>
                <a:schemeClr val="tx1"/>
              </a:solidFill>
              <a:latin typeface="Bahnschrift" pitchFamily="34" charset="0"/>
            </a:endParaRPr>
          </a:p>
        </p:txBody>
      </p:sp>
      <p:sp>
        <p:nvSpPr>
          <p:cNvPr id="12" name="11 Rectángulo"/>
          <p:cNvSpPr/>
          <p:nvPr/>
        </p:nvSpPr>
        <p:spPr>
          <a:xfrm>
            <a:off x="2071670" y="2071678"/>
            <a:ext cx="785818" cy="928694"/>
          </a:xfrm>
          <a:prstGeom prst="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600" dirty="0" smtClean="0">
                <a:solidFill>
                  <a:schemeClr val="tx1"/>
                </a:solidFill>
                <a:latin typeface="Bahnschrift" pitchFamily="34" charset="0"/>
              </a:rPr>
              <a:t>2</a:t>
            </a:r>
            <a:endParaRPr lang="es-ES" sz="3600" dirty="0">
              <a:solidFill>
                <a:schemeClr val="tx1"/>
              </a:solidFill>
              <a:latin typeface="Bahnschrift" pitchFamily="34" charset="0"/>
            </a:endParaRPr>
          </a:p>
        </p:txBody>
      </p:sp>
      <p:cxnSp>
        <p:nvCxnSpPr>
          <p:cNvPr id="7" name="6 Conector recto"/>
          <p:cNvCxnSpPr/>
          <p:nvPr/>
        </p:nvCxnSpPr>
        <p:spPr>
          <a:xfrm>
            <a:off x="214282" y="2071678"/>
            <a:ext cx="2802942" cy="1588"/>
          </a:xfrm>
          <a:prstGeom prst="line">
            <a:avLst/>
          </a:prstGeom>
          <a:ln w="2857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3" name="12 Rectángulo"/>
          <p:cNvSpPr/>
          <p:nvPr/>
        </p:nvSpPr>
        <p:spPr>
          <a:xfrm>
            <a:off x="3357554" y="2071678"/>
            <a:ext cx="2502000" cy="2500330"/>
          </a:xfrm>
          <a:prstGeom prst="rect">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14" name="13 Conector recto"/>
          <p:cNvCxnSpPr/>
          <p:nvPr/>
        </p:nvCxnSpPr>
        <p:spPr>
          <a:xfrm>
            <a:off x="3357554" y="3000372"/>
            <a:ext cx="250033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14 Rectángulo"/>
          <p:cNvSpPr/>
          <p:nvPr/>
        </p:nvSpPr>
        <p:spPr>
          <a:xfrm>
            <a:off x="3357554" y="2071678"/>
            <a:ext cx="714380" cy="928694"/>
          </a:xfrm>
          <a:prstGeom prst="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600" dirty="0" smtClean="0">
                <a:solidFill>
                  <a:schemeClr val="tx1"/>
                </a:solidFill>
                <a:latin typeface="Bahnschrift" pitchFamily="34" charset="0"/>
              </a:rPr>
              <a:t>4</a:t>
            </a:r>
            <a:endParaRPr lang="es-ES" sz="3600" dirty="0">
              <a:solidFill>
                <a:schemeClr val="tx1"/>
              </a:solidFill>
              <a:latin typeface="Bahnschrift" pitchFamily="34" charset="0"/>
            </a:endParaRPr>
          </a:p>
        </p:txBody>
      </p:sp>
      <p:sp>
        <p:nvSpPr>
          <p:cNvPr id="16" name="15 Rectángulo"/>
          <p:cNvSpPr/>
          <p:nvPr/>
        </p:nvSpPr>
        <p:spPr>
          <a:xfrm>
            <a:off x="4071934" y="2071678"/>
            <a:ext cx="712800" cy="928694"/>
          </a:xfrm>
          <a:prstGeom prst="rect">
            <a:avLst/>
          </a:prstGeom>
          <a:solidFill>
            <a:srgbClr val="3399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600" dirty="0" smtClean="0">
                <a:solidFill>
                  <a:schemeClr val="tx1"/>
                </a:solidFill>
                <a:latin typeface="Bahnschrift" pitchFamily="34" charset="0"/>
              </a:rPr>
              <a:t>3</a:t>
            </a:r>
            <a:endParaRPr lang="es-ES" sz="3600" dirty="0">
              <a:solidFill>
                <a:schemeClr val="tx1"/>
              </a:solidFill>
              <a:latin typeface="Bahnschrift" pitchFamily="34" charset="0"/>
            </a:endParaRPr>
          </a:p>
        </p:txBody>
      </p:sp>
      <p:sp>
        <p:nvSpPr>
          <p:cNvPr id="17" name="16 Rectángulo"/>
          <p:cNvSpPr/>
          <p:nvPr/>
        </p:nvSpPr>
        <p:spPr>
          <a:xfrm>
            <a:off x="5145084" y="2071678"/>
            <a:ext cx="712800" cy="928694"/>
          </a:xfrm>
          <a:prstGeom prst="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600" dirty="0" smtClean="0">
                <a:solidFill>
                  <a:schemeClr val="tx1"/>
                </a:solidFill>
                <a:latin typeface="Bahnschrift" pitchFamily="34" charset="0"/>
              </a:rPr>
              <a:t>2</a:t>
            </a:r>
            <a:endParaRPr lang="es-ES" sz="3600" dirty="0">
              <a:solidFill>
                <a:schemeClr val="tx1"/>
              </a:solidFill>
              <a:latin typeface="Bahnschrift" pitchFamily="34" charset="0"/>
            </a:endParaRPr>
          </a:p>
        </p:txBody>
      </p:sp>
      <p:sp>
        <p:nvSpPr>
          <p:cNvPr id="19" name="18 Rectángulo"/>
          <p:cNvSpPr/>
          <p:nvPr/>
        </p:nvSpPr>
        <p:spPr>
          <a:xfrm>
            <a:off x="6357950" y="2071678"/>
            <a:ext cx="2502000" cy="2500330"/>
          </a:xfrm>
          <a:prstGeom prst="rect">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20" name="19 Conector recto"/>
          <p:cNvCxnSpPr/>
          <p:nvPr/>
        </p:nvCxnSpPr>
        <p:spPr>
          <a:xfrm>
            <a:off x="6357950" y="3000372"/>
            <a:ext cx="250033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23 Conector recto"/>
          <p:cNvCxnSpPr/>
          <p:nvPr/>
        </p:nvCxnSpPr>
        <p:spPr>
          <a:xfrm>
            <a:off x="6215074" y="2071678"/>
            <a:ext cx="2802942" cy="1588"/>
          </a:xfrm>
          <a:prstGeom prst="line">
            <a:avLst/>
          </a:prstGeom>
          <a:ln w="2857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a:off x="3214678" y="2071678"/>
            <a:ext cx="2802942" cy="1588"/>
          </a:xfrm>
          <a:prstGeom prst="line">
            <a:avLst/>
          </a:prstGeom>
          <a:ln w="2857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7" name="36 Rectángulo"/>
          <p:cNvSpPr/>
          <p:nvPr/>
        </p:nvSpPr>
        <p:spPr>
          <a:xfrm>
            <a:off x="6357950" y="2071678"/>
            <a:ext cx="571504" cy="457200"/>
          </a:xfrm>
          <a:prstGeom prst="rect">
            <a:avLst/>
          </a:prstGeom>
          <a:solidFill>
            <a:schemeClr val="accent5">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smtClean="0">
                <a:solidFill>
                  <a:schemeClr val="tx1"/>
                </a:solidFill>
                <a:latin typeface="Bahnschrift" pitchFamily="34" charset="0"/>
              </a:rPr>
              <a:t>8</a:t>
            </a:r>
            <a:endParaRPr lang="es-ES" sz="2000" dirty="0">
              <a:solidFill>
                <a:schemeClr val="tx1"/>
              </a:solidFill>
              <a:latin typeface="Bahnschrift" pitchFamily="34" charset="0"/>
            </a:endParaRPr>
          </a:p>
        </p:txBody>
      </p:sp>
      <p:sp>
        <p:nvSpPr>
          <p:cNvPr id="38" name="37 Rectángulo"/>
          <p:cNvSpPr/>
          <p:nvPr/>
        </p:nvSpPr>
        <p:spPr>
          <a:xfrm>
            <a:off x="6357950" y="2543172"/>
            <a:ext cx="571504" cy="457200"/>
          </a:xfrm>
          <a:prstGeom prst="rect">
            <a:avLst/>
          </a:prstGeom>
          <a:solidFill>
            <a:srgbClr val="FF7C8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smtClean="0">
                <a:solidFill>
                  <a:schemeClr val="tx1"/>
                </a:solidFill>
                <a:latin typeface="Bahnschrift" pitchFamily="34" charset="0"/>
              </a:rPr>
              <a:t>4</a:t>
            </a:r>
            <a:endParaRPr lang="es-ES" sz="2000" dirty="0">
              <a:solidFill>
                <a:schemeClr val="tx1"/>
              </a:solidFill>
              <a:latin typeface="Bahnschrift" pitchFamily="34" charset="0"/>
            </a:endParaRPr>
          </a:p>
        </p:txBody>
      </p:sp>
      <p:sp>
        <p:nvSpPr>
          <p:cNvPr id="39" name="38 Rectángulo"/>
          <p:cNvSpPr/>
          <p:nvPr/>
        </p:nvSpPr>
        <p:spPr>
          <a:xfrm>
            <a:off x="7000892" y="2071678"/>
            <a:ext cx="571504" cy="457200"/>
          </a:xfrm>
          <a:prstGeom prst="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smtClean="0">
                <a:solidFill>
                  <a:schemeClr val="tx1"/>
                </a:solidFill>
                <a:latin typeface="Bahnschrift" pitchFamily="34" charset="0"/>
              </a:rPr>
              <a:t>7</a:t>
            </a:r>
            <a:endParaRPr lang="es-ES" sz="2000" dirty="0">
              <a:solidFill>
                <a:schemeClr val="tx1"/>
              </a:solidFill>
              <a:latin typeface="Bahnschrift" pitchFamily="34" charset="0"/>
            </a:endParaRPr>
          </a:p>
        </p:txBody>
      </p:sp>
      <p:sp>
        <p:nvSpPr>
          <p:cNvPr id="40" name="39 Rectángulo"/>
          <p:cNvSpPr/>
          <p:nvPr/>
        </p:nvSpPr>
        <p:spPr>
          <a:xfrm>
            <a:off x="7000892" y="2543172"/>
            <a:ext cx="571504" cy="457200"/>
          </a:xfrm>
          <a:prstGeom prst="rect">
            <a:avLst/>
          </a:prstGeom>
          <a:solidFill>
            <a:srgbClr val="FF7C8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smtClean="0">
                <a:solidFill>
                  <a:schemeClr val="tx1"/>
                </a:solidFill>
                <a:latin typeface="Bahnschrift" pitchFamily="34" charset="0"/>
              </a:rPr>
              <a:t>3</a:t>
            </a:r>
            <a:endParaRPr lang="es-ES" sz="2000" dirty="0">
              <a:solidFill>
                <a:schemeClr val="tx1"/>
              </a:solidFill>
              <a:latin typeface="Bahnschrift" pitchFamily="34" charset="0"/>
            </a:endParaRPr>
          </a:p>
        </p:txBody>
      </p:sp>
      <p:sp>
        <p:nvSpPr>
          <p:cNvPr id="41" name="40 Rectángulo"/>
          <p:cNvSpPr/>
          <p:nvPr/>
        </p:nvSpPr>
        <p:spPr>
          <a:xfrm>
            <a:off x="8286776" y="2071678"/>
            <a:ext cx="571504" cy="457200"/>
          </a:xfrm>
          <a:prstGeom prst="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smtClean="0">
                <a:solidFill>
                  <a:schemeClr val="tx1"/>
                </a:solidFill>
                <a:latin typeface="Bahnschrift" pitchFamily="34" charset="0"/>
              </a:rPr>
              <a:t>5</a:t>
            </a:r>
            <a:endParaRPr lang="es-ES" sz="2000" dirty="0">
              <a:solidFill>
                <a:schemeClr val="tx1"/>
              </a:solidFill>
              <a:latin typeface="Bahnschrift" pitchFamily="34" charset="0"/>
            </a:endParaRPr>
          </a:p>
        </p:txBody>
      </p:sp>
      <p:sp>
        <p:nvSpPr>
          <p:cNvPr id="42" name="41 Rectángulo"/>
          <p:cNvSpPr/>
          <p:nvPr/>
        </p:nvSpPr>
        <p:spPr>
          <a:xfrm>
            <a:off x="8286776" y="2543172"/>
            <a:ext cx="571504" cy="457200"/>
          </a:xfrm>
          <a:prstGeom prst="rect">
            <a:avLst/>
          </a:prstGeom>
          <a:solidFill>
            <a:srgbClr val="FF7C8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smtClean="0">
                <a:solidFill>
                  <a:schemeClr val="tx1"/>
                </a:solidFill>
                <a:latin typeface="Bahnschrift" pitchFamily="34" charset="0"/>
              </a:rPr>
              <a:t>1</a:t>
            </a:r>
            <a:endParaRPr lang="es-ES" sz="2000" dirty="0">
              <a:solidFill>
                <a:schemeClr val="tx1"/>
              </a:solidFill>
              <a:latin typeface="Bahnschrift" pitchFamily="34" charset="0"/>
            </a:endParaRPr>
          </a:p>
        </p:txBody>
      </p:sp>
      <p:sp>
        <p:nvSpPr>
          <p:cNvPr id="43" name="42 Rectángulo"/>
          <p:cNvSpPr/>
          <p:nvPr/>
        </p:nvSpPr>
        <p:spPr>
          <a:xfrm>
            <a:off x="7643834" y="2071678"/>
            <a:ext cx="571504" cy="457200"/>
          </a:xfrm>
          <a:prstGeom prst="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smtClean="0">
                <a:solidFill>
                  <a:schemeClr val="tx1"/>
                </a:solidFill>
                <a:latin typeface="Bahnschrift" pitchFamily="34" charset="0"/>
              </a:rPr>
              <a:t>6</a:t>
            </a:r>
            <a:endParaRPr lang="es-ES" sz="2000" dirty="0">
              <a:solidFill>
                <a:schemeClr val="tx1"/>
              </a:solidFill>
              <a:latin typeface="Bahnschrift" pitchFamily="34" charset="0"/>
            </a:endParaRPr>
          </a:p>
        </p:txBody>
      </p:sp>
      <p:sp>
        <p:nvSpPr>
          <p:cNvPr id="44" name="43 Rectángulo"/>
          <p:cNvSpPr/>
          <p:nvPr/>
        </p:nvSpPr>
        <p:spPr>
          <a:xfrm>
            <a:off x="7643834" y="2543172"/>
            <a:ext cx="571504" cy="457200"/>
          </a:xfrm>
          <a:prstGeom prst="rect">
            <a:avLst/>
          </a:prstGeom>
          <a:solidFill>
            <a:srgbClr val="FF7C8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dirty="0" smtClean="0">
                <a:solidFill>
                  <a:schemeClr val="tx1"/>
                </a:solidFill>
                <a:latin typeface="Bahnschrift" pitchFamily="34" charset="0"/>
              </a:rPr>
              <a:t>2</a:t>
            </a:r>
            <a:endParaRPr lang="es-ES" sz="2000" dirty="0">
              <a:solidFill>
                <a:schemeClr val="tx1"/>
              </a:solidFill>
              <a:latin typeface="Bahnschrift" pitchFamily="34" charset="0"/>
            </a:endParaRPr>
          </a:p>
        </p:txBody>
      </p:sp>
      <p:sp>
        <p:nvSpPr>
          <p:cNvPr id="25" name="24 Rectángulo"/>
          <p:cNvSpPr/>
          <p:nvPr/>
        </p:nvSpPr>
        <p:spPr>
          <a:xfrm>
            <a:off x="4786314" y="2071678"/>
            <a:ext cx="357190" cy="928694"/>
          </a:xfrm>
          <a:prstGeom prst="rect">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600" dirty="0" smtClean="0">
                <a:solidFill>
                  <a:schemeClr val="tx1"/>
                </a:solidFill>
                <a:latin typeface="Bahnschrift" pitchFamily="34" charset="0"/>
              </a:rPr>
              <a:t>0</a:t>
            </a:r>
            <a:endParaRPr lang="es-ES" sz="3600" dirty="0">
              <a:solidFill>
                <a:schemeClr val="tx1"/>
              </a:solidFill>
              <a:latin typeface="Bahnschrift" pitchFamily="34" charset="0"/>
            </a:endParaRPr>
          </a:p>
        </p:txBody>
      </p:sp>
      <p:sp>
        <p:nvSpPr>
          <p:cNvPr id="45" name="44 Rectángulo redondeado"/>
          <p:cNvSpPr/>
          <p:nvPr/>
        </p:nvSpPr>
        <p:spPr>
          <a:xfrm>
            <a:off x="1500166" y="500042"/>
            <a:ext cx="5929313" cy="500063"/>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smtClean="0">
                <a:solidFill>
                  <a:schemeClr val="tx1"/>
                </a:solidFill>
                <a:latin typeface="Arial Unicode MS" pitchFamily="34" charset="-128"/>
                <a:ea typeface="Arial Unicode MS" pitchFamily="34" charset="-128"/>
                <a:cs typeface="Arial Unicode MS" pitchFamily="34" charset="-128"/>
              </a:rPr>
              <a:t>Zona de Contacto del Armador</a:t>
            </a:r>
            <a:endParaRPr lang="es-ES" sz="2000" dirty="0">
              <a:solidFill>
                <a:schemeClr val="tx1"/>
              </a:solidFill>
              <a:latin typeface="Arial Unicode MS" pitchFamily="34" charset="-128"/>
              <a:ea typeface="Arial Unicode MS" pitchFamily="34" charset="-128"/>
              <a:cs typeface="Arial Unicode MS" pitchFamily="34" charset="-128"/>
            </a:endParaRPr>
          </a:p>
        </p:txBody>
      </p:sp>
      <p:sp>
        <p:nvSpPr>
          <p:cNvPr id="27" name="26 Rectángulo redondeado"/>
          <p:cNvSpPr/>
          <p:nvPr/>
        </p:nvSpPr>
        <p:spPr>
          <a:xfrm>
            <a:off x="428596" y="1142984"/>
            <a:ext cx="8215370" cy="500063"/>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000" dirty="0" smtClean="0">
                <a:solidFill>
                  <a:schemeClr val="tx1"/>
                </a:solidFill>
                <a:latin typeface="Arial Unicode MS" pitchFamily="34" charset="-128"/>
                <a:ea typeface="Arial Unicode MS" pitchFamily="34" charset="-128"/>
                <a:cs typeface="Arial Unicode MS" pitchFamily="34" charset="-128"/>
              </a:rPr>
              <a:t>Posibilidad de hacer un relevamiento estadístico</a:t>
            </a:r>
            <a:endParaRPr lang="es-ES" sz="2000"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1000125" y="142875"/>
            <a:ext cx="6715125" cy="571500"/>
          </a:xfrm>
          <a:prstGeom prst="rect">
            <a:avLst/>
          </a:prstGeom>
          <a:solidFill>
            <a:srgbClr val="00FF00"/>
          </a:solidFill>
          <a:ln w="9525">
            <a:noFill/>
            <a:miter lim="800000"/>
            <a:headEnd/>
            <a:tailEnd/>
          </a:ln>
        </p:spPr>
        <p:txBody>
          <a:bodyPr anchor="ctr"/>
          <a:lstStyle/>
          <a:p>
            <a:pPr algn="ctr">
              <a:defRPr/>
            </a:pPr>
            <a:r>
              <a:rPr lang="es-AR" sz="3200" b="1" dirty="0">
                <a:solidFill>
                  <a:schemeClr val="bg1"/>
                </a:solidFill>
                <a:latin typeface="Century Gothic" pitchFamily="34" charset="0"/>
              </a:rPr>
              <a:t>Software Data </a:t>
            </a:r>
            <a:r>
              <a:rPr lang="es-AR" sz="3200" b="1" dirty="0" err="1">
                <a:solidFill>
                  <a:schemeClr val="bg1"/>
                </a:solidFill>
                <a:latin typeface="Century Gothic" pitchFamily="34" charset="0"/>
              </a:rPr>
              <a:t>Volley</a:t>
            </a:r>
            <a:endParaRPr lang="es-ES" sz="3200" b="1" kern="0" dirty="0">
              <a:solidFill>
                <a:schemeClr val="bg1"/>
              </a:solidFill>
              <a:latin typeface="Tahoma" pitchFamily="34" charset="0"/>
              <a:ea typeface="+mj-ea"/>
              <a:cs typeface="+mj-cs"/>
            </a:endParaRPr>
          </a:p>
        </p:txBody>
      </p:sp>
      <p:sp>
        <p:nvSpPr>
          <p:cNvPr id="43011" name="3 Rectángulo"/>
          <p:cNvSpPr>
            <a:spLocks noChangeArrowheads="1"/>
          </p:cNvSpPr>
          <p:nvPr/>
        </p:nvSpPr>
        <p:spPr bwMode="auto">
          <a:xfrm>
            <a:off x="214313" y="928688"/>
            <a:ext cx="8643937" cy="5262562"/>
          </a:xfrm>
          <a:prstGeom prst="rect">
            <a:avLst/>
          </a:prstGeom>
          <a:noFill/>
          <a:ln w="9525">
            <a:noFill/>
            <a:miter lim="800000"/>
            <a:headEnd/>
            <a:tailEnd/>
          </a:ln>
        </p:spPr>
        <p:txBody>
          <a:bodyPr>
            <a:spAutoFit/>
          </a:bodyPr>
          <a:lstStyle/>
          <a:p>
            <a:pPr>
              <a:buClr>
                <a:srgbClr val="FF0000"/>
              </a:buClr>
              <a:buSzPct val="59000"/>
              <a:buFont typeface="Wingdings" pitchFamily="2" charset="2"/>
              <a:buChar char="q"/>
            </a:pPr>
            <a:r>
              <a:rPr lang="es-AR" dirty="0">
                <a:solidFill>
                  <a:srgbClr val="7030A0"/>
                </a:solidFill>
                <a:latin typeface="Century Gothic" pitchFamily="34" charset="0"/>
              </a:rPr>
              <a:t> </a:t>
            </a:r>
            <a:r>
              <a:rPr lang="es-AR" sz="2400" dirty="0">
                <a:latin typeface="Century Gothic" pitchFamily="34" charset="0"/>
              </a:rPr>
              <a:t>Es un instrumento de análisis de rendimiento en voleibol que permite registrar y analizar las acciones técnico-tácticas, tanto en la competición como en el entrenamiento. </a:t>
            </a:r>
          </a:p>
          <a:p>
            <a:pPr>
              <a:buClr>
                <a:srgbClr val="FF0000"/>
              </a:buClr>
              <a:buSzPct val="59000"/>
            </a:pPr>
            <a:endParaRPr lang="es-AR" sz="2400" dirty="0">
              <a:solidFill>
                <a:srgbClr val="7030A0"/>
              </a:solidFill>
              <a:latin typeface="Century Gothic" pitchFamily="34" charset="0"/>
            </a:endParaRPr>
          </a:p>
          <a:p>
            <a:pPr>
              <a:buClr>
                <a:srgbClr val="FF0000"/>
              </a:buClr>
              <a:buSzPct val="59000"/>
              <a:buFont typeface="Wingdings" pitchFamily="2" charset="2"/>
              <a:buChar char="q"/>
            </a:pPr>
            <a:r>
              <a:rPr lang="es-AR" sz="2400" dirty="0">
                <a:solidFill>
                  <a:srgbClr val="7030A0"/>
                </a:solidFill>
                <a:latin typeface="Century Gothic" pitchFamily="34" charset="0"/>
              </a:rPr>
              <a:t> </a:t>
            </a:r>
            <a:r>
              <a:rPr lang="es-AR" sz="2400" dirty="0">
                <a:latin typeface="Century Gothic" pitchFamily="34" charset="0"/>
              </a:rPr>
              <a:t>La introducción de las acciones en el software (introducción de datos) se realiza mediante la introducción de un código, previamente pre-establecido en el teclado.</a:t>
            </a:r>
          </a:p>
          <a:p>
            <a:pPr>
              <a:buClr>
                <a:srgbClr val="FF0000"/>
              </a:buClr>
              <a:buSzPct val="59000"/>
            </a:pPr>
            <a:endParaRPr lang="es-ES" sz="2400" dirty="0"/>
          </a:p>
          <a:p>
            <a:pPr>
              <a:buClr>
                <a:srgbClr val="FF0000"/>
              </a:buClr>
              <a:buSzPct val="59000"/>
              <a:buFont typeface="Wingdings" pitchFamily="2" charset="2"/>
              <a:buChar char="q"/>
            </a:pPr>
            <a:r>
              <a:rPr lang="es-AR" sz="2400" dirty="0">
                <a:solidFill>
                  <a:srgbClr val="7030A0"/>
                </a:solidFill>
                <a:latin typeface="Century Gothic" pitchFamily="34" charset="0"/>
              </a:rPr>
              <a:t> </a:t>
            </a:r>
            <a:r>
              <a:rPr lang="es-AR" sz="2400" dirty="0">
                <a:latin typeface="Century Gothic" pitchFamily="34" charset="0"/>
              </a:rPr>
              <a:t>Más del 90 % de las principales ligas y federaciones de todo el mundo utilizan esta tecnología.</a:t>
            </a:r>
            <a:r>
              <a:rPr lang="es-ES" sz="2400" dirty="0">
                <a:solidFill>
                  <a:schemeClr val="tx2"/>
                </a:solidFill>
                <a:latin typeface="Century Gothic" pitchFamily="34" charset="0"/>
              </a:rPr>
              <a:t/>
            </a:r>
            <a:br>
              <a:rPr lang="es-ES" sz="2400" dirty="0">
                <a:solidFill>
                  <a:schemeClr val="tx2"/>
                </a:solidFill>
                <a:latin typeface="Century Gothic" pitchFamily="34" charset="0"/>
              </a:rPr>
            </a:br>
            <a:r>
              <a:rPr lang="es-AR" dirty="0">
                <a:solidFill>
                  <a:srgbClr val="7030A0"/>
                </a:solidFill>
                <a:latin typeface="Century Gothic" pitchFamily="34" charset="0"/>
              </a:rPr>
              <a:t/>
            </a:r>
            <a:br>
              <a:rPr lang="es-AR" dirty="0">
                <a:solidFill>
                  <a:srgbClr val="7030A0"/>
                </a:solidFill>
                <a:latin typeface="Century Gothic" pitchFamily="34" charset="0"/>
              </a:rPr>
            </a:br>
            <a:endParaRPr lang="es-ES" dirty="0"/>
          </a:p>
        </p:txBody>
      </p:sp>
      <p:sp>
        <p:nvSpPr>
          <p:cNvPr id="43012" name="3 Rectángulo"/>
          <p:cNvSpPr>
            <a:spLocks noChangeArrowheads="1"/>
          </p:cNvSpPr>
          <p:nvPr/>
        </p:nvSpPr>
        <p:spPr bwMode="auto">
          <a:xfrm>
            <a:off x="285750" y="6000750"/>
            <a:ext cx="8643938" cy="461963"/>
          </a:xfrm>
          <a:prstGeom prst="rect">
            <a:avLst/>
          </a:prstGeom>
          <a:noFill/>
          <a:ln w="9525">
            <a:noFill/>
            <a:miter lim="800000"/>
            <a:headEnd/>
            <a:tailEnd/>
          </a:ln>
        </p:spPr>
        <p:txBody>
          <a:bodyPr>
            <a:spAutoFit/>
          </a:bodyPr>
          <a:lstStyle/>
          <a:p>
            <a:r>
              <a:rPr lang="es-ES">
                <a:latin typeface="Bahnschrift SemiLight" pitchFamily="34" charset="0"/>
              </a:rPr>
              <a:t>www.dataproject.com       info.dataproject@geniussport.com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1000125" y="142875"/>
            <a:ext cx="6715125" cy="571500"/>
          </a:xfrm>
          <a:prstGeom prst="rect">
            <a:avLst/>
          </a:prstGeom>
          <a:solidFill>
            <a:srgbClr val="00FF00"/>
          </a:solidFill>
          <a:ln w="9525">
            <a:noFill/>
            <a:miter lim="800000"/>
            <a:headEnd/>
            <a:tailEnd/>
          </a:ln>
        </p:spPr>
        <p:txBody>
          <a:bodyPr anchor="ctr"/>
          <a:lstStyle/>
          <a:p>
            <a:pPr algn="ctr">
              <a:defRPr/>
            </a:pPr>
            <a:r>
              <a:rPr lang="es-AR" sz="3200" b="1" dirty="0">
                <a:solidFill>
                  <a:schemeClr val="bg1"/>
                </a:solidFill>
                <a:latin typeface="Century Gothic" pitchFamily="34" charset="0"/>
              </a:rPr>
              <a:t>Software Data </a:t>
            </a:r>
            <a:r>
              <a:rPr lang="es-AR" sz="3200" b="1" dirty="0" err="1">
                <a:solidFill>
                  <a:schemeClr val="bg1"/>
                </a:solidFill>
                <a:latin typeface="Century Gothic" pitchFamily="34" charset="0"/>
              </a:rPr>
              <a:t>Volley</a:t>
            </a:r>
            <a:endParaRPr lang="es-ES" sz="3200" b="1" kern="0" dirty="0">
              <a:solidFill>
                <a:schemeClr val="bg1"/>
              </a:solidFill>
              <a:latin typeface="Tahoma" pitchFamily="34" charset="0"/>
              <a:ea typeface="+mj-ea"/>
              <a:cs typeface="+mj-cs"/>
            </a:endParaRPr>
          </a:p>
        </p:txBody>
      </p:sp>
      <p:sp>
        <p:nvSpPr>
          <p:cNvPr id="44035" name="3 Rectángulo"/>
          <p:cNvSpPr>
            <a:spLocks noChangeArrowheads="1"/>
          </p:cNvSpPr>
          <p:nvPr/>
        </p:nvSpPr>
        <p:spPr bwMode="auto">
          <a:xfrm>
            <a:off x="214313" y="928688"/>
            <a:ext cx="8643937" cy="1200150"/>
          </a:xfrm>
          <a:prstGeom prst="rect">
            <a:avLst/>
          </a:prstGeom>
          <a:noFill/>
          <a:ln w="9525">
            <a:noFill/>
            <a:miter lim="800000"/>
            <a:headEnd/>
            <a:tailEnd/>
          </a:ln>
        </p:spPr>
        <p:txBody>
          <a:bodyPr>
            <a:spAutoFit/>
          </a:bodyPr>
          <a:lstStyle/>
          <a:p>
            <a:pPr>
              <a:buClr>
                <a:srgbClr val="FF0000"/>
              </a:buClr>
              <a:buSzPct val="59000"/>
            </a:pPr>
            <a:r>
              <a:rPr lang="es-ES">
                <a:solidFill>
                  <a:schemeClr val="tx2"/>
                </a:solidFill>
                <a:latin typeface="Century Gothic" pitchFamily="34" charset="0"/>
              </a:rPr>
              <a:t/>
            </a:r>
            <a:br>
              <a:rPr lang="es-ES">
                <a:solidFill>
                  <a:schemeClr val="tx2"/>
                </a:solidFill>
                <a:latin typeface="Century Gothic" pitchFamily="34" charset="0"/>
              </a:rPr>
            </a:br>
            <a:r>
              <a:rPr lang="es-AR">
                <a:solidFill>
                  <a:srgbClr val="7030A0"/>
                </a:solidFill>
                <a:latin typeface="Century Gothic" pitchFamily="34" charset="0"/>
              </a:rPr>
              <a:t/>
            </a:r>
            <a:br>
              <a:rPr lang="es-AR">
                <a:solidFill>
                  <a:srgbClr val="7030A0"/>
                </a:solidFill>
                <a:latin typeface="Century Gothic" pitchFamily="34" charset="0"/>
              </a:rPr>
            </a:br>
            <a:endParaRPr lang="es-ES"/>
          </a:p>
        </p:txBody>
      </p:sp>
      <p:sp>
        <p:nvSpPr>
          <p:cNvPr id="44036" name="3 CuadroTexto"/>
          <p:cNvSpPr txBox="1">
            <a:spLocks noChangeArrowheads="1"/>
          </p:cNvSpPr>
          <p:nvPr/>
        </p:nvSpPr>
        <p:spPr bwMode="auto">
          <a:xfrm>
            <a:off x="571500" y="928688"/>
            <a:ext cx="8072438" cy="5539978"/>
          </a:xfrm>
          <a:prstGeom prst="rect">
            <a:avLst/>
          </a:prstGeom>
          <a:noFill/>
          <a:ln w="9525">
            <a:noFill/>
            <a:miter lim="800000"/>
            <a:headEnd/>
            <a:tailEnd/>
          </a:ln>
        </p:spPr>
        <p:txBody>
          <a:bodyPr>
            <a:spAutoFit/>
          </a:bodyPr>
          <a:lstStyle/>
          <a:p>
            <a:r>
              <a:rPr lang="es-AR" sz="2800" dirty="0">
                <a:latin typeface="Bahnschrift" pitchFamily="34" charset="0"/>
              </a:rPr>
              <a:t>Análisis de Datos:</a:t>
            </a:r>
          </a:p>
          <a:p>
            <a:pPr>
              <a:buFontTx/>
              <a:buBlip>
                <a:blip r:embed="rId2"/>
              </a:buBlip>
            </a:pPr>
            <a:r>
              <a:rPr lang="es-AR" sz="2400" dirty="0">
                <a:latin typeface="Bahnschrift" pitchFamily="34" charset="0"/>
              </a:rPr>
              <a:t> JUGADOR-FUNDAMENTOS-ROTACIONES scout de ambos equipos</a:t>
            </a:r>
          </a:p>
          <a:p>
            <a:pPr>
              <a:buFontTx/>
              <a:buBlip>
                <a:blip r:embed="rId2"/>
              </a:buBlip>
            </a:pPr>
            <a:r>
              <a:rPr lang="es-AR" sz="2400" dirty="0">
                <a:latin typeface="Bahnschrift" pitchFamily="34" charset="0"/>
              </a:rPr>
              <a:t> ZONAS – DIRECCIONES-TENDENCIAS</a:t>
            </a:r>
          </a:p>
          <a:p>
            <a:pPr>
              <a:buFontTx/>
              <a:buBlip>
                <a:blip r:embed="rId2"/>
              </a:buBlip>
            </a:pPr>
            <a:r>
              <a:rPr lang="es-AR" sz="2400" dirty="0">
                <a:latin typeface="Bahnschrift" pitchFamily="34" charset="0"/>
              </a:rPr>
              <a:t> ESTADISTICA GENERAL- PUNTOS </a:t>
            </a:r>
          </a:p>
          <a:p>
            <a:pPr>
              <a:buFontTx/>
              <a:buBlip>
                <a:blip r:embed="rId2"/>
              </a:buBlip>
            </a:pPr>
            <a:r>
              <a:rPr lang="es-AR" sz="2400" dirty="0">
                <a:latin typeface="Bahnschrift" pitchFamily="34" charset="0"/>
              </a:rPr>
              <a:t> ANALISIS DE COMBINACIONES</a:t>
            </a:r>
          </a:p>
          <a:p>
            <a:pPr>
              <a:buFontTx/>
              <a:buBlip>
                <a:blip r:embed="rId2"/>
              </a:buBlip>
            </a:pPr>
            <a:r>
              <a:rPr lang="es-AR" sz="2400" dirty="0">
                <a:latin typeface="Bahnschrift" pitchFamily="34" charset="0"/>
              </a:rPr>
              <a:t> JUGADAS por JUGADAS</a:t>
            </a:r>
          </a:p>
          <a:p>
            <a:pPr>
              <a:buFontTx/>
              <a:buBlip>
                <a:blip r:embed="rId2"/>
              </a:buBlip>
            </a:pPr>
            <a:r>
              <a:rPr lang="es-AR" sz="2400" dirty="0">
                <a:latin typeface="Bahnschrift" pitchFamily="34" charset="0"/>
              </a:rPr>
              <a:t> DISTRIBUCION DE LLAMADAS </a:t>
            </a:r>
          </a:p>
          <a:p>
            <a:pPr>
              <a:buFontTx/>
              <a:buBlip>
                <a:blip r:embed="rId2"/>
              </a:buBlip>
            </a:pPr>
            <a:r>
              <a:rPr lang="es-AR" sz="2400" dirty="0">
                <a:latin typeface="Bahnschrift" pitchFamily="34" charset="0"/>
              </a:rPr>
              <a:t> FILTROS AVANZADOS- ANALISIS AVANZADOS</a:t>
            </a:r>
          </a:p>
          <a:p>
            <a:endParaRPr lang="es-AR" dirty="0">
              <a:latin typeface="Bahnschrift" pitchFamily="34" charset="0"/>
            </a:endParaRPr>
          </a:p>
          <a:p>
            <a:r>
              <a:rPr lang="es-AR" sz="2800" dirty="0">
                <a:latin typeface="Bahnschrift" pitchFamily="34" charset="0"/>
              </a:rPr>
              <a:t>Análisis de Videos:</a:t>
            </a:r>
          </a:p>
          <a:p>
            <a:pPr>
              <a:buFontTx/>
              <a:buBlip>
                <a:blip r:embed="rId3"/>
              </a:buBlip>
            </a:pPr>
            <a:r>
              <a:rPr lang="es-AR" sz="2800" dirty="0">
                <a:latin typeface="Bahnschrift" pitchFamily="34" charset="0"/>
              </a:rPr>
              <a:t> </a:t>
            </a:r>
            <a:r>
              <a:rPr lang="es-AR" sz="2400" dirty="0">
                <a:latin typeface="Bahnschrift" pitchFamily="34" charset="0"/>
              </a:rPr>
              <a:t>BUSQUEDA DE ESTADISTICAS REPORTE DEL PARTIDO</a:t>
            </a:r>
          </a:p>
          <a:p>
            <a:pPr>
              <a:buFontTx/>
              <a:buBlip>
                <a:blip r:embed="rId3"/>
              </a:buBlip>
            </a:pPr>
            <a:r>
              <a:rPr lang="es-AR" sz="2400" dirty="0">
                <a:latin typeface="Bahnschrift" pitchFamily="34" charset="0"/>
              </a:rPr>
              <a:t> MONTAJE </a:t>
            </a:r>
          </a:p>
          <a:p>
            <a:endParaRPr lang="es-AR" dirty="0">
              <a:latin typeface="Bahnschrift" pitchFamily="34" charset="0"/>
            </a:endParaRPr>
          </a:p>
          <a:p>
            <a:r>
              <a:rPr lang="es-AR" dirty="0">
                <a:latin typeface="Bahnschrift" pitchFamily="34" charset="0"/>
              </a:rPr>
              <a:t> </a:t>
            </a:r>
            <a:endParaRPr lang="es-ES" dirty="0">
              <a:latin typeface="Bahnschrift" pitchFamily="34"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
          <p:cNvSpPr>
            <a:spLocks noChangeArrowheads="1"/>
          </p:cNvSpPr>
          <p:nvPr/>
        </p:nvSpPr>
        <p:spPr bwMode="auto">
          <a:xfrm>
            <a:off x="285750" y="857250"/>
            <a:ext cx="8501063" cy="4893647"/>
          </a:xfrm>
          <a:prstGeom prst="rect">
            <a:avLst/>
          </a:prstGeom>
          <a:noFill/>
          <a:ln w="9525">
            <a:noFill/>
            <a:miter lim="800000"/>
            <a:headEnd/>
            <a:tailEnd/>
          </a:ln>
        </p:spPr>
        <p:txBody>
          <a:bodyPr anchor="ctr">
            <a:spAutoFit/>
          </a:bodyPr>
          <a:lstStyle/>
          <a:p>
            <a:pPr eaLnBrk="0" hangingPunct="0"/>
            <a:r>
              <a:rPr lang="es-ES" dirty="0">
                <a:latin typeface="Century Gothic" pitchFamily="34" charset="0"/>
                <a:ea typeface="Calibri" pitchFamily="34" charset="0"/>
                <a:cs typeface="Times New Roman" pitchFamily="18" charset="0"/>
              </a:rPr>
              <a:t>- </a:t>
            </a:r>
            <a:r>
              <a:rPr lang="es-ES" sz="2400" dirty="0">
                <a:latin typeface="Century Gothic" pitchFamily="34" charset="0"/>
                <a:ea typeface="Calibri" pitchFamily="34" charset="0"/>
                <a:cs typeface="Times New Roman" pitchFamily="18" charset="0"/>
              </a:rPr>
              <a:t>Cada “</a:t>
            </a:r>
            <a:r>
              <a:rPr lang="es-ES" sz="2400" b="1" dirty="0">
                <a:latin typeface="Century Gothic" pitchFamily="34" charset="0"/>
                <a:ea typeface="Calibri" pitchFamily="34" charset="0"/>
                <a:cs typeface="Times New Roman" pitchFamily="18" charset="0"/>
              </a:rPr>
              <a:t>toque”</a:t>
            </a:r>
            <a:r>
              <a:rPr lang="es-ES" sz="2400" dirty="0">
                <a:latin typeface="Century Gothic" pitchFamily="34" charset="0"/>
                <a:ea typeface="Calibri" pitchFamily="34" charset="0"/>
                <a:cs typeface="Times New Roman" pitchFamily="18" charset="0"/>
              </a:rPr>
              <a:t> a la pelota (saque/ataque/recepción) se asocia a un punto </a:t>
            </a:r>
            <a:r>
              <a:rPr lang="es-ES" sz="2400" b="1" dirty="0">
                <a:latin typeface="Century Gothic" pitchFamily="34" charset="0"/>
                <a:ea typeface="Calibri" pitchFamily="34" charset="0"/>
                <a:cs typeface="Times New Roman" pitchFamily="18" charset="0"/>
              </a:rPr>
              <a:t>de partida</a:t>
            </a:r>
            <a:r>
              <a:rPr lang="es-ES" sz="2400" dirty="0">
                <a:latin typeface="Century Gothic" pitchFamily="34" charset="0"/>
                <a:ea typeface="Calibri" pitchFamily="34" charset="0"/>
                <a:cs typeface="Times New Roman" pitchFamily="18" charset="0"/>
              </a:rPr>
              <a:t>, uno </a:t>
            </a:r>
            <a:r>
              <a:rPr lang="es-ES" sz="2400" b="1" dirty="0">
                <a:latin typeface="Century Gothic" pitchFamily="34" charset="0"/>
                <a:ea typeface="Calibri" pitchFamily="34" charset="0"/>
                <a:cs typeface="Times New Roman" pitchFamily="18" charset="0"/>
              </a:rPr>
              <a:t>de llegada </a:t>
            </a:r>
            <a:r>
              <a:rPr lang="es-ES" sz="2400" dirty="0">
                <a:latin typeface="Century Gothic" pitchFamily="34" charset="0"/>
                <a:ea typeface="Calibri" pitchFamily="34" charset="0"/>
                <a:cs typeface="Times New Roman" pitchFamily="18" charset="0"/>
              </a:rPr>
              <a:t>(dirección/tendencia).</a:t>
            </a:r>
          </a:p>
          <a:p>
            <a:pPr eaLnBrk="0" hangingPunct="0"/>
            <a:endParaRPr lang="es-ES" sz="2400" dirty="0">
              <a:latin typeface="Century Gothic" pitchFamily="34" charset="0"/>
              <a:ea typeface="Calibri" pitchFamily="34" charset="0"/>
              <a:cs typeface="Times New Roman" pitchFamily="18" charset="0"/>
            </a:endParaRPr>
          </a:p>
          <a:p>
            <a:pPr eaLnBrk="0" hangingPunct="0"/>
            <a:r>
              <a:rPr lang="es-ES" sz="2400" dirty="0">
                <a:latin typeface="Century Gothic" pitchFamily="34" charset="0"/>
                <a:ea typeface="Calibri" pitchFamily="34" charset="0"/>
                <a:cs typeface="Times New Roman" pitchFamily="18" charset="0"/>
              </a:rPr>
              <a:t>- Durante el scout, se </a:t>
            </a:r>
            <a:r>
              <a:rPr lang="es-ES" sz="2400" b="1" dirty="0">
                <a:latin typeface="Century Gothic" pitchFamily="34" charset="0"/>
                <a:ea typeface="Calibri" pitchFamily="34" charset="0"/>
                <a:cs typeface="Times New Roman" pitchFamily="18" charset="0"/>
              </a:rPr>
              <a:t>digitan</a:t>
            </a:r>
            <a:r>
              <a:rPr lang="es-ES" sz="2400" dirty="0">
                <a:latin typeface="Century Gothic" pitchFamily="34" charset="0"/>
                <a:ea typeface="Calibri" pitchFamily="34" charset="0"/>
                <a:cs typeface="Times New Roman" pitchFamily="18" charset="0"/>
              </a:rPr>
              <a:t> autom</a:t>
            </a:r>
            <a:r>
              <a:rPr lang="es-ES" sz="2400" dirty="0">
                <a:latin typeface="Calibri" pitchFamily="34" charset="0"/>
                <a:ea typeface="Calibri" pitchFamily="34" charset="0"/>
                <a:cs typeface="Times New Roman" pitchFamily="18" charset="0"/>
              </a:rPr>
              <a:t>á</a:t>
            </a:r>
            <a:r>
              <a:rPr lang="es-ES" sz="2400" dirty="0">
                <a:latin typeface="Century Gothic" pitchFamily="34" charset="0"/>
                <a:ea typeface="Calibri" pitchFamily="34" charset="0"/>
                <a:cs typeface="Times New Roman" pitchFamily="18" charset="0"/>
              </a:rPr>
              <a:t>ticamente los valores de </a:t>
            </a:r>
            <a:r>
              <a:rPr lang="es-ES" sz="2400" i="1" dirty="0">
                <a:latin typeface="Century Gothic" pitchFamily="34" charset="0"/>
                <a:ea typeface="Calibri" pitchFamily="34" charset="0"/>
                <a:cs typeface="Times New Roman" pitchFamily="18" charset="0"/>
              </a:rPr>
              <a:t>efectividad, eficiencia, positividad y la “combinación” de los distintos fundamentos.</a:t>
            </a:r>
          </a:p>
          <a:p>
            <a:pPr eaLnBrk="0" hangingPunct="0"/>
            <a:endParaRPr lang="es-ES" sz="2400" i="1" dirty="0">
              <a:latin typeface="Century Gothic" pitchFamily="34" charset="0"/>
              <a:ea typeface="Calibri" pitchFamily="34" charset="0"/>
              <a:cs typeface="Times New Roman" pitchFamily="18" charset="0"/>
            </a:endParaRPr>
          </a:p>
          <a:p>
            <a:pPr eaLnBrk="0" hangingPunct="0"/>
            <a:r>
              <a:rPr lang="es-ES" sz="2400" dirty="0">
                <a:latin typeface="Century Gothic" pitchFamily="34" charset="0"/>
                <a:ea typeface="Calibri" pitchFamily="34" charset="0"/>
                <a:cs typeface="Times New Roman" pitchFamily="18" charset="0"/>
              </a:rPr>
              <a:t>- Se tiene en cuenta la rotación inicial del equipo a analizar, también la distribución en el ataque (también dependiendo del tipo de recepción). </a:t>
            </a:r>
          </a:p>
          <a:p>
            <a:pPr eaLnBrk="0" hangingPunct="0"/>
            <a:endParaRPr lang="es-ES" sz="2400" dirty="0">
              <a:latin typeface="Century Gothic" pitchFamily="34" charset="0"/>
              <a:ea typeface="Calibri" pitchFamily="34" charset="0"/>
              <a:cs typeface="Times New Roman" pitchFamily="18" charset="0"/>
            </a:endParaRPr>
          </a:p>
          <a:p>
            <a:pPr eaLnBrk="0" hangingPunct="0"/>
            <a:r>
              <a:rPr lang="es-ES" sz="2400" dirty="0">
                <a:latin typeface="Century Gothic" pitchFamily="34" charset="0"/>
                <a:ea typeface="Calibri" pitchFamily="34" charset="0"/>
                <a:cs typeface="Times New Roman" pitchFamily="18" charset="0"/>
              </a:rPr>
              <a:t>- Se puede especificar el tipo de golpes y sus variantes.</a:t>
            </a:r>
            <a:endParaRPr lang="es-ES" sz="2400" dirty="0">
              <a:ea typeface="Calibri" pitchFamily="34" charset="0"/>
              <a:cs typeface="Times New Roman" pitchFamily="18" charset="0"/>
            </a:endParaRPr>
          </a:p>
        </p:txBody>
      </p:sp>
      <p:sp>
        <p:nvSpPr>
          <p:cNvPr id="3" name="Rectangle 2"/>
          <p:cNvSpPr txBox="1">
            <a:spLocks noChangeArrowheads="1"/>
          </p:cNvSpPr>
          <p:nvPr/>
        </p:nvSpPr>
        <p:spPr bwMode="auto">
          <a:xfrm>
            <a:off x="142875" y="71438"/>
            <a:ext cx="5286381" cy="500042"/>
          </a:xfrm>
          <a:prstGeom prst="rect">
            <a:avLst/>
          </a:prstGeom>
          <a:solidFill>
            <a:srgbClr val="00FF00"/>
          </a:solidFill>
          <a:ln w="9525">
            <a:noFill/>
            <a:miter lim="800000"/>
            <a:headEnd/>
            <a:tailEnd/>
          </a:ln>
        </p:spPr>
        <p:txBody>
          <a:bodyPr anchor="ctr"/>
          <a:lstStyle/>
          <a:p>
            <a:pPr algn="ctr">
              <a:defRPr/>
            </a:pPr>
            <a:r>
              <a:rPr lang="es-AR" sz="2800" b="1" dirty="0">
                <a:solidFill>
                  <a:schemeClr val="bg1"/>
                </a:solidFill>
                <a:latin typeface="Century Gothic" pitchFamily="34" charset="0"/>
              </a:rPr>
              <a:t>Software Data </a:t>
            </a:r>
            <a:r>
              <a:rPr lang="es-AR" sz="2800" b="1" dirty="0" err="1">
                <a:solidFill>
                  <a:schemeClr val="bg1"/>
                </a:solidFill>
                <a:latin typeface="Century Gothic" pitchFamily="34" charset="0"/>
              </a:rPr>
              <a:t>Volley</a:t>
            </a:r>
            <a:endParaRPr lang="es-ES" sz="2800" b="1" kern="0" dirty="0">
              <a:solidFill>
                <a:schemeClr val="bg1"/>
              </a:solidFill>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14348" y="1571612"/>
            <a:ext cx="3671888" cy="3671887"/>
          </a:xfrm>
          <a:prstGeom prst="rect">
            <a:avLst/>
          </a:prstGeom>
          <a:solidFill>
            <a:srgbClr val="FFC000"/>
          </a:solidFill>
          <a:ln w="53975" cmpd="sng">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cxnSp>
        <p:nvCxnSpPr>
          <p:cNvPr id="6" name="5 Conector recto"/>
          <p:cNvCxnSpPr/>
          <p:nvPr/>
        </p:nvCxnSpPr>
        <p:spPr>
          <a:xfrm>
            <a:off x="714348" y="2786049"/>
            <a:ext cx="3671888" cy="1588"/>
          </a:xfrm>
          <a:prstGeom prst="line">
            <a:avLst/>
          </a:prstGeom>
          <a:ln w="539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rot="5400000" flipH="1" flipV="1">
            <a:off x="110304" y="3396443"/>
            <a:ext cx="3635375" cy="1588"/>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714348" y="4000487"/>
            <a:ext cx="3671888" cy="1587"/>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rot="5400000" flipH="1" flipV="1">
            <a:off x="1306486" y="3406762"/>
            <a:ext cx="3671887" cy="1587"/>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 name="15 Conector recto"/>
          <p:cNvCxnSpPr/>
          <p:nvPr/>
        </p:nvCxnSpPr>
        <p:spPr>
          <a:xfrm>
            <a:off x="500036" y="1571612"/>
            <a:ext cx="4103687" cy="1587"/>
          </a:xfrm>
          <a:prstGeom prst="line">
            <a:avLst/>
          </a:prstGeom>
          <a:ln w="6032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6088" name="17 CuadroTexto"/>
          <p:cNvSpPr txBox="1">
            <a:spLocks noChangeArrowheads="1"/>
          </p:cNvSpPr>
          <p:nvPr/>
        </p:nvSpPr>
        <p:spPr bwMode="auto">
          <a:xfrm flipH="1">
            <a:off x="1071536" y="1857362"/>
            <a:ext cx="357187"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4</a:t>
            </a:r>
            <a:endParaRPr lang="es-ES" sz="4400" b="1">
              <a:solidFill>
                <a:srgbClr val="002060"/>
              </a:solidFill>
              <a:latin typeface="Bahnschrift SemiBold" pitchFamily="34" charset="0"/>
            </a:endParaRPr>
          </a:p>
        </p:txBody>
      </p:sp>
      <p:sp>
        <p:nvSpPr>
          <p:cNvPr id="46089" name="18 CuadroTexto"/>
          <p:cNvSpPr txBox="1">
            <a:spLocks noChangeArrowheads="1"/>
          </p:cNvSpPr>
          <p:nvPr/>
        </p:nvSpPr>
        <p:spPr bwMode="auto">
          <a:xfrm flipH="1">
            <a:off x="2357411" y="1857362"/>
            <a:ext cx="428625"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3</a:t>
            </a:r>
            <a:endParaRPr lang="es-ES" sz="4400" b="1">
              <a:solidFill>
                <a:srgbClr val="002060"/>
              </a:solidFill>
              <a:latin typeface="Bahnschrift SemiBold" pitchFamily="34" charset="0"/>
            </a:endParaRPr>
          </a:p>
        </p:txBody>
      </p:sp>
      <p:sp>
        <p:nvSpPr>
          <p:cNvPr id="46090" name="19 CuadroTexto"/>
          <p:cNvSpPr txBox="1">
            <a:spLocks noChangeArrowheads="1"/>
          </p:cNvSpPr>
          <p:nvPr/>
        </p:nvSpPr>
        <p:spPr bwMode="auto">
          <a:xfrm>
            <a:off x="3571848" y="1857362"/>
            <a:ext cx="214313"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2</a:t>
            </a:r>
            <a:endParaRPr lang="es-ES" sz="4400" b="1">
              <a:solidFill>
                <a:srgbClr val="002060"/>
              </a:solidFill>
              <a:latin typeface="Bahnschrift SemiBold" pitchFamily="34" charset="0"/>
            </a:endParaRPr>
          </a:p>
        </p:txBody>
      </p:sp>
      <p:sp>
        <p:nvSpPr>
          <p:cNvPr id="46091" name="20 CuadroTexto"/>
          <p:cNvSpPr txBox="1">
            <a:spLocks noChangeArrowheads="1"/>
          </p:cNvSpPr>
          <p:nvPr/>
        </p:nvSpPr>
        <p:spPr bwMode="auto">
          <a:xfrm flipH="1">
            <a:off x="1071536" y="3071799"/>
            <a:ext cx="357187" cy="769938"/>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7</a:t>
            </a:r>
            <a:endParaRPr lang="es-ES" sz="4400" b="1">
              <a:solidFill>
                <a:srgbClr val="002060"/>
              </a:solidFill>
              <a:latin typeface="Bahnschrift SemiBold" pitchFamily="34" charset="0"/>
            </a:endParaRPr>
          </a:p>
        </p:txBody>
      </p:sp>
      <p:sp>
        <p:nvSpPr>
          <p:cNvPr id="46092" name="21 CuadroTexto"/>
          <p:cNvSpPr txBox="1">
            <a:spLocks noChangeArrowheads="1"/>
          </p:cNvSpPr>
          <p:nvPr/>
        </p:nvSpPr>
        <p:spPr bwMode="auto">
          <a:xfrm flipH="1">
            <a:off x="2357411" y="3071799"/>
            <a:ext cx="357187" cy="769938"/>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8</a:t>
            </a:r>
            <a:endParaRPr lang="es-ES" sz="4400" b="1">
              <a:solidFill>
                <a:srgbClr val="002060"/>
              </a:solidFill>
              <a:latin typeface="Bahnschrift SemiBold" pitchFamily="34" charset="0"/>
            </a:endParaRPr>
          </a:p>
        </p:txBody>
      </p:sp>
      <p:sp>
        <p:nvSpPr>
          <p:cNvPr id="46093" name="22 CuadroTexto"/>
          <p:cNvSpPr txBox="1">
            <a:spLocks noChangeArrowheads="1"/>
          </p:cNvSpPr>
          <p:nvPr/>
        </p:nvSpPr>
        <p:spPr bwMode="auto">
          <a:xfrm flipH="1">
            <a:off x="3571848" y="3071799"/>
            <a:ext cx="500063" cy="769938"/>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9</a:t>
            </a:r>
            <a:endParaRPr lang="es-ES" sz="4400" b="1">
              <a:solidFill>
                <a:srgbClr val="002060"/>
              </a:solidFill>
              <a:latin typeface="Bahnschrift SemiBold" pitchFamily="34" charset="0"/>
            </a:endParaRPr>
          </a:p>
        </p:txBody>
      </p:sp>
      <p:sp>
        <p:nvSpPr>
          <p:cNvPr id="46094" name="23 CuadroTexto"/>
          <p:cNvSpPr txBox="1">
            <a:spLocks noChangeArrowheads="1"/>
          </p:cNvSpPr>
          <p:nvPr/>
        </p:nvSpPr>
        <p:spPr bwMode="auto">
          <a:xfrm flipH="1">
            <a:off x="1071536" y="4286237"/>
            <a:ext cx="428625"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5</a:t>
            </a:r>
            <a:endParaRPr lang="es-ES" sz="4400" b="1">
              <a:solidFill>
                <a:srgbClr val="002060"/>
              </a:solidFill>
              <a:latin typeface="Bahnschrift SemiBold" pitchFamily="34" charset="0"/>
            </a:endParaRPr>
          </a:p>
        </p:txBody>
      </p:sp>
      <p:sp>
        <p:nvSpPr>
          <p:cNvPr id="46095" name="24 CuadroTexto"/>
          <p:cNvSpPr txBox="1">
            <a:spLocks noChangeArrowheads="1"/>
          </p:cNvSpPr>
          <p:nvPr/>
        </p:nvSpPr>
        <p:spPr bwMode="auto">
          <a:xfrm flipH="1">
            <a:off x="2357411" y="4286237"/>
            <a:ext cx="428625"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6</a:t>
            </a:r>
            <a:endParaRPr lang="es-ES" sz="4400" b="1">
              <a:solidFill>
                <a:srgbClr val="002060"/>
              </a:solidFill>
              <a:latin typeface="Bahnschrift SemiBold" pitchFamily="34" charset="0"/>
            </a:endParaRPr>
          </a:p>
        </p:txBody>
      </p:sp>
      <p:sp>
        <p:nvSpPr>
          <p:cNvPr id="46096" name="25 CuadroTexto"/>
          <p:cNvSpPr txBox="1">
            <a:spLocks noChangeArrowheads="1"/>
          </p:cNvSpPr>
          <p:nvPr/>
        </p:nvSpPr>
        <p:spPr bwMode="auto">
          <a:xfrm flipH="1">
            <a:off x="3500411" y="4286237"/>
            <a:ext cx="357187"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1</a:t>
            </a:r>
            <a:endParaRPr lang="es-ES" sz="4400" b="1">
              <a:solidFill>
                <a:srgbClr val="002060"/>
              </a:solidFill>
              <a:latin typeface="Bahnschrift SemiBold" pitchFamily="34" charset="0"/>
            </a:endParaRPr>
          </a:p>
        </p:txBody>
      </p:sp>
      <p:sp>
        <p:nvSpPr>
          <p:cNvPr id="46097" name="27 CuadroTexto"/>
          <p:cNvSpPr txBox="1">
            <a:spLocks noChangeArrowheads="1"/>
          </p:cNvSpPr>
          <p:nvPr/>
        </p:nvSpPr>
        <p:spPr bwMode="auto">
          <a:xfrm flipH="1">
            <a:off x="4000473" y="4786299"/>
            <a:ext cx="357188" cy="461963"/>
          </a:xfrm>
          <a:prstGeom prst="rect">
            <a:avLst/>
          </a:prstGeom>
          <a:noFill/>
          <a:ln w="9525">
            <a:noFill/>
            <a:miter lim="800000"/>
            <a:headEnd/>
            <a:tailEnd/>
          </a:ln>
        </p:spPr>
        <p:txBody>
          <a:bodyPr>
            <a:spAutoFit/>
          </a:bodyPr>
          <a:lstStyle/>
          <a:p>
            <a:r>
              <a:rPr lang="es-AR" b="1">
                <a:latin typeface="Arial Narrow" pitchFamily="34" charset="0"/>
              </a:rPr>
              <a:t>A</a:t>
            </a:r>
            <a:endParaRPr lang="es-ES" b="1">
              <a:latin typeface="Arial Narrow" pitchFamily="34" charset="0"/>
            </a:endParaRPr>
          </a:p>
        </p:txBody>
      </p:sp>
      <p:sp>
        <p:nvSpPr>
          <p:cNvPr id="46098" name="28 CuadroTexto"/>
          <p:cNvSpPr txBox="1">
            <a:spLocks noChangeArrowheads="1"/>
          </p:cNvSpPr>
          <p:nvPr/>
        </p:nvSpPr>
        <p:spPr bwMode="auto">
          <a:xfrm flipH="1">
            <a:off x="4000473" y="4000487"/>
            <a:ext cx="357188" cy="461962"/>
          </a:xfrm>
          <a:prstGeom prst="rect">
            <a:avLst/>
          </a:prstGeom>
          <a:noFill/>
          <a:ln w="9525">
            <a:noFill/>
            <a:miter lim="800000"/>
            <a:headEnd/>
            <a:tailEnd/>
          </a:ln>
        </p:spPr>
        <p:txBody>
          <a:bodyPr>
            <a:spAutoFit/>
          </a:bodyPr>
          <a:lstStyle/>
          <a:p>
            <a:r>
              <a:rPr lang="es-AR" b="1">
                <a:latin typeface="Arial Narrow" pitchFamily="34" charset="0"/>
              </a:rPr>
              <a:t>B</a:t>
            </a:r>
            <a:endParaRPr lang="es-ES" b="1">
              <a:latin typeface="Arial Narrow" pitchFamily="34" charset="0"/>
            </a:endParaRPr>
          </a:p>
        </p:txBody>
      </p:sp>
      <p:sp>
        <p:nvSpPr>
          <p:cNvPr id="46099" name="29 CuadroTexto"/>
          <p:cNvSpPr txBox="1">
            <a:spLocks noChangeArrowheads="1"/>
          </p:cNvSpPr>
          <p:nvPr/>
        </p:nvSpPr>
        <p:spPr bwMode="auto">
          <a:xfrm flipH="1">
            <a:off x="3143223" y="4000487"/>
            <a:ext cx="357188" cy="461962"/>
          </a:xfrm>
          <a:prstGeom prst="rect">
            <a:avLst/>
          </a:prstGeom>
          <a:noFill/>
          <a:ln w="9525">
            <a:noFill/>
            <a:miter lim="800000"/>
            <a:headEnd/>
            <a:tailEnd/>
          </a:ln>
        </p:spPr>
        <p:txBody>
          <a:bodyPr>
            <a:spAutoFit/>
          </a:bodyPr>
          <a:lstStyle/>
          <a:p>
            <a:r>
              <a:rPr lang="es-AR" b="1">
                <a:latin typeface="Arial Narrow" pitchFamily="34" charset="0"/>
              </a:rPr>
              <a:t>C</a:t>
            </a:r>
            <a:endParaRPr lang="es-ES" b="1">
              <a:latin typeface="Arial Narrow" pitchFamily="34" charset="0"/>
            </a:endParaRPr>
          </a:p>
        </p:txBody>
      </p:sp>
      <p:sp>
        <p:nvSpPr>
          <p:cNvPr id="46100" name="30 CuadroTexto"/>
          <p:cNvSpPr txBox="1">
            <a:spLocks noChangeArrowheads="1"/>
          </p:cNvSpPr>
          <p:nvPr/>
        </p:nvSpPr>
        <p:spPr bwMode="auto">
          <a:xfrm flipH="1">
            <a:off x="3143223" y="4786299"/>
            <a:ext cx="357188" cy="461963"/>
          </a:xfrm>
          <a:prstGeom prst="rect">
            <a:avLst/>
          </a:prstGeom>
          <a:noFill/>
          <a:ln w="9525">
            <a:noFill/>
            <a:miter lim="800000"/>
            <a:headEnd/>
            <a:tailEnd/>
          </a:ln>
        </p:spPr>
        <p:txBody>
          <a:bodyPr>
            <a:spAutoFit/>
          </a:bodyPr>
          <a:lstStyle/>
          <a:p>
            <a:r>
              <a:rPr lang="es-AR" b="1">
                <a:latin typeface="Arial Narrow" pitchFamily="34" charset="0"/>
              </a:rPr>
              <a:t>D</a:t>
            </a:r>
            <a:endParaRPr lang="es-ES" b="1">
              <a:latin typeface="Arial Narrow" pitchFamily="34" charset="0"/>
            </a:endParaRPr>
          </a:p>
        </p:txBody>
      </p:sp>
      <p:sp>
        <p:nvSpPr>
          <p:cNvPr id="37" name="36 Rectángulo"/>
          <p:cNvSpPr/>
          <p:nvPr/>
        </p:nvSpPr>
        <p:spPr>
          <a:xfrm>
            <a:off x="4929196" y="1428736"/>
            <a:ext cx="1627188" cy="1628775"/>
          </a:xfrm>
          <a:prstGeom prst="rect">
            <a:avLst/>
          </a:prstGeom>
          <a:solidFill>
            <a:srgbClr val="FFC000"/>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cxnSp>
        <p:nvCxnSpPr>
          <p:cNvPr id="38" name="37 Conector recto"/>
          <p:cNvCxnSpPr/>
          <p:nvPr/>
        </p:nvCxnSpPr>
        <p:spPr>
          <a:xfrm>
            <a:off x="4929196" y="2214549"/>
            <a:ext cx="1619250" cy="158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rot="5400000" flipH="1" flipV="1">
            <a:off x="4894271" y="2249474"/>
            <a:ext cx="1643063" cy="1587"/>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46104" name="45 CuadroTexto"/>
          <p:cNvSpPr txBox="1">
            <a:spLocks noChangeArrowheads="1"/>
          </p:cNvSpPr>
          <p:nvPr/>
        </p:nvSpPr>
        <p:spPr bwMode="auto">
          <a:xfrm flipH="1">
            <a:off x="5857884" y="2214549"/>
            <a:ext cx="428625" cy="769937"/>
          </a:xfrm>
          <a:prstGeom prst="rect">
            <a:avLst/>
          </a:prstGeom>
          <a:noFill/>
          <a:ln w="9525">
            <a:noFill/>
            <a:miter lim="800000"/>
            <a:headEnd/>
            <a:tailEnd/>
          </a:ln>
        </p:spPr>
        <p:txBody>
          <a:bodyPr>
            <a:spAutoFit/>
          </a:bodyPr>
          <a:lstStyle/>
          <a:p>
            <a:r>
              <a:rPr lang="es-AR" sz="4400" b="1">
                <a:latin typeface="Arial Narrow" pitchFamily="34" charset="0"/>
              </a:rPr>
              <a:t>A</a:t>
            </a:r>
            <a:endParaRPr lang="es-ES" sz="4400" b="1">
              <a:latin typeface="Arial Narrow" pitchFamily="34" charset="0"/>
            </a:endParaRPr>
          </a:p>
        </p:txBody>
      </p:sp>
      <p:sp>
        <p:nvSpPr>
          <p:cNvPr id="46105" name="46 CuadroTexto"/>
          <p:cNvSpPr txBox="1">
            <a:spLocks noChangeArrowheads="1"/>
          </p:cNvSpPr>
          <p:nvPr/>
        </p:nvSpPr>
        <p:spPr bwMode="auto">
          <a:xfrm flipH="1">
            <a:off x="5857884" y="1428736"/>
            <a:ext cx="500062" cy="769938"/>
          </a:xfrm>
          <a:prstGeom prst="rect">
            <a:avLst/>
          </a:prstGeom>
          <a:noFill/>
          <a:ln w="9525">
            <a:noFill/>
            <a:miter lim="800000"/>
            <a:headEnd/>
            <a:tailEnd/>
          </a:ln>
        </p:spPr>
        <p:txBody>
          <a:bodyPr>
            <a:spAutoFit/>
          </a:bodyPr>
          <a:lstStyle/>
          <a:p>
            <a:r>
              <a:rPr lang="es-AR" sz="4400" b="1">
                <a:latin typeface="Arial Narrow" pitchFamily="34" charset="0"/>
              </a:rPr>
              <a:t>B</a:t>
            </a:r>
            <a:endParaRPr lang="es-ES" sz="4400" b="1">
              <a:latin typeface="Arial Narrow" pitchFamily="34" charset="0"/>
            </a:endParaRPr>
          </a:p>
        </p:txBody>
      </p:sp>
      <p:sp>
        <p:nvSpPr>
          <p:cNvPr id="46106" name="47 CuadroTexto"/>
          <p:cNvSpPr txBox="1">
            <a:spLocks noChangeArrowheads="1"/>
          </p:cNvSpPr>
          <p:nvPr/>
        </p:nvSpPr>
        <p:spPr bwMode="auto">
          <a:xfrm flipH="1">
            <a:off x="5072071" y="1428736"/>
            <a:ext cx="500063" cy="769938"/>
          </a:xfrm>
          <a:prstGeom prst="rect">
            <a:avLst/>
          </a:prstGeom>
          <a:noFill/>
          <a:ln w="9525">
            <a:noFill/>
            <a:miter lim="800000"/>
            <a:headEnd/>
            <a:tailEnd/>
          </a:ln>
        </p:spPr>
        <p:txBody>
          <a:bodyPr>
            <a:spAutoFit/>
          </a:bodyPr>
          <a:lstStyle/>
          <a:p>
            <a:r>
              <a:rPr lang="es-AR" sz="4400" b="1">
                <a:latin typeface="Arial Narrow" pitchFamily="34" charset="0"/>
              </a:rPr>
              <a:t>C</a:t>
            </a:r>
            <a:endParaRPr lang="es-ES" sz="4400" b="1">
              <a:latin typeface="Arial Narrow" pitchFamily="34" charset="0"/>
            </a:endParaRPr>
          </a:p>
        </p:txBody>
      </p:sp>
      <p:sp>
        <p:nvSpPr>
          <p:cNvPr id="46107" name="48 CuadroTexto"/>
          <p:cNvSpPr txBox="1">
            <a:spLocks noChangeArrowheads="1"/>
          </p:cNvSpPr>
          <p:nvPr/>
        </p:nvSpPr>
        <p:spPr bwMode="auto">
          <a:xfrm flipH="1">
            <a:off x="5143509" y="2230424"/>
            <a:ext cx="571500" cy="769937"/>
          </a:xfrm>
          <a:prstGeom prst="rect">
            <a:avLst/>
          </a:prstGeom>
          <a:noFill/>
          <a:ln w="9525">
            <a:noFill/>
            <a:miter lim="800000"/>
            <a:headEnd/>
            <a:tailEnd/>
          </a:ln>
        </p:spPr>
        <p:txBody>
          <a:bodyPr>
            <a:spAutoFit/>
          </a:bodyPr>
          <a:lstStyle/>
          <a:p>
            <a:r>
              <a:rPr lang="es-AR" sz="4400" b="1">
                <a:latin typeface="Arial Narrow" pitchFamily="34" charset="0"/>
              </a:rPr>
              <a:t>D</a:t>
            </a:r>
            <a:endParaRPr lang="es-ES" sz="4400" b="1">
              <a:latin typeface="Arial Narrow" pitchFamily="34" charset="0"/>
            </a:endParaRPr>
          </a:p>
        </p:txBody>
      </p:sp>
      <p:sp>
        <p:nvSpPr>
          <p:cNvPr id="46109" name="28 Rectángulo"/>
          <p:cNvSpPr>
            <a:spLocks noChangeArrowheads="1"/>
          </p:cNvSpPr>
          <p:nvPr/>
        </p:nvSpPr>
        <p:spPr bwMode="auto">
          <a:xfrm>
            <a:off x="214313" y="196850"/>
            <a:ext cx="8929687" cy="1231900"/>
          </a:xfrm>
          <a:prstGeom prst="rect">
            <a:avLst/>
          </a:prstGeom>
          <a:noFill/>
          <a:ln w="9525">
            <a:noFill/>
            <a:miter lim="800000"/>
            <a:headEnd/>
            <a:tailEnd/>
          </a:ln>
        </p:spPr>
        <p:txBody>
          <a:bodyPr>
            <a:spAutoFit/>
          </a:bodyPr>
          <a:lstStyle/>
          <a:p>
            <a:r>
              <a:rPr lang="es-AR" sz="2000" b="1">
                <a:latin typeface="Century Gothic" pitchFamily="34" charset="0"/>
              </a:rPr>
              <a:t/>
            </a:r>
            <a:br>
              <a:rPr lang="es-AR" sz="2000" b="1">
                <a:latin typeface="Century Gothic" pitchFamily="34" charset="0"/>
              </a:rPr>
            </a:br>
            <a:r>
              <a:rPr lang="es-AR" sz="1800" b="1">
                <a:latin typeface="Century Gothic" pitchFamily="34" charset="0"/>
              </a:rPr>
              <a:t>C</a:t>
            </a:r>
            <a:r>
              <a:rPr lang="es-AR" sz="1800">
                <a:latin typeface="Century Gothic" pitchFamily="34" charset="0"/>
              </a:rPr>
              <a:t>ampo dividido en 9 zonas. Para el  ataque y la recepción de saque, con especificación de caracteres (A, B, C, D). Indica la llegada del balón en zona/sub zona.</a:t>
            </a:r>
            <a:endParaRPr lang="es-ES" sz="1800">
              <a:latin typeface="Century Gothic" pitchFamily="34" charset="0"/>
            </a:endParaRPr>
          </a:p>
        </p:txBody>
      </p:sp>
      <p:sp>
        <p:nvSpPr>
          <p:cNvPr id="46110" name="30 CuadroTexto"/>
          <p:cNvSpPr txBox="1">
            <a:spLocks noChangeArrowheads="1"/>
          </p:cNvSpPr>
          <p:nvPr/>
        </p:nvSpPr>
        <p:spPr bwMode="auto">
          <a:xfrm>
            <a:off x="1143000" y="100013"/>
            <a:ext cx="6500813" cy="430212"/>
          </a:xfrm>
          <a:prstGeom prst="rect">
            <a:avLst/>
          </a:prstGeom>
          <a:noFill/>
          <a:ln w="9525">
            <a:solidFill>
              <a:srgbClr val="00B050"/>
            </a:solidFill>
            <a:miter lim="800000"/>
            <a:headEnd/>
            <a:tailEnd/>
          </a:ln>
        </p:spPr>
        <p:txBody>
          <a:bodyPr>
            <a:spAutoFit/>
          </a:bodyPr>
          <a:lstStyle/>
          <a:p>
            <a:pPr algn="ctr"/>
            <a:r>
              <a:rPr lang="es-AR" sz="2200" b="1">
                <a:latin typeface="Bahnschrift" pitchFamily="34" charset="0"/>
              </a:rPr>
              <a:t>CODIFICACION DE ZONAS </a:t>
            </a:r>
            <a:endParaRPr lang="es-ES" sz="2200" b="1">
              <a:latin typeface="Bahnschrift" pitchFamily="34" charset="0"/>
            </a:endParaRPr>
          </a:p>
        </p:txBody>
      </p:sp>
      <p:pic>
        <p:nvPicPr>
          <p:cNvPr id="31" name="Picture 2" descr="C:\Users\Omar Grasso\Downloads\1688955849479.jpg"/>
          <p:cNvPicPr>
            <a:picLocks noChangeAspect="1" noChangeArrowheads="1"/>
          </p:cNvPicPr>
          <p:nvPr/>
        </p:nvPicPr>
        <p:blipFill>
          <a:blip r:embed="rId2" cstate="print"/>
          <a:srcRect/>
          <a:stretch>
            <a:fillRect/>
          </a:stretch>
        </p:blipFill>
        <p:spPr bwMode="auto">
          <a:xfrm>
            <a:off x="4825866" y="3286124"/>
            <a:ext cx="4019512" cy="3286124"/>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5 Conector recto"/>
          <p:cNvCxnSpPr/>
          <p:nvPr/>
        </p:nvCxnSpPr>
        <p:spPr>
          <a:xfrm>
            <a:off x="2500298" y="2071669"/>
            <a:ext cx="3671888" cy="1588"/>
          </a:xfrm>
          <a:prstGeom prst="line">
            <a:avLst/>
          </a:prstGeom>
          <a:ln w="539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6 Conector recto"/>
          <p:cNvCxnSpPr/>
          <p:nvPr/>
        </p:nvCxnSpPr>
        <p:spPr>
          <a:xfrm rot="5400000" flipH="1" flipV="1">
            <a:off x="1896254" y="2682063"/>
            <a:ext cx="3635375" cy="1588"/>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a:off x="2500298" y="3286107"/>
            <a:ext cx="3671888" cy="1587"/>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 name="14 Conector recto"/>
          <p:cNvCxnSpPr/>
          <p:nvPr/>
        </p:nvCxnSpPr>
        <p:spPr>
          <a:xfrm rot="5400000" flipH="1" flipV="1">
            <a:off x="3092436" y="2692382"/>
            <a:ext cx="3671887" cy="1587"/>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46088" name="17 CuadroTexto"/>
          <p:cNvSpPr txBox="1">
            <a:spLocks noChangeArrowheads="1"/>
          </p:cNvSpPr>
          <p:nvPr/>
        </p:nvSpPr>
        <p:spPr bwMode="auto">
          <a:xfrm flipH="1">
            <a:off x="2857486" y="1142982"/>
            <a:ext cx="357187" cy="769937"/>
          </a:xfrm>
          <a:prstGeom prst="rect">
            <a:avLst/>
          </a:prstGeom>
          <a:noFill/>
          <a:ln w="9525">
            <a:noFill/>
            <a:miter lim="800000"/>
            <a:headEnd/>
            <a:tailEnd/>
          </a:ln>
        </p:spPr>
        <p:txBody>
          <a:bodyPr>
            <a:spAutoFit/>
          </a:bodyPr>
          <a:lstStyle/>
          <a:p>
            <a:r>
              <a:rPr lang="es-AR" sz="4400" b="1" dirty="0">
                <a:solidFill>
                  <a:srgbClr val="002060"/>
                </a:solidFill>
                <a:latin typeface="Bahnschrift SemiBold" pitchFamily="34" charset="0"/>
              </a:rPr>
              <a:t>4</a:t>
            </a:r>
            <a:endParaRPr lang="es-ES" sz="4400" b="1" dirty="0">
              <a:solidFill>
                <a:srgbClr val="002060"/>
              </a:solidFill>
              <a:latin typeface="Bahnschrift SemiBold" pitchFamily="34" charset="0"/>
            </a:endParaRPr>
          </a:p>
        </p:txBody>
      </p:sp>
      <p:sp>
        <p:nvSpPr>
          <p:cNvPr id="46089" name="18 CuadroTexto"/>
          <p:cNvSpPr txBox="1">
            <a:spLocks noChangeArrowheads="1"/>
          </p:cNvSpPr>
          <p:nvPr/>
        </p:nvSpPr>
        <p:spPr bwMode="auto">
          <a:xfrm flipH="1">
            <a:off x="4143361" y="1142982"/>
            <a:ext cx="428625"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3</a:t>
            </a:r>
            <a:endParaRPr lang="es-ES" sz="4400" b="1">
              <a:solidFill>
                <a:srgbClr val="002060"/>
              </a:solidFill>
              <a:latin typeface="Bahnschrift SemiBold" pitchFamily="34" charset="0"/>
            </a:endParaRPr>
          </a:p>
        </p:txBody>
      </p:sp>
      <p:sp>
        <p:nvSpPr>
          <p:cNvPr id="46090" name="19 CuadroTexto"/>
          <p:cNvSpPr txBox="1">
            <a:spLocks noChangeArrowheads="1"/>
          </p:cNvSpPr>
          <p:nvPr/>
        </p:nvSpPr>
        <p:spPr bwMode="auto">
          <a:xfrm>
            <a:off x="5357798" y="1142982"/>
            <a:ext cx="214313"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2</a:t>
            </a:r>
            <a:endParaRPr lang="es-ES" sz="4400" b="1">
              <a:solidFill>
                <a:srgbClr val="002060"/>
              </a:solidFill>
              <a:latin typeface="Bahnschrift SemiBold" pitchFamily="34" charset="0"/>
            </a:endParaRPr>
          </a:p>
        </p:txBody>
      </p:sp>
      <p:sp>
        <p:nvSpPr>
          <p:cNvPr id="46091" name="20 CuadroTexto"/>
          <p:cNvSpPr txBox="1">
            <a:spLocks noChangeArrowheads="1"/>
          </p:cNvSpPr>
          <p:nvPr/>
        </p:nvSpPr>
        <p:spPr bwMode="auto">
          <a:xfrm flipH="1">
            <a:off x="2857486" y="2357419"/>
            <a:ext cx="357187" cy="769938"/>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7</a:t>
            </a:r>
            <a:endParaRPr lang="es-ES" sz="4400" b="1">
              <a:solidFill>
                <a:srgbClr val="002060"/>
              </a:solidFill>
              <a:latin typeface="Bahnschrift SemiBold" pitchFamily="34" charset="0"/>
            </a:endParaRPr>
          </a:p>
        </p:txBody>
      </p:sp>
      <p:sp>
        <p:nvSpPr>
          <p:cNvPr id="46092" name="21 CuadroTexto"/>
          <p:cNvSpPr txBox="1">
            <a:spLocks noChangeArrowheads="1"/>
          </p:cNvSpPr>
          <p:nvPr/>
        </p:nvSpPr>
        <p:spPr bwMode="auto">
          <a:xfrm flipH="1">
            <a:off x="4143361" y="2357419"/>
            <a:ext cx="357187" cy="769938"/>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8</a:t>
            </a:r>
            <a:endParaRPr lang="es-ES" sz="4400" b="1">
              <a:solidFill>
                <a:srgbClr val="002060"/>
              </a:solidFill>
              <a:latin typeface="Bahnschrift SemiBold" pitchFamily="34" charset="0"/>
            </a:endParaRPr>
          </a:p>
        </p:txBody>
      </p:sp>
      <p:sp>
        <p:nvSpPr>
          <p:cNvPr id="46093" name="22 CuadroTexto"/>
          <p:cNvSpPr txBox="1">
            <a:spLocks noChangeArrowheads="1"/>
          </p:cNvSpPr>
          <p:nvPr/>
        </p:nvSpPr>
        <p:spPr bwMode="auto">
          <a:xfrm flipH="1">
            <a:off x="5357798" y="2357419"/>
            <a:ext cx="500063" cy="769938"/>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9</a:t>
            </a:r>
            <a:endParaRPr lang="es-ES" sz="4400" b="1">
              <a:solidFill>
                <a:srgbClr val="002060"/>
              </a:solidFill>
              <a:latin typeface="Bahnschrift SemiBold" pitchFamily="34" charset="0"/>
            </a:endParaRPr>
          </a:p>
        </p:txBody>
      </p:sp>
      <p:sp>
        <p:nvSpPr>
          <p:cNvPr id="46094" name="23 CuadroTexto"/>
          <p:cNvSpPr txBox="1">
            <a:spLocks noChangeArrowheads="1"/>
          </p:cNvSpPr>
          <p:nvPr/>
        </p:nvSpPr>
        <p:spPr bwMode="auto">
          <a:xfrm flipH="1">
            <a:off x="2857486" y="3571857"/>
            <a:ext cx="428625"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5</a:t>
            </a:r>
            <a:endParaRPr lang="es-ES" sz="4400" b="1">
              <a:solidFill>
                <a:srgbClr val="002060"/>
              </a:solidFill>
              <a:latin typeface="Bahnschrift SemiBold" pitchFamily="34" charset="0"/>
            </a:endParaRPr>
          </a:p>
        </p:txBody>
      </p:sp>
      <p:sp>
        <p:nvSpPr>
          <p:cNvPr id="46095" name="24 CuadroTexto"/>
          <p:cNvSpPr txBox="1">
            <a:spLocks noChangeArrowheads="1"/>
          </p:cNvSpPr>
          <p:nvPr/>
        </p:nvSpPr>
        <p:spPr bwMode="auto">
          <a:xfrm flipH="1">
            <a:off x="4143361" y="3571857"/>
            <a:ext cx="428625"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6</a:t>
            </a:r>
            <a:endParaRPr lang="es-ES" sz="4400" b="1">
              <a:solidFill>
                <a:srgbClr val="002060"/>
              </a:solidFill>
              <a:latin typeface="Bahnschrift SemiBold" pitchFamily="34" charset="0"/>
            </a:endParaRPr>
          </a:p>
        </p:txBody>
      </p:sp>
      <p:sp>
        <p:nvSpPr>
          <p:cNvPr id="46096" name="25 CuadroTexto"/>
          <p:cNvSpPr txBox="1">
            <a:spLocks noChangeArrowheads="1"/>
          </p:cNvSpPr>
          <p:nvPr/>
        </p:nvSpPr>
        <p:spPr bwMode="auto">
          <a:xfrm flipH="1">
            <a:off x="5286361" y="3571857"/>
            <a:ext cx="357187" cy="769937"/>
          </a:xfrm>
          <a:prstGeom prst="rect">
            <a:avLst/>
          </a:prstGeom>
          <a:noFill/>
          <a:ln w="9525">
            <a:noFill/>
            <a:miter lim="800000"/>
            <a:headEnd/>
            <a:tailEnd/>
          </a:ln>
        </p:spPr>
        <p:txBody>
          <a:bodyPr>
            <a:spAutoFit/>
          </a:bodyPr>
          <a:lstStyle/>
          <a:p>
            <a:r>
              <a:rPr lang="es-AR" sz="4400" b="1">
                <a:solidFill>
                  <a:srgbClr val="002060"/>
                </a:solidFill>
                <a:latin typeface="Bahnschrift SemiBold" pitchFamily="34" charset="0"/>
              </a:rPr>
              <a:t>1</a:t>
            </a:r>
            <a:endParaRPr lang="es-ES" sz="4400" b="1">
              <a:solidFill>
                <a:srgbClr val="002060"/>
              </a:solidFill>
              <a:latin typeface="Bahnschrift SemiBold" pitchFamily="34" charset="0"/>
            </a:endParaRPr>
          </a:p>
        </p:txBody>
      </p:sp>
      <p:sp>
        <p:nvSpPr>
          <p:cNvPr id="46108" name="Rectangle 2"/>
          <p:cNvSpPr>
            <a:spLocks noChangeArrowheads="1"/>
          </p:cNvSpPr>
          <p:nvPr/>
        </p:nvSpPr>
        <p:spPr bwMode="auto">
          <a:xfrm>
            <a:off x="500034" y="5643578"/>
            <a:ext cx="8072494" cy="1015663"/>
          </a:xfrm>
          <a:prstGeom prst="rect">
            <a:avLst/>
          </a:prstGeom>
          <a:noFill/>
          <a:ln w="9525">
            <a:noFill/>
            <a:miter lim="800000"/>
            <a:headEnd/>
            <a:tailEnd/>
          </a:ln>
        </p:spPr>
        <p:txBody>
          <a:bodyPr wrap="square" anchor="ctr">
            <a:spAutoFit/>
          </a:bodyPr>
          <a:lstStyle/>
          <a:p>
            <a:pPr algn="ctr" eaLnBrk="0" hangingPunct="0"/>
            <a:r>
              <a:rPr lang="es-AR" sz="2000" i="1" dirty="0">
                <a:latin typeface="Calibri" pitchFamily="34" charset="0"/>
                <a:ea typeface="Calibri" pitchFamily="34" charset="0"/>
                <a:cs typeface="Times New Roman" pitchFamily="18" charset="0"/>
              </a:rPr>
              <a:t>“</a:t>
            </a:r>
            <a:r>
              <a:rPr lang="es-AR" sz="2000" i="1" dirty="0">
                <a:latin typeface="Bahnschrift" pitchFamily="34" charset="0"/>
                <a:ea typeface="Calibri" pitchFamily="34" charset="0"/>
                <a:cs typeface="Times New Roman" pitchFamily="18" charset="0"/>
              </a:rPr>
              <a:t>El uso de las estadísticas no garantizan un resultado positivo (ganar campeonatos) pero no caben dudas que son valiosas y colaboran con el éxito”</a:t>
            </a:r>
            <a:endParaRPr lang="es-AR" sz="2000" dirty="0">
              <a:latin typeface="Bahnschrift" pitchFamily="34" charset="0"/>
              <a:ea typeface="Calibri" pitchFamily="34" charset="0"/>
              <a:cs typeface="Times New Roman" pitchFamily="18" charset="0"/>
            </a:endParaRPr>
          </a:p>
        </p:txBody>
      </p:sp>
      <p:sp>
        <p:nvSpPr>
          <p:cNvPr id="46110" name="30 CuadroTexto"/>
          <p:cNvSpPr txBox="1">
            <a:spLocks noChangeArrowheads="1"/>
          </p:cNvSpPr>
          <p:nvPr/>
        </p:nvSpPr>
        <p:spPr bwMode="auto">
          <a:xfrm>
            <a:off x="1143000" y="100013"/>
            <a:ext cx="6500813" cy="461665"/>
          </a:xfrm>
          <a:prstGeom prst="rect">
            <a:avLst/>
          </a:prstGeom>
          <a:noFill/>
          <a:ln w="9525">
            <a:solidFill>
              <a:srgbClr val="00B050"/>
            </a:solidFill>
            <a:miter lim="800000"/>
            <a:headEnd/>
            <a:tailEnd/>
          </a:ln>
        </p:spPr>
        <p:txBody>
          <a:bodyPr>
            <a:spAutoFit/>
          </a:bodyPr>
          <a:lstStyle/>
          <a:p>
            <a:pPr algn="ctr"/>
            <a:r>
              <a:rPr lang="es-AR" sz="2400" b="1" dirty="0" smtClean="0">
                <a:latin typeface="Bahnschrift" pitchFamily="34" charset="0"/>
              </a:rPr>
              <a:t>SAQUE: ZONA DE INICIO</a:t>
            </a:r>
            <a:endParaRPr lang="es-ES" sz="2400" b="1" dirty="0">
              <a:latin typeface="Bahnschrift" pitchFamily="34" charset="0"/>
            </a:endParaRPr>
          </a:p>
        </p:txBody>
      </p:sp>
      <p:sp>
        <p:nvSpPr>
          <p:cNvPr id="32" name="31 Rectángulo"/>
          <p:cNvSpPr/>
          <p:nvPr/>
        </p:nvSpPr>
        <p:spPr>
          <a:xfrm>
            <a:off x="1785918" y="785794"/>
            <a:ext cx="5000660" cy="4629176"/>
          </a:xfrm>
          <a:prstGeom prst="rect">
            <a:avLst/>
          </a:prstGeom>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i="1" dirty="0" smtClean="0">
                <a:latin typeface="Bahnschrift" pitchFamily="34" charset="0"/>
                <a:ea typeface="Calibri" pitchFamily="34" charset="0"/>
                <a:cs typeface="Times New Roman" pitchFamily="18" charset="0"/>
              </a:rPr>
              <a:t>e</a:t>
            </a:r>
            <a:endParaRPr lang="es-ES" dirty="0"/>
          </a:p>
        </p:txBody>
      </p:sp>
      <p:sp>
        <p:nvSpPr>
          <p:cNvPr id="4" name="3 Rectángulo"/>
          <p:cNvSpPr/>
          <p:nvPr/>
        </p:nvSpPr>
        <p:spPr>
          <a:xfrm>
            <a:off x="2500298" y="857232"/>
            <a:ext cx="3671888" cy="3671887"/>
          </a:xfrm>
          <a:prstGeom prst="rect">
            <a:avLst/>
          </a:prstGeom>
          <a:solidFill>
            <a:srgbClr val="FFC000"/>
          </a:solidFill>
          <a:ln w="53975" cmpd="sng">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cxnSp>
        <p:nvCxnSpPr>
          <p:cNvPr id="16" name="15 Conector recto"/>
          <p:cNvCxnSpPr/>
          <p:nvPr/>
        </p:nvCxnSpPr>
        <p:spPr>
          <a:xfrm>
            <a:off x="2285986" y="857232"/>
            <a:ext cx="4103687" cy="1587"/>
          </a:xfrm>
          <a:prstGeom prst="line">
            <a:avLst/>
          </a:prstGeom>
          <a:ln w="6032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4" name="33 Conector recto"/>
          <p:cNvCxnSpPr/>
          <p:nvPr/>
        </p:nvCxnSpPr>
        <p:spPr>
          <a:xfrm rot="5400000">
            <a:off x="2036745" y="5035561"/>
            <a:ext cx="928694" cy="1588"/>
          </a:xfrm>
          <a:prstGeom prst="line">
            <a:avLst/>
          </a:prstGeom>
          <a:ln w="4445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35" name="34 Conector recto"/>
          <p:cNvCxnSpPr/>
          <p:nvPr/>
        </p:nvCxnSpPr>
        <p:spPr>
          <a:xfrm rot="5400000">
            <a:off x="2751125" y="5035561"/>
            <a:ext cx="928694" cy="1588"/>
          </a:xfrm>
          <a:prstGeom prst="line">
            <a:avLst/>
          </a:prstGeom>
          <a:ln w="4445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rot="5400000">
            <a:off x="3465505" y="5035561"/>
            <a:ext cx="928694" cy="1588"/>
          </a:xfrm>
          <a:prstGeom prst="line">
            <a:avLst/>
          </a:prstGeom>
          <a:ln w="4445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rot="5400000">
            <a:off x="5680083" y="5035561"/>
            <a:ext cx="928694" cy="1588"/>
          </a:xfrm>
          <a:prstGeom prst="line">
            <a:avLst/>
          </a:prstGeom>
          <a:ln w="4445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1" name="40 Conector recto"/>
          <p:cNvCxnSpPr/>
          <p:nvPr/>
        </p:nvCxnSpPr>
        <p:spPr>
          <a:xfrm rot="5400000">
            <a:off x="4965703" y="5035561"/>
            <a:ext cx="928694" cy="1588"/>
          </a:xfrm>
          <a:prstGeom prst="line">
            <a:avLst/>
          </a:prstGeom>
          <a:ln w="4445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2" name="41 Conector recto"/>
          <p:cNvCxnSpPr/>
          <p:nvPr/>
        </p:nvCxnSpPr>
        <p:spPr>
          <a:xfrm rot="5400000">
            <a:off x="4251323" y="5035561"/>
            <a:ext cx="928694" cy="1588"/>
          </a:xfrm>
          <a:prstGeom prst="line">
            <a:avLst/>
          </a:prstGeom>
          <a:ln w="4445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rot="10800000">
            <a:off x="2428861" y="5357826"/>
            <a:ext cx="3714776" cy="1588"/>
          </a:xfrm>
          <a:prstGeom prst="line">
            <a:avLst/>
          </a:prstGeom>
          <a:ln w="4445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2500298" y="2212966"/>
            <a:ext cx="3671888" cy="1588"/>
          </a:xfrm>
          <a:prstGeom prst="line">
            <a:avLst/>
          </a:prstGeom>
          <a:ln w="539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47 Conector recto"/>
          <p:cNvCxnSpPr/>
          <p:nvPr/>
        </p:nvCxnSpPr>
        <p:spPr>
          <a:xfrm>
            <a:off x="2500298" y="3286124"/>
            <a:ext cx="3714776" cy="1588"/>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rot="5400000" flipH="1" flipV="1">
            <a:off x="1826413" y="2674125"/>
            <a:ext cx="3635375" cy="1588"/>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rot="5400000" flipH="1" flipV="1">
            <a:off x="3112297" y="2674125"/>
            <a:ext cx="3635375" cy="1588"/>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52" name="51 Rectángulo"/>
          <p:cNvSpPr/>
          <p:nvPr/>
        </p:nvSpPr>
        <p:spPr>
          <a:xfrm>
            <a:off x="2714612" y="4714884"/>
            <a:ext cx="352982" cy="461665"/>
          </a:xfrm>
          <a:prstGeom prst="rect">
            <a:avLst/>
          </a:prstGeom>
        </p:spPr>
        <p:txBody>
          <a:bodyPr wrap="none">
            <a:spAutoFit/>
          </a:bodyPr>
          <a:lstStyle/>
          <a:p>
            <a:r>
              <a:rPr lang="es-AR" sz="2400" dirty="0" smtClean="0">
                <a:solidFill>
                  <a:schemeClr val="bg1"/>
                </a:solidFill>
                <a:latin typeface="Bahnschrift" pitchFamily="34" charset="0"/>
                <a:ea typeface="Calibri" pitchFamily="34" charset="0"/>
                <a:cs typeface="Times New Roman" pitchFamily="18" charset="0"/>
              </a:rPr>
              <a:t>5</a:t>
            </a:r>
            <a:endParaRPr lang="es-ES" sz="2400" dirty="0">
              <a:solidFill>
                <a:schemeClr val="bg1"/>
              </a:solidFill>
            </a:endParaRPr>
          </a:p>
        </p:txBody>
      </p:sp>
      <p:sp>
        <p:nvSpPr>
          <p:cNvPr id="53" name="52 Rectángulo"/>
          <p:cNvSpPr/>
          <p:nvPr/>
        </p:nvSpPr>
        <p:spPr>
          <a:xfrm>
            <a:off x="3428992" y="4714884"/>
            <a:ext cx="340158" cy="461665"/>
          </a:xfrm>
          <a:prstGeom prst="rect">
            <a:avLst/>
          </a:prstGeom>
        </p:spPr>
        <p:txBody>
          <a:bodyPr wrap="none">
            <a:spAutoFit/>
          </a:bodyPr>
          <a:lstStyle/>
          <a:p>
            <a:r>
              <a:rPr lang="es-AR" sz="2400" dirty="0" smtClean="0">
                <a:solidFill>
                  <a:schemeClr val="bg1"/>
                </a:solidFill>
                <a:latin typeface="Bahnschrift" pitchFamily="34" charset="0"/>
                <a:ea typeface="Calibri" pitchFamily="34" charset="0"/>
                <a:cs typeface="Times New Roman" pitchFamily="18" charset="0"/>
              </a:rPr>
              <a:t>7</a:t>
            </a:r>
            <a:endParaRPr lang="es-ES" sz="2400" dirty="0">
              <a:solidFill>
                <a:schemeClr val="bg1"/>
              </a:solidFill>
            </a:endParaRPr>
          </a:p>
        </p:txBody>
      </p:sp>
      <p:sp>
        <p:nvSpPr>
          <p:cNvPr id="54" name="53 Rectángulo"/>
          <p:cNvSpPr/>
          <p:nvPr/>
        </p:nvSpPr>
        <p:spPr>
          <a:xfrm>
            <a:off x="4143372" y="4714884"/>
            <a:ext cx="343364" cy="461665"/>
          </a:xfrm>
          <a:prstGeom prst="rect">
            <a:avLst/>
          </a:prstGeom>
        </p:spPr>
        <p:txBody>
          <a:bodyPr wrap="none">
            <a:spAutoFit/>
          </a:bodyPr>
          <a:lstStyle/>
          <a:p>
            <a:r>
              <a:rPr lang="es-AR" sz="2400" dirty="0" smtClean="0">
                <a:solidFill>
                  <a:schemeClr val="bg1"/>
                </a:solidFill>
                <a:latin typeface="Bahnschrift" pitchFamily="34" charset="0"/>
                <a:ea typeface="Calibri" pitchFamily="34" charset="0"/>
                <a:cs typeface="Times New Roman" pitchFamily="18" charset="0"/>
              </a:rPr>
              <a:t>6</a:t>
            </a:r>
            <a:endParaRPr lang="es-ES" sz="2400" dirty="0">
              <a:solidFill>
                <a:schemeClr val="bg1"/>
              </a:solidFill>
            </a:endParaRPr>
          </a:p>
        </p:txBody>
      </p:sp>
      <p:sp>
        <p:nvSpPr>
          <p:cNvPr id="55" name="54 Rectángulo"/>
          <p:cNvSpPr/>
          <p:nvPr/>
        </p:nvSpPr>
        <p:spPr>
          <a:xfrm>
            <a:off x="4929190" y="4714884"/>
            <a:ext cx="343364" cy="461665"/>
          </a:xfrm>
          <a:prstGeom prst="rect">
            <a:avLst/>
          </a:prstGeom>
        </p:spPr>
        <p:txBody>
          <a:bodyPr wrap="none">
            <a:spAutoFit/>
          </a:bodyPr>
          <a:lstStyle/>
          <a:p>
            <a:r>
              <a:rPr lang="es-AR" sz="2400" dirty="0" smtClean="0">
                <a:solidFill>
                  <a:schemeClr val="bg1"/>
                </a:solidFill>
                <a:latin typeface="Bahnschrift" pitchFamily="34" charset="0"/>
                <a:ea typeface="Calibri" pitchFamily="34" charset="0"/>
                <a:cs typeface="Times New Roman" pitchFamily="18" charset="0"/>
              </a:rPr>
              <a:t>9</a:t>
            </a:r>
            <a:endParaRPr lang="es-ES" sz="2400" dirty="0">
              <a:solidFill>
                <a:schemeClr val="bg1"/>
              </a:solidFill>
            </a:endParaRPr>
          </a:p>
        </p:txBody>
      </p:sp>
      <p:sp>
        <p:nvSpPr>
          <p:cNvPr id="56" name="55 Rectángulo"/>
          <p:cNvSpPr/>
          <p:nvPr/>
        </p:nvSpPr>
        <p:spPr>
          <a:xfrm>
            <a:off x="5643570" y="4714884"/>
            <a:ext cx="287258" cy="461665"/>
          </a:xfrm>
          <a:prstGeom prst="rect">
            <a:avLst/>
          </a:prstGeom>
        </p:spPr>
        <p:txBody>
          <a:bodyPr wrap="none">
            <a:spAutoFit/>
          </a:bodyPr>
          <a:lstStyle/>
          <a:p>
            <a:r>
              <a:rPr lang="es-AR" sz="2400" dirty="0" smtClean="0">
                <a:solidFill>
                  <a:schemeClr val="bg1"/>
                </a:solidFill>
                <a:latin typeface="Bahnschrift" pitchFamily="34" charset="0"/>
                <a:cs typeface="Times New Roman" pitchFamily="18" charset="0"/>
              </a:rPr>
              <a:t>1</a:t>
            </a:r>
            <a:endParaRPr lang="es-ES" sz="2400" dirty="0">
              <a:solidFill>
                <a:schemeClr val="bg1"/>
              </a:solidFill>
            </a:endParaRPr>
          </a:p>
        </p:txBody>
      </p:sp>
      <p:cxnSp>
        <p:nvCxnSpPr>
          <p:cNvPr id="57" name="56 Conector recto"/>
          <p:cNvCxnSpPr/>
          <p:nvPr/>
        </p:nvCxnSpPr>
        <p:spPr>
          <a:xfrm rot="5400000" flipH="1" flipV="1">
            <a:off x="2428861" y="4643445"/>
            <a:ext cx="142875" cy="1"/>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61" name="60 Conector recto"/>
          <p:cNvCxnSpPr/>
          <p:nvPr/>
        </p:nvCxnSpPr>
        <p:spPr>
          <a:xfrm rot="5400000" flipH="1" flipV="1">
            <a:off x="6072199" y="4643445"/>
            <a:ext cx="142875" cy="1"/>
          </a:xfrm>
          <a:prstGeom prst="line">
            <a:avLst/>
          </a:prstGeom>
          <a:ln w="47625">
            <a:solidFill>
              <a:schemeClr val="tx1"/>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3 Rectángulo"/>
          <p:cNvSpPr>
            <a:spLocks noChangeArrowheads="1"/>
          </p:cNvSpPr>
          <p:nvPr/>
        </p:nvSpPr>
        <p:spPr bwMode="auto">
          <a:xfrm>
            <a:off x="214313" y="714375"/>
            <a:ext cx="8715375" cy="5862638"/>
          </a:xfrm>
          <a:prstGeom prst="rect">
            <a:avLst/>
          </a:prstGeom>
          <a:noFill/>
          <a:ln w="9525">
            <a:noFill/>
            <a:miter lim="800000"/>
            <a:headEnd/>
            <a:tailEnd/>
          </a:ln>
        </p:spPr>
        <p:txBody>
          <a:bodyPr>
            <a:spAutoFit/>
          </a:bodyPr>
          <a:lstStyle/>
          <a:p>
            <a:pPr eaLnBrk="0" hangingPunct="0"/>
            <a:endParaRPr lang="es-ES">
              <a:latin typeface="Century Gothic" pitchFamily="34" charset="0"/>
            </a:endParaRPr>
          </a:p>
          <a:p>
            <a:pPr eaLnBrk="0" hangingPunct="0">
              <a:buFont typeface="Arial" pitchFamily="34" charset="0"/>
              <a:buChar char="•"/>
            </a:pPr>
            <a:r>
              <a:rPr lang="es-ES" sz="2000">
                <a:latin typeface="Century Gothic" pitchFamily="34" charset="0"/>
              </a:rPr>
              <a:t> Es para </a:t>
            </a:r>
            <a:r>
              <a:rPr lang="es-ES" sz="2000" b="1">
                <a:latin typeface="Century Gothic" pitchFamily="34" charset="0"/>
              </a:rPr>
              <a:t>el Ataque de Rotación (K1). </a:t>
            </a:r>
          </a:p>
          <a:p>
            <a:pPr eaLnBrk="0" hangingPunct="0">
              <a:buFont typeface="Arial" pitchFamily="34" charset="0"/>
              <a:buChar char="•"/>
            </a:pPr>
            <a:r>
              <a:rPr lang="es-AR" sz="2000">
                <a:latin typeface="Century Gothic" pitchFamily="34" charset="0"/>
              </a:rPr>
              <a:t> Son las pelotas que “corre” el central de acuerdo </a:t>
            </a:r>
            <a:r>
              <a:rPr lang="es-AR" sz="2000" b="1">
                <a:latin typeface="Century Gothic" pitchFamily="34" charset="0"/>
              </a:rPr>
              <a:t>al “llamado” del Armador,</a:t>
            </a:r>
            <a:r>
              <a:rPr lang="es-AR" sz="2000">
                <a:latin typeface="Century Gothic" pitchFamily="34" charset="0"/>
              </a:rPr>
              <a:t> aunque su distribución de ataque sea otra. </a:t>
            </a:r>
            <a:endParaRPr lang="es-ES" sz="2000">
              <a:latin typeface="Century Gothic" pitchFamily="34" charset="0"/>
            </a:endParaRPr>
          </a:p>
          <a:p>
            <a:pPr eaLnBrk="0" hangingPunct="0">
              <a:buFont typeface="Arial" pitchFamily="34" charset="0"/>
              <a:buChar char="•"/>
            </a:pPr>
            <a:r>
              <a:rPr lang="es-ES" sz="2000">
                <a:latin typeface="Century Gothic" pitchFamily="34" charset="0"/>
              </a:rPr>
              <a:t> Para utilizar esta función es necesario explorar las llamadas del armador y las combinaciones de ataque. </a:t>
            </a:r>
            <a:endParaRPr lang="es-AR" sz="2000">
              <a:latin typeface="Century Gothic" pitchFamily="34" charset="0"/>
              <a:cs typeface="Times New Roman" pitchFamily="18" charset="0"/>
            </a:endParaRPr>
          </a:p>
          <a:p>
            <a:pPr eaLnBrk="0" hangingPunct="0">
              <a:buFont typeface="Arial" pitchFamily="34" charset="0"/>
              <a:buChar char="•"/>
            </a:pPr>
            <a:r>
              <a:rPr lang="es-AR" sz="2000">
                <a:latin typeface="Century Gothic" pitchFamily="34" charset="0"/>
                <a:ea typeface="Calibri" pitchFamily="34" charset="0"/>
                <a:cs typeface="Times New Roman" pitchFamily="18" charset="0"/>
              </a:rPr>
              <a:t> Las llamadas del armador son muy importantes ya que representan una fuente fundamental para </a:t>
            </a:r>
            <a:r>
              <a:rPr lang="es-AR" sz="2000" b="1">
                <a:latin typeface="Century Gothic" pitchFamily="34" charset="0"/>
                <a:ea typeface="Calibri" pitchFamily="34" charset="0"/>
                <a:cs typeface="Times New Roman" pitchFamily="18" charset="0"/>
              </a:rPr>
              <a:t>la construcción del juego y la distribución del equipo en las diferentes situaciones.</a:t>
            </a:r>
          </a:p>
          <a:p>
            <a:pPr eaLnBrk="0" hangingPunct="0">
              <a:buFont typeface="Arial" pitchFamily="34" charset="0"/>
              <a:buChar char="•"/>
            </a:pPr>
            <a:r>
              <a:rPr lang="es-AR" sz="2000">
                <a:latin typeface="Century Gothic" pitchFamily="34" charset="0"/>
                <a:cs typeface="Times New Roman" pitchFamily="18" charset="0"/>
              </a:rPr>
              <a:t> </a:t>
            </a:r>
            <a:r>
              <a:rPr lang="es-ES" sz="2000" u="sng">
                <a:latin typeface="Century Gothic" pitchFamily="34" charset="0"/>
                <a:cs typeface="Times New Roman" pitchFamily="18" charset="0"/>
              </a:rPr>
              <a:t>Objetivo:</a:t>
            </a:r>
            <a:r>
              <a:rPr lang="es-ES" sz="2000">
                <a:latin typeface="Century Gothic" pitchFamily="34" charset="0"/>
                <a:cs typeface="Times New Roman" pitchFamily="18" charset="0"/>
              </a:rPr>
              <a:t> </a:t>
            </a:r>
            <a:r>
              <a:rPr lang="es-ES" sz="2000">
                <a:latin typeface="Century Gothic" pitchFamily="34" charset="0"/>
              </a:rPr>
              <a:t>organizar el sistema Bloqueo- Defensa.</a:t>
            </a:r>
          </a:p>
          <a:p>
            <a:pPr eaLnBrk="0" hangingPunct="0">
              <a:buFont typeface="Arial" pitchFamily="34" charset="0"/>
              <a:buChar char="•"/>
            </a:pPr>
            <a:r>
              <a:rPr lang="es-ES" sz="2000">
                <a:latin typeface="Century Gothic" pitchFamily="34" charset="0"/>
              </a:rPr>
              <a:t> </a:t>
            </a:r>
            <a:r>
              <a:rPr lang="es-ES" sz="2000" b="1">
                <a:latin typeface="Century Gothic" pitchFamily="34" charset="0"/>
              </a:rPr>
              <a:t>Combinaciones de ataque. </a:t>
            </a:r>
            <a:r>
              <a:rPr lang="es-ES" sz="2000">
                <a:latin typeface="Century Gothic" pitchFamily="34" charset="0"/>
              </a:rPr>
              <a:t>Que pelota “corre” el central y su distribución. Ej: Llama BE pero juega por 2. O Be-por 4. O Be-W</a:t>
            </a:r>
          </a:p>
          <a:p>
            <a:pPr eaLnBrk="0" hangingPunct="0">
              <a:buFont typeface="Arial" pitchFamily="34" charset="0"/>
              <a:buChar char="•"/>
            </a:pPr>
            <a:r>
              <a:rPr lang="es-ES" sz="2000">
                <a:latin typeface="Century Gothic" pitchFamily="34" charset="0"/>
              </a:rPr>
              <a:t> </a:t>
            </a:r>
            <a:r>
              <a:rPr lang="es-ES" sz="2000" b="1">
                <a:latin typeface="Century Gothic" pitchFamily="34" charset="0"/>
              </a:rPr>
              <a:t>El análisis de las llamadas del armador: </a:t>
            </a:r>
            <a:r>
              <a:rPr lang="es-ES" sz="2000">
                <a:latin typeface="Century Gothic" pitchFamily="34" charset="0"/>
              </a:rPr>
              <a:t>dónde y cómo es la línea de ataque, desde la recepción siguiendo las instrucciones dadas por el armador, le permite mostrar gráficamente las ejecuciones del central y el porcentaje de intervención</a:t>
            </a:r>
          </a:p>
          <a:p>
            <a:pPr eaLnBrk="0" hangingPunct="0">
              <a:buFont typeface="Arial" pitchFamily="34" charset="0"/>
              <a:buChar char="•"/>
            </a:pPr>
            <a:r>
              <a:rPr lang="es-ES" sz="2000">
                <a:latin typeface="Century Gothic" pitchFamily="34" charset="0"/>
              </a:rPr>
              <a:t>Seleccionar la llamada del armador para indicar una o más llamadas (o todas) que desea analizar.</a:t>
            </a:r>
            <a:endParaRPr lang="es-AR" sz="2000" i="1">
              <a:latin typeface="Century Gothic" pitchFamily="34" charset="0"/>
            </a:endParaRPr>
          </a:p>
          <a:p>
            <a:pPr eaLnBrk="0" hangingPunct="0">
              <a:buFont typeface="Arial" pitchFamily="34" charset="0"/>
              <a:buChar char="•"/>
            </a:pPr>
            <a:endParaRPr lang="es-AR" sz="1700" i="1">
              <a:latin typeface="Century Gothic" pitchFamily="34" charset="0"/>
            </a:endParaRPr>
          </a:p>
        </p:txBody>
      </p:sp>
      <p:sp>
        <p:nvSpPr>
          <p:cNvPr id="3" name="Rectangle 2"/>
          <p:cNvSpPr>
            <a:spLocks noGrp="1" noChangeArrowheads="1"/>
          </p:cNvSpPr>
          <p:nvPr>
            <p:ph type="title"/>
          </p:nvPr>
        </p:nvSpPr>
        <p:spPr>
          <a:xfrm>
            <a:off x="1428750" y="500063"/>
            <a:ext cx="6357938" cy="500062"/>
          </a:xfrm>
          <a:solidFill>
            <a:schemeClr val="accent2">
              <a:lumMod val="20000"/>
              <a:lumOff val="80000"/>
            </a:schemeClr>
          </a:solidFill>
        </p:spPr>
        <p:txBody>
          <a:bodyPr>
            <a:normAutofit/>
          </a:bodyPr>
          <a:lstStyle/>
          <a:p>
            <a:pPr eaLnBrk="1" hangingPunct="1">
              <a:defRPr/>
            </a:pPr>
            <a:r>
              <a:rPr lang="es-ES_tradnl" sz="1800" b="1" dirty="0" smtClean="0">
                <a:latin typeface="Tahoma" pitchFamily="34" charset="0"/>
              </a:rPr>
              <a:t>SCOUTS DE LAS LLAMADAS del ARMADOR (Setter)</a:t>
            </a:r>
            <a:endParaRPr lang="es-ES" sz="1800" b="1" dirty="0" smtClean="0">
              <a:latin typeface="Tahoma" pitchFamily="34" charset="0"/>
            </a:endParaRPr>
          </a:p>
        </p:txBody>
      </p:sp>
      <p:sp>
        <p:nvSpPr>
          <p:cNvPr id="5" name="Rectangle 2"/>
          <p:cNvSpPr txBox="1">
            <a:spLocks noChangeArrowheads="1"/>
          </p:cNvSpPr>
          <p:nvPr/>
        </p:nvSpPr>
        <p:spPr bwMode="auto">
          <a:xfrm>
            <a:off x="142875" y="71438"/>
            <a:ext cx="5072063" cy="357187"/>
          </a:xfrm>
          <a:prstGeom prst="rect">
            <a:avLst/>
          </a:prstGeom>
          <a:solidFill>
            <a:srgbClr val="00FF00"/>
          </a:solidFill>
          <a:ln w="9525">
            <a:noFill/>
            <a:miter lim="800000"/>
            <a:headEnd/>
            <a:tailEnd/>
          </a:ln>
        </p:spPr>
        <p:txBody>
          <a:bodyPr anchor="ctr"/>
          <a:lstStyle/>
          <a:p>
            <a:pPr algn="ctr">
              <a:defRPr/>
            </a:pPr>
            <a:r>
              <a:rPr lang="es-AR" sz="1600" b="1" dirty="0">
                <a:solidFill>
                  <a:schemeClr val="bg1"/>
                </a:solidFill>
                <a:latin typeface="Century Gothic" pitchFamily="34" charset="0"/>
              </a:rPr>
              <a:t>Software Data </a:t>
            </a:r>
            <a:r>
              <a:rPr lang="es-AR" sz="1600" b="1" dirty="0" err="1">
                <a:solidFill>
                  <a:schemeClr val="bg1"/>
                </a:solidFill>
                <a:latin typeface="Century Gothic" pitchFamily="34" charset="0"/>
              </a:rPr>
              <a:t>Volley</a:t>
            </a:r>
            <a:endParaRPr lang="es-ES" sz="1600" b="1" kern="0" dirty="0">
              <a:solidFill>
                <a:schemeClr val="bg1"/>
              </a:solidFill>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mo cargar un partido.mp4">
            <a:hlinkClick r:id="" action="ppaction://media"/>
          </p:cNvPr>
          <p:cNvPicPr>
            <a:picLocks noRot="1" noChangeAspect="1"/>
          </p:cNvPicPr>
          <p:nvPr>
            <a:videoFile r:link="rId1"/>
          </p:nvPr>
        </p:nvPicPr>
        <p:blipFill>
          <a:blip r:embed="rId3"/>
          <a:stretch>
            <a:fillRect/>
          </a:stretch>
        </p:blipFill>
        <p:spPr>
          <a:xfrm>
            <a:off x="214282" y="642918"/>
            <a:ext cx="8858312" cy="6143668"/>
          </a:xfrm>
          <a:prstGeom prst="rect">
            <a:avLst/>
          </a:prstGeom>
        </p:spPr>
      </p:pic>
      <p:sp>
        <p:nvSpPr>
          <p:cNvPr id="3" name="Rectangle 2"/>
          <p:cNvSpPr txBox="1">
            <a:spLocks noChangeArrowheads="1"/>
          </p:cNvSpPr>
          <p:nvPr/>
        </p:nvSpPr>
        <p:spPr>
          <a:xfrm>
            <a:off x="2214546" y="71414"/>
            <a:ext cx="4343400" cy="500042"/>
          </a:xfrm>
          <a:prstGeom prst="rect">
            <a:avLst/>
          </a:prstGeom>
          <a:solidFill>
            <a:srgbClr val="00FF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_tradnl" sz="1800" b="1" i="0" u="none" strike="noStrike" kern="1200" cap="none" spc="0" normalizeH="0" baseline="0" noProof="0" dirty="0" smtClean="0">
                <a:ln>
                  <a:noFill/>
                </a:ln>
                <a:solidFill>
                  <a:schemeClr val="tx1"/>
                </a:solidFill>
                <a:effectLst/>
                <a:uLnTx/>
                <a:uFillTx/>
                <a:latin typeface="Tahoma" pitchFamily="34" charset="0"/>
                <a:ea typeface="+mj-ea"/>
                <a:cs typeface="+mj-cs"/>
              </a:rPr>
              <a:t>COMO CARGAR UN PARTIDO</a:t>
            </a:r>
            <a:endParaRPr kumimoji="0" lang="es-ES" sz="1800" b="1" i="0" u="none" strike="noStrike" kern="1200" cap="none" spc="0" normalizeH="0" baseline="0" noProof="0" dirty="0" smtClean="0">
              <a:ln>
                <a:noFill/>
              </a:ln>
              <a:solidFill>
                <a:schemeClr val="tx1"/>
              </a:solidFill>
              <a:effectLst/>
              <a:uLnTx/>
              <a:uFillTx/>
              <a:latin typeface="Tahoma" pitchFamily="34" charset="0"/>
              <a:ea typeface="+mj-ea"/>
              <a:cs typeface="+mj-cs"/>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s-ES"/>
          </a:p>
        </p:txBody>
      </p:sp>
      <p:pic>
        <p:nvPicPr>
          <p:cNvPr id="50179" name="Imagen 1"/>
          <p:cNvPicPr>
            <a:picLocks noChangeAspect="1" noChangeArrowheads="1"/>
          </p:cNvPicPr>
          <p:nvPr/>
        </p:nvPicPr>
        <p:blipFill>
          <a:blip r:embed="rId2"/>
          <a:srcRect l="32916" t="13333" r="24306" b="39754"/>
          <a:stretch>
            <a:fillRect/>
          </a:stretch>
        </p:blipFill>
        <p:spPr bwMode="auto">
          <a:xfrm>
            <a:off x="785813" y="214313"/>
            <a:ext cx="7572375" cy="3500437"/>
          </a:xfrm>
          <a:prstGeom prst="rect">
            <a:avLst/>
          </a:prstGeom>
          <a:noFill/>
          <a:ln w="9525">
            <a:noFill/>
            <a:miter lim="800000"/>
            <a:headEnd/>
            <a:tailEnd/>
          </a:ln>
        </p:spPr>
      </p:pic>
      <p:sp>
        <p:nvSpPr>
          <p:cNvPr id="50180" name="Rectangle 3"/>
          <p:cNvSpPr>
            <a:spLocks noChangeArrowheads="1"/>
          </p:cNvSpPr>
          <p:nvPr/>
        </p:nvSpPr>
        <p:spPr bwMode="auto">
          <a:xfrm>
            <a:off x="285750" y="4357688"/>
            <a:ext cx="8429625" cy="1631950"/>
          </a:xfrm>
          <a:prstGeom prst="rect">
            <a:avLst/>
          </a:prstGeom>
          <a:noFill/>
          <a:ln w="9525">
            <a:noFill/>
            <a:miter lim="800000"/>
            <a:headEnd/>
            <a:tailEnd/>
          </a:ln>
        </p:spPr>
        <p:txBody>
          <a:bodyPr anchor="ctr">
            <a:spAutoFit/>
          </a:bodyPr>
          <a:lstStyle/>
          <a:p>
            <a:r>
              <a:rPr lang="es-AR" sz="2000" b="1">
                <a:latin typeface="Century Gothic" pitchFamily="34" charset="0"/>
                <a:cs typeface="Calibri" pitchFamily="34" charset="0"/>
              </a:rPr>
              <a:t>Saque </a:t>
            </a:r>
            <a:r>
              <a:rPr lang="es-AR" sz="2000">
                <a:latin typeface="Century Gothic" pitchFamily="34" charset="0"/>
                <a:cs typeface="Calibri" pitchFamily="34" charset="0"/>
              </a:rPr>
              <a:t>de potencia del n°10 adversario de 1 a 5, </a:t>
            </a:r>
            <a:r>
              <a:rPr lang="es-AR" sz="2000" b="1">
                <a:latin typeface="Century Gothic" pitchFamily="34" charset="0"/>
                <a:cs typeface="Calibri" pitchFamily="34" charset="0"/>
              </a:rPr>
              <a:t>Recepción</a:t>
            </a:r>
            <a:r>
              <a:rPr lang="es-AR" sz="2000">
                <a:latin typeface="Century Gothic" pitchFamily="34" charset="0"/>
                <a:cs typeface="Calibri" pitchFamily="34" charset="0"/>
              </a:rPr>
              <a:t> del n°9 positiva por ende el saque es exclamativo. El n°10 ataque una Be positiva a 7a (</a:t>
            </a:r>
            <a:r>
              <a:rPr lang="es-AR" sz="2000" b="1">
                <a:latin typeface="Century Gothic" pitchFamily="34" charset="0"/>
                <a:cs typeface="Calibri" pitchFamily="34" charset="0"/>
              </a:rPr>
              <a:t>Ataque de rotación</a:t>
            </a:r>
            <a:r>
              <a:rPr lang="es-AR" sz="2000">
                <a:latin typeface="Century Gothic" pitchFamily="34" charset="0"/>
                <a:cs typeface="Calibri" pitchFamily="34" charset="0"/>
              </a:rPr>
              <a:t>). El n°5 adversario ataca una rápida en 4 a posición 6 doble positiva(</a:t>
            </a:r>
            <a:r>
              <a:rPr lang="es-AR" sz="2000" b="1">
                <a:latin typeface="Century Gothic" pitchFamily="34" charset="0"/>
                <a:cs typeface="Calibri" pitchFamily="34" charset="0"/>
              </a:rPr>
              <a:t>Contrataque). Llamada del armador Be (K3)</a:t>
            </a:r>
            <a:endParaRPr lang="es-AR" sz="2000">
              <a:latin typeface="Century Gothic" pitchFamily="34" charset="0"/>
              <a:cs typeface="Arial" pitchFamily="34" charset="0"/>
            </a:endParaRPr>
          </a:p>
        </p:txBody>
      </p:sp>
      <p:sp>
        <p:nvSpPr>
          <p:cNvPr id="8" name="7 Forma libre"/>
          <p:cNvSpPr/>
          <p:nvPr/>
        </p:nvSpPr>
        <p:spPr>
          <a:xfrm>
            <a:off x="6169025" y="3367088"/>
            <a:ext cx="1117600" cy="919162"/>
          </a:xfrm>
          <a:custGeom>
            <a:avLst/>
            <a:gdLst>
              <a:gd name="connsiteX0" fmla="*/ 1611086 w 1611086"/>
              <a:gd name="connsiteY0" fmla="*/ 1001486 h 1001486"/>
              <a:gd name="connsiteX1" fmla="*/ 1335315 w 1611086"/>
              <a:gd name="connsiteY1" fmla="*/ 406400 h 1001486"/>
              <a:gd name="connsiteX2" fmla="*/ 0 w 1611086"/>
              <a:gd name="connsiteY2" fmla="*/ 0 h 1001486"/>
              <a:gd name="connsiteX3" fmla="*/ 0 w 1611086"/>
              <a:gd name="connsiteY3" fmla="*/ 0 h 1001486"/>
            </a:gdLst>
            <a:ahLst/>
            <a:cxnLst>
              <a:cxn ang="0">
                <a:pos x="connsiteX0" y="connsiteY0"/>
              </a:cxn>
              <a:cxn ang="0">
                <a:pos x="connsiteX1" y="connsiteY1"/>
              </a:cxn>
              <a:cxn ang="0">
                <a:pos x="connsiteX2" y="connsiteY2"/>
              </a:cxn>
              <a:cxn ang="0">
                <a:pos x="connsiteX3" y="connsiteY3"/>
              </a:cxn>
            </a:cxnLst>
            <a:rect l="l" t="t" r="r" b="b"/>
            <a:pathLst>
              <a:path w="1611086" h="1001486">
                <a:moveTo>
                  <a:pt x="1611086" y="1001486"/>
                </a:moveTo>
                <a:cubicBezTo>
                  <a:pt x="1607457" y="787400"/>
                  <a:pt x="1603829" y="573314"/>
                  <a:pt x="1335315" y="406400"/>
                </a:cubicBezTo>
                <a:cubicBezTo>
                  <a:pt x="1066801" y="239486"/>
                  <a:pt x="0" y="0"/>
                  <a:pt x="0" y="0"/>
                </a:cubicBezTo>
                <a:lnTo>
                  <a:pt x="0" y="0"/>
                </a:lnTo>
              </a:path>
            </a:pathLst>
          </a:custGeom>
          <a:ln w="98425" cmpd="dbl">
            <a:solidFill>
              <a:srgbClr val="FF0000"/>
            </a:solidFill>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ES"/>
          </a:p>
        </p:txBody>
      </p:sp>
      <p:sp>
        <p:nvSpPr>
          <p:cNvPr id="9" name="8 Rectángulo redondeado"/>
          <p:cNvSpPr/>
          <p:nvPr/>
        </p:nvSpPr>
        <p:spPr>
          <a:xfrm>
            <a:off x="214313" y="4286250"/>
            <a:ext cx="8643937" cy="185737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s-ES"/>
          </a:p>
        </p:txBody>
      </p:sp>
      <p:pic>
        <p:nvPicPr>
          <p:cNvPr id="51203" name="Imagen 1"/>
          <p:cNvPicPr>
            <a:picLocks noChangeAspect="1" noChangeArrowheads="1"/>
          </p:cNvPicPr>
          <p:nvPr/>
        </p:nvPicPr>
        <p:blipFill>
          <a:blip r:embed="rId2"/>
          <a:srcRect l="33194" t="13333" r="24306" b="40494"/>
          <a:stretch>
            <a:fillRect/>
          </a:stretch>
        </p:blipFill>
        <p:spPr bwMode="auto">
          <a:xfrm>
            <a:off x="714375" y="214313"/>
            <a:ext cx="7643813" cy="3571875"/>
          </a:xfrm>
          <a:prstGeom prst="rect">
            <a:avLst/>
          </a:prstGeom>
          <a:noFill/>
          <a:ln w="9525">
            <a:noFill/>
            <a:miter lim="800000"/>
            <a:headEnd/>
            <a:tailEnd/>
          </a:ln>
        </p:spPr>
      </p:pic>
      <p:sp>
        <p:nvSpPr>
          <p:cNvPr id="51204" name="Rectangle 3"/>
          <p:cNvSpPr>
            <a:spLocks noChangeArrowheads="1"/>
          </p:cNvSpPr>
          <p:nvPr/>
        </p:nvSpPr>
        <p:spPr bwMode="auto">
          <a:xfrm>
            <a:off x="357188" y="4511675"/>
            <a:ext cx="8429625" cy="1631950"/>
          </a:xfrm>
          <a:prstGeom prst="rect">
            <a:avLst/>
          </a:prstGeom>
          <a:noFill/>
          <a:ln w="9525">
            <a:noFill/>
            <a:miter lim="800000"/>
            <a:headEnd/>
            <a:tailEnd/>
          </a:ln>
        </p:spPr>
        <p:txBody>
          <a:bodyPr anchor="ctr">
            <a:spAutoFit/>
          </a:bodyPr>
          <a:lstStyle/>
          <a:p>
            <a:r>
              <a:rPr lang="es-AR" sz="2000" b="1">
                <a:latin typeface="Century Gothic" pitchFamily="34" charset="0"/>
                <a:cs typeface="Calibri" pitchFamily="34" charset="0"/>
              </a:rPr>
              <a:t>Saque </a:t>
            </a:r>
            <a:r>
              <a:rPr lang="es-AR" sz="2000">
                <a:latin typeface="Century Gothic" pitchFamily="34" charset="0"/>
                <a:cs typeface="Calibri" pitchFamily="34" charset="0"/>
              </a:rPr>
              <a:t>flotado</a:t>
            </a:r>
            <a:r>
              <a:rPr lang="es-AR" sz="2000" b="1">
                <a:latin typeface="Century Gothic" pitchFamily="34" charset="0"/>
                <a:cs typeface="Calibri" pitchFamily="34" charset="0"/>
              </a:rPr>
              <a:t> </a:t>
            </a:r>
            <a:r>
              <a:rPr lang="es-AR" sz="2000">
                <a:latin typeface="Century Gothic" pitchFamily="34" charset="0"/>
                <a:cs typeface="Calibri" pitchFamily="34" charset="0"/>
              </a:rPr>
              <a:t>del n°9 adversario de 5 a 6, </a:t>
            </a:r>
            <a:r>
              <a:rPr lang="es-AR" sz="2000" b="1">
                <a:latin typeface="Century Gothic" pitchFamily="34" charset="0"/>
                <a:cs typeface="Calibri" pitchFamily="34" charset="0"/>
              </a:rPr>
              <a:t>Recepción </a:t>
            </a:r>
            <a:r>
              <a:rPr lang="es-AR" sz="2000">
                <a:latin typeface="Century Gothic" pitchFamily="34" charset="0"/>
                <a:cs typeface="Calibri" pitchFamily="34" charset="0"/>
              </a:rPr>
              <a:t>del n°15 doble positiva por ende el saque es negativo. Ataque primer tiempo del n°11 negativo a 8D con un toque (</a:t>
            </a:r>
            <a:r>
              <a:rPr lang="es-AR" sz="2000" b="1">
                <a:latin typeface="Century Gothic" pitchFamily="34" charset="0"/>
                <a:cs typeface="Calibri" pitchFamily="34" charset="0"/>
              </a:rPr>
              <a:t>Ataque de rotación). Contrataque </a:t>
            </a:r>
            <a:r>
              <a:rPr lang="es-AR" sz="2000">
                <a:latin typeface="Century Gothic" pitchFamily="34" charset="0"/>
                <a:cs typeface="Calibri" pitchFamily="34" charset="0"/>
              </a:rPr>
              <a:t>del n°11 adversario con una corta atrás positiva a 1C</a:t>
            </a:r>
            <a:r>
              <a:rPr lang="es-AR" sz="2000" b="1">
                <a:latin typeface="Century Gothic" pitchFamily="34" charset="0"/>
                <a:cs typeface="Calibri" pitchFamily="34" charset="0"/>
              </a:rPr>
              <a:t>. Ataque </a:t>
            </a:r>
            <a:r>
              <a:rPr lang="es-AR" sz="2000">
                <a:latin typeface="Century Gothic" pitchFamily="34" charset="0"/>
                <a:cs typeface="Calibri" pitchFamily="34" charset="0"/>
              </a:rPr>
              <a:t>pipe del n°14 local doble positiva a 6. </a:t>
            </a:r>
            <a:endParaRPr lang="es-AR" sz="2000">
              <a:latin typeface="Century Gothic" pitchFamily="34" charset="0"/>
              <a:cs typeface="Arial" pitchFamily="34" charset="0"/>
            </a:endParaRPr>
          </a:p>
        </p:txBody>
      </p:sp>
      <p:sp>
        <p:nvSpPr>
          <p:cNvPr id="7" name="6 Rectángulo redondeado"/>
          <p:cNvSpPr/>
          <p:nvPr/>
        </p:nvSpPr>
        <p:spPr>
          <a:xfrm>
            <a:off x="214313" y="4429125"/>
            <a:ext cx="8643937" cy="178593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dirty="0"/>
              <a:t> </a:t>
            </a:r>
            <a:endParaRPr lang="es-ES" dirty="0"/>
          </a:p>
        </p:txBody>
      </p:sp>
      <p:sp>
        <p:nvSpPr>
          <p:cNvPr id="8" name="7 Forma libre"/>
          <p:cNvSpPr/>
          <p:nvPr/>
        </p:nvSpPr>
        <p:spPr>
          <a:xfrm>
            <a:off x="7000875" y="3500438"/>
            <a:ext cx="1117600" cy="919162"/>
          </a:xfrm>
          <a:custGeom>
            <a:avLst/>
            <a:gdLst>
              <a:gd name="connsiteX0" fmla="*/ 1611086 w 1611086"/>
              <a:gd name="connsiteY0" fmla="*/ 1001486 h 1001486"/>
              <a:gd name="connsiteX1" fmla="*/ 1335315 w 1611086"/>
              <a:gd name="connsiteY1" fmla="*/ 406400 h 1001486"/>
              <a:gd name="connsiteX2" fmla="*/ 0 w 1611086"/>
              <a:gd name="connsiteY2" fmla="*/ 0 h 1001486"/>
              <a:gd name="connsiteX3" fmla="*/ 0 w 1611086"/>
              <a:gd name="connsiteY3" fmla="*/ 0 h 1001486"/>
            </a:gdLst>
            <a:ahLst/>
            <a:cxnLst>
              <a:cxn ang="0">
                <a:pos x="connsiteX0" y="connsiteY0"/>
              </a:cxn>
              <a:cxn ang="0">
                <a:pos x="connsiteX1" y="connsiteY1"/>
              </a:cxn>
              <a:cxn ang="0">
                <a:pos x="connsiteX2" y="connsiteY2"/>
              </a:cxn>
              <a:cxn ang="0">
                <a:pos x="connsiteX3" y="connsiteY3"/>
              </a:cxn>
            </a:cxnLst>
            <a:rect l="l" t="t" r="r" b="b"/>
            <a:pathLst>
              <a:path w="1611086" h="1001486">
                <a:moveTo>
                  <a:pt x="1611086" y="1001486"/>
                </a:moveTo>
                <a:cubicBezTo>
                  <a:pt x="1607457" y="787400"/>
                  <a:pt x="1603829" y="573314"/>
                  <a:pt x="1335315" y="406400"/>
                </a:cubicBezTo>
                <a:cubicBezTo>
                  <a:pt x="1066801" y="239486"/>
                  <a:pt x="0" y="0"/>
                  <a:pt x="0" y="0"/>
                </a:cubicBezTo>
                <a:lnTo>
                  <a:pt x="0" y="0"/>
                </a:lnTo>
              </a:path>
            </a:pathLst>
          </a:custGeom>
          <a:ln w="98425" cmpd="dbl">
            <a:solidFill>
              <a:srgbClr val="FF0000"/>
            </a:solidFill>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E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2286000" y="0"/>
            <a:ext cx="4343400" cy="500063"/>
          </a:xfrm>
          <a:solidFill>
            <a:srgbClr val="00FF00"/>
          </a:solidFill>
        </p:spPr>
        <p:txBody>
          <a:bodyPr/>
          <a:lstStyle/>
          <a:p>
            <a:pPr eaLnBrk="1" hangingPunct="1"/>
            <a:r>
              <a:rPr lang="es-ES_tradnl" sz="1800" b="1" smtClean="0">
                <a:latin typeface="Tahoma" pitchFamily="34" charset="0"/>
              </a:rPr>
              <a:t>ESTADISTICAS en el VOLEIBOL</a:t>
            </a:r>
            <a:endParaRPr lang="es-ES" sz="1800" b="1" smtClean="0">
              <a:latin typeface="Tahoma" pitchFamily="34" charset="0"/>
            </a:endParaRPr>
          </a:p>
        </p:txBody>
      </p:sp>
      <p:pic>
        <p:nvPicPr>
          <p:cNvPr id="52227" name="Picture 1"/>
          <p:cNvPicPr>
            <a:picLocks noChangeAspect="1" noChangeArrowheads="1"/>
          </p:cNvPicPr>
          <p:nvPr/>
        </p:nvPicPr>
        <p:blipFill>
          <a:blip r:embed="rId2"/>
          <a:srcRect/>
          <a:stretch>
            <a:fillRect/>
          </a:stretch>
        </p:blipFill>
        <p:spPr bwMode="auto">
          <a:xfrm>
            <a:off x="0" y="500063"/>
            <a:ext cx="4572000" cy="5715000"/>
          </a:xfrm>
          <a:prstGeom prst="rect">
            <a:avLst/>
          </a:prstGeom>
          <a:noFill/>
          <a:ln w="9525">
            <a:noFill/>
            <a:miter lim="800000"/>
            <a:headEnd/>
            <a:tailEnd/>
          </a:ln>
        </p:spPr>
      </p:pic>
      <p:pic>
        <p:nvPicPr>
          <p:cNvPr id="52228" name="Picture 2"/>
          <p:cNvPicPr>
            <a:picLocks noChangeAspect="1" noChangeArrowheads="1"/>
          </p:cNvPicPr>
          <p:nvPr/>
        </p:nvPicPr>
        <p:blipFill>
          <a:blip r:embed="rId3"/>
          <a:srcRect/>
          <a:stretch>
            <a:fillRect/>
          </a:stretch>
        </p:blipFill>
        <p:spPr bwMode="auto">
          <a:xfrm>
            <a:off x="4572000" y="1214438"/>
            <a:ext cx="4572000" cy="5000625"/>
          </a:xfrm>
          <a:prstGeom prst="rect">
            <a:avLst/>
          </a:prstGeom>
          <a:noFill/>
          <a:ln w="9525">
            <a:noFill/>
            <a:miter lim="800000"/>
            <a:headEnd/>
            <a:tailEnd/>
          </a:ln>
        </p:spPr>
      </p:pic>
      <p:sp>
        <p:nvSpPr>
          <p:cNvPr id="7" name="6 Rectángulo"/>
          <p:cNvSpPr/>
          <p:nvPr/>
        </p:nvSpPr>
        <p:spPr>
          <a:xfrm>
            <a:off x="0" y="500063"/>
            <a:ext cx="9144000" cy="830262"/>
          </a:xfrm>
          <a:prstGeom prst="rect">
            <a:avLst/>
          </a:prstGeom>
          <a:solidFill>
            <a:schemeClr val="accent4">
              <a:lumMod val="20000"/>
              <a:lumOff val="80000"/>
            </a:schemeClr>
          </a:solidFill>
          <a:ln w="34925">
            <a:solidFill>
              <a:srgbClr val="FFFF00"/>
            </a:solidFill>
          </a:ln>
        </p:spPr>
        <p:txBody>
          <a:bodyPr>
            <a:spAutoFit/>
          </a:bodyPr>
          <a:lstStyle/>
          <a:p>
            <a:pPr algn="ctr" eaLnBrk="0" hangingPunct="0">
              <a:defRPr/>
            </a:pPr>
            <a:r>
              <a:rPr lang="es-ES_tradnl" b="1" dirty="0">
                <a:solidFill>
                  <a:srgbClr val="FF0000"/>
                </a:solidFill>
                <a:latin typeface="Century Gothic" pitchFamily="34" charset="0"/>
                <a:cs typeface="Arial" pitchFamily="34" charset="0"/>
              </a:rPr>
              <a:t>Criterios de valoración DATA VOLEY</a:t>
            </a:r>
          </a:p>
          <a:p>
            <a:pPr algn="ctr" eaLnBrk="0" hangingPunct="0">
              <a:defRPr/>
            </a:pPr>
            <a:r>
              <a:rPr lang="es-ES_tradnl" b="1" dirty="0">
                <a:solidFill>
                  <a:srgbClr val="FF0000"/>
                </a:solidFill>
                <a:latin typeface="Century Gothic" pitchFamily="34" charset="0"/>
                <a:cs typeface="Arial" pitchFamily="34" charset="0"/>
              </a:rPr>
              <a:t>RECEPCION</a:t>
            </a:r>
            <a:endParaRPr lang="es-ES" b="1" dirty="0">
              <a:solidFill>
                <a:srgbClr val="FF0000"/>
              </a:solidFill>
              <a:latin typeface="Century Gothic" pitchFamily="34" charset="0"/>
              <a:cs typeface="Times New Roman" pitchFamily="18" charset="0"/>
            </a:endParaRPr>
          </a:p>
        </p:txBody>
      </p:sp>
      <p:sp>
        <p:nvSpPr>
          <p:cNvPr id="5" name="4 Rectángulo"/>
          <p:cNvSpPr/>
          <p:nvPr/>
        </p:nvSpPr>
        <p:spPr>
          <a:xfrm>
            <a:off x="0" y="6000750"/>
            <a:ext cx="9144000" cy="857250"/>
          </a:xfrm>
          <a:prstGeom prst="rect">
            <a:avLst/>
          </a:prstGeom>
          <a:solidFill>
            <a:schemeClr val="bg2">
              <a:lumMod val="90000"/>
            </a:schemeClr>
          </a:solidFill>
        </p:spPr>
        <p:txBody>
          <a:bodyPr>
            <a:spAutoFit/>
          </a:bodyPr>
          <a:lstStyle/>
          <a:p>
            <a:pPr>
              <a:defRPr/>
            </a:pPr>
            <a:r>
              <a:rPr lang="es-ES_tradnl" sz="2000" dirty="0">
                <a:solidFill>
                  <a:srgbClr val="FF0000"/>
                </a:solidFill>
                <a:latin typeface="Tahoma" pitchFamily="34" charset="0"/>
                <a:cs typeface="Arial" pitchFamily="34" charset="0"/>
              </a:rPr>
              <a:t>Observación: </a:t>
            </a:r>
            <a:r>
              <a:rPr lang="es-ES_tradnl" dirty="0">
                <a:latin typeface="Tahoma" pitchFamily="34" charset="0"/>
                <a:cs typeface="Arial" pitchFamily="34" charset="0"/>
              </a:rPr>
              <a:t>en todos los casos de recepciones se debe identificar al jugador responsable de jugar la pelota.</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a"/>
          <p:cNvGraphicFramePr>
            <a:graphicFrameLocks noGrp="1"/>
          </p:cNvGraphicFramePr>
          <p:nvPr/>
        </p:nvGraphicFramePr>
        <p:xfrm>
          <a:off x="142875" y="71438"/>
          <a:ext cx="8858312" cy="6736092"/>
        </p:xfrm>
        <a:graphic>
          <a:graphicData uri="http://schemas.openxmlformats.org/drawingml/2006/table">
            <a:tbl>
              <a:tblPr/>
              <a:tblGrid>
                <a:gridCol w="658041"/>
                <a:gridCol w="8200271"/>
              </a:tblGrid>
              <a:tr h="500066">
                <a:tc>
                  <a:txBody>
                    <a:bodyPr/>
                    <a:lstStyle/>
                    <a:p>
                      <a:pPr algn="ctr">
                        <a:lnSpc>
                          <a:spcPct val="115000"/>
                        </a:lnSpc>
                        <a:spcAft>
                          <a:spcPts val="1000"/>
                        </a:spcAft>
                      </a:pPr>
                      <a:r>
                        <a:rPr lang="es-AR" sz="3000" b="1" dirty="0">
                          <a:latin typeface="Calibri"/>
                          <a:ea typeface="Times New Roman"/>
                          <a:cs typeface="Calibri"/>
                        </a:rPr>
                        <a:t>=</a:t>
                      </a:r>
                      <a:endParaRPr lang="es-ES" sz="30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0000"/>
                        </a:lnSpc>
                        <a:spcAft>
                          <a:spcPts val="0"/>
                        </a:spcAft>
                      </a:pPr>
                      <a:r>
                        <a:rPr lang="es-AR" sz="1800" dirty="0">
                          <a:latin typeface="Calibri" pitchFamily="34" charset="0"/>
                          <a:ea typeface="Times New Roman"/>
                          <a:cs typeface="Calibri" pitchFamily="34" charset="0"/>
                        </a:rPr>
                        <a:t>Error </a:t>
                      </a:r>
                      <a:r>
                        <a:rPr lang="es-AR" sz="1800" dirty="0" smtClean="0">
                          <a:latin typeface="Calibri" pitchFamily="34" charset="0"/>
                          <a:ea typeface="Times New Roman"/>
                          <a:cs typeface="Calibri" pitchFamily="34" charset="0"/>
                        </a:rPr>
                        <a:t>en la recepción (punto </a:t>
                      </a:r>
                      <a:r>
                        <a:rPr lang="es-AR" sz="1800" dirty="0">
                          <a:latin typeface="Calibri" pitchFamily="34" charset="0"/>
                          <a:ea typeface="Times New Roman"/>
                          <a:cs typeface="Calibri" pitchFamily="34" charset="0"/>
                        </a:rPr>
                        <a:t>directo del oponente</a:t>
                      </a:r>
                      <a:r>
                        <a:rPr lang="es-AR" sz="1800" dirty="0" smtClean="0">
                          <a:latin typeface="Calibri" pitchFamily="34" charset="0"/>
                          <a:ea typeface="Times New Roman"/>
                          <a:cs typeface="Calibri" pitchFamily="34" charset="0"/>
                        </a:rPr>
                        <a:t>) Punto de</a:t>
                      </a:r>
                      <a:r>
                        <a:rPr lang="es-AR" sz="1800" baseline="0" dirty="0" smtClean="0">
                          <a:latin typeface="Calibri" pitchFamily="34" charset="0"/>
                          <a:ea typeface="Times New Roman"/>
                          <a:cs typeface="Calibri" pitchFamily="34" charset="0"/>
                        </a:rPr>
                        <a:t> saque.</a:t>
                      </a:r>
                      <a:endParaRPr lang="es-ES" sz="1800" dirty="0">
                        <a:latin typeface="Calibri" pitchFamily="34" charset="0"/>
                        <a:ea typeface="Calibri"/>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796024">
                <a:tc>
                  <a:txBody>
                    <a:bodyPr/>
                    <a:lstStyle/>
                    <a:p>
                      <a:pPr algn="ctr">
                        <a:lnSpc>
                          <a:spcPct val="115000"/>
                        </a:lnSpc>
                        <a:spcAft>
                          <a:spcPts val="1000"/>
                        </a:spcAft>
                      </a:pPr>
                      <a:r>
                        <a:rPr lang="es-AR" sz="3200" b="1" dirty="0">
                          <a:latin typeface="Calibri"/>
                          <a:ea typeface="Times New Roman"/>
                          <a:cs typeface="Calibri"/>
                        </a:rPr>
                        <a:t>/</a:t>
                      </a:r>
                      <a:endParaRPr lang="es-ES" sz="32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0000"/>
                        </a:lnSpc>
                        <a:spcAft>
                          <a:spcPts val="0"/>
                        </a:spcAft>
                      </a:pPr>
                      <a:r>
                        <a:rPr kumimoji="0" lang="es-ES" sz="18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Vendida o “free </a:t>
                      </a:r>
                      <a:r>
                        <a:rPr kumimoji="0" lang="es-ES" sz="1800" b="0" i="0" u="none" strike="noStrike" cap="none" normalizeH="0" baseline="0" dirty="0" err="1" smtClean="0">
                          <a:ln>
                            <a:noFill/>
                          </a:ln>
                          <a:solidFill>
                            <a:schemeClr val="tx1"/>
                          </a:solidFill>
                          <a:effectLst/>
                          <a:latin typeface="Calibri" pitchFamily="34" charset="0"/>
                          <a:ea typeface="Calibri" pitchFamily="34" charset="0"/>
                          <a:cs typeface="Calibri" pitchFamily="34" charset="0"/>
                        </a:rPr>
                        <a:t>ball</a:t>
                      </a:r>
                      <a:r>
                        <a:rPr kumimoji="0" lang="es-ES" sz="18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 Recepción enviada directamente al campo contrario o saque que obliga a entregar el balón sin ataque al equipo sacador.</a:t>
                      </a:r>
                      <a:r>
                        <a:rPr lang="es-AR" sz="1800" dirty="0" smtClean="0">
                          <a:latin typeface="Calibri" pitchFamily="34" charset="0"/>
                          <a:ea typeface="Times New Roman"/>
                          <a:cs typeface="Calibri" pitchFamily="34" charset="0"/>
                        </a:rPr>
                        <a:t> El</a:t>
                      </a:r>
                      <a:r>
                        <a:rPr lang="es-AR" sz="1800" baseline="0" dirty="0" smtClean="0">
                          <a:latin typeface="Calibri" pitchFamily="34" charset="0"/>
                          <a:ea typeface="Times New Roman"/>
                          <a:cs typeface="Calibri" pitchFamily="34" charset="0"/>
                        </a:rPr>
                        <a:t> </a:t>
                      </a:r>
                      <a:r>
                        <a:rPr lang="es-AR" sz="1800" dirty="0" smtClean="0">
                          <a:latin typeface="Calibri" pitchFamily="34" charset="0"/>
                          <a:ea typeface="Times New Roman"/>
                          <a:cs typeface="Calibri" pitchFamily="34" charset="0"/>
                        </a:rPr>
                        <a:t>oponente puede atacar o bloquear.</a:t>
                      </a:r>
                      <a:endParaRPr lang="es-ES" sz="1800" dirty="0">
                        <a:latin typeface="Calibri" pitchFamily="34" charset="0"/>
                        <a:ea typeface="Calibri"/>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796024">
                <a:tc>
                  <a:txBody>
                    <a:bodyPr/>
                    <a:lstStyle/>
                    <a:p>
                      <a:pPr algn="ctr">
                        <a:lnSpc>
                          <a:spcPct val="115000"/>
                        </a:lnSpc>
                        <a:spcAft>
                          <a:spcPts val="1000"/>
                        </a:spcAft>
                      </a:pPr>
                      <a:r>
                        <a:rPr lang="es-AR" sz="3600" b="1" dirty="0">
                          <a:latin typeface="Calibri"/>
                          <a:ea typeface="Times New Roman"/>
                          <a:cs typeface="Calibri"/>
                        </a:rPr>
                        <a:t>-</a:t>
                      </a:r>
                      <a:endParaRPr lang="es-ES" sz="36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0000"/>
                        </a:lnSpc>
                        <a:spcAft>
                          <a:spcPts val="0"/>
                        </a:spcAft>
                      </a:pPr>
                      <a:r>
                        <a:rPr lang="es-AR" sz="1800" dirty="0" smtClean="0">
                          <a:latin typeface="Calibri" pitchFamily="34" charset="0"/>
                          <a:ea typeface="Times New Roman"/>
                          <a:cs typeface="Calibri" pitchFamily="34" charset="0"/>
                        </a:rPr>
                        <a:t>Negativa.</a:t>
                      </a:r>
                      <a:r>
                        <a:rPr lang="es-AR" sz="1800" baseline="0" dirty="0" smtClean="0">
                          <a:latin typeface="Calibri" pitchFamily="34" charset="0"/>
                          <a:ea typeface="Times New Roman"/>
                          <a:cs typeface="Calibri" pitchFamily="34" charset="0"/>
                        </a:rPr>
                        <a:t> </a:t>
                      </a:r>
                      <a:r>
                        <a:rPr kumimoji="0" lang="es-ES" sz="18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La recepción es fuera de la zona de ataque obligando al armador o a otro jugador a levantar únicamente hacia una punta pelota alta (Un frente de ataque) </a:t>
                      </a:r>
                      <a:r>
                        <a:rPr lang="es-ES_tradnl" sz="1800" dirty="0" smtClean="0">
                          <a:latin typeface="Calibri" pitchFamily="34" charset="0"/>
                          <a:cs typeface="Calibri" pitchFamily="34" charset="0"/>
                        </a:rPr>
                        <a:t>Pelota separada de la base o baja, o demasiado cerca de la red,  lo que reduce las posibilidades de un ataque múltiple, se</a:t>
                      </a:r>
                      <a:r>
                        <a:rPr lang="es-ES_tradnl" sz="1800" baseline="0" dirty="0" smtClean="0">
                          <a:latin typeface="Calibri" pitchFamily="34" charset="0"/>
                          <a:cs typeface="Calibri" pitchFamily="34" charset="0"/>
                        </a:rPr>
                        <a:t> juega</a:t>
                      </a:r>
                      <a:r>
                        <a:rPr lang="es-ES_tradnl" sz="1800" dirty="0" smtClean="0">
                          <a:latin typeface="Calibri" pitchFamily="34" charset="0"/>
                          <a:cs typeface="Calibri" pitchFamily="34" charset="0"/>
                        </a:rPr>
                        <a:t> con balones de trayectorias altas. Las opciones de ataques se limitan</a:t>
                      </a:r>
                      <a:r>
                        <a:rPr lang="es-ES_tradnl" sz="1800" baseline="0" dirty="0" smtClean="0">
                          <a:latin typeface="Calibri" pitchFamily="34" charset="0"/>
                          <a:cs typeface="Calibri" pitchFamily="34" charset="0"/>
                        </a:rPr>
                        <a:t> (</a:t>
                      </a:r>
                      <a:r>
                        <a:rPr lang="es-ES_tradnl" sz="1800" dirty="0" smtClean="0">
                          <a:latin typeface="Calibri" pitchFamily="34" charset="0"/>
                          <a:cs typeface="Calibri" pitchFamily="34" charset="0"/>
                        </a:rPr>
                        <a:t>facilitan la relación bloqueo-defensa)</a:t>
                      </a:r>
                      <a:endParaRPr lang="es-ES" sz="1800" dirty="0">
                        <a:latin typeface="Calibri" pitchFamily="34" charset="0"/>
                        <a:ea typeface="Calibri"/>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796024">
                <a:tc>
                  <a:txBody>
                    <a:bodyPr/>
                    <a:lstStyle/>
                    <a:p>
                      <a:pPr algn="ctr">
                        <a:lnSpc>
                          <a:spcPct val="115000"/>
                        </a:lnSpc>
                        <a:spcAft>
                          <a:spcPts val="1000"/>
                        </a:spcAft>
                      </a:pPr>
                      <a:r>
                        <a:rPr lang="es-AR" sz="2800" b="1" dirty="0">
                          <a:latin typeface="Calibri"/>
                          <a:ea typeface="Times New Roman"/>
                          <a:cs typeface="Calibri"/>
                        </a:rPr>
                        <a:t>!</a:t>
                      </a:r>
                      <a:endParaRPr lang="es-ES" sz="28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0000"/>
                        </a:lnSpc>
                        <a:spcAft>
                          <a:spcPts val="0"/>
                        </a:spcAft>
                      </a:pPr>
                      <a:r>
                        <a:rPr lang="es-ES" sz="1800" dirty="0" smtClean="0">
                          <a:latin typeface="Calibri" pitchFamily="34" charset="0"/>
                          <a:cs typeface="Calibri" pitchFamily="34" charset="0"/>
                        </a:rPr>
                        <a:t>Exclamativa.</a:t>
                      </a:r>
                      <a:r>
                        <a:rPr lang="es-ES" sz="1800" baseline="0" dirty="0" smtClean="0">
                          <a:latin typeface="Calibri" pitchFamily="34" charset="0"/>
                          <a:cs typeface="Calibri" pitchFamily="34" charset="0"/>
                        </a:rPr>
                        <a:t> </a:t>
                      </a:r>
                      <a:r>
                        <a:rPr lang="es-ES" sz="1800" dirty="0" smtClean="0">
                          <a:latin typeface="Calibri" pitchFamily="34" charset="0"/>
                          <a:cs typeface="Calibri" pitchFamily="34" charset="0"/>
                        </a:rPr>
                        <a:t>La recepción es cerca de la línea de los 3 metros pudiendo jugar en armado tanto a posición 2 o 4 pelotas con parábola de mediana altura. Dos frentes de ataques.</a:t>
                      </a:r>
                      <a:r>
                        <a:rPr lang="es-ES" sz="1800" i="1" dirty="0" smtClean="0">
                          <a:latin typeface="Calibri" pitchFamily="34" charset="0"/>
                          <a:cs typeface="Calibri" pitchFamily="34" charset="0"/>
                        </a:rPr>
                        <a:t> También de acuerdo a la capacidad del ARM, quizás se pueda jugar un 1° Tiempo “forzado”.</a:t>
                      </a:r>
                      <a:endParaRPr lang="es-ES" sz="1800" dirty="0">
                        <a:latin typeface="Calibri" pitchFamily="34" charset="0"/>
                        <a:ea typeface="Calibri"/>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1272552">
                <a:tc>
                  <a:txBody>
                    <a:bodyPr/>
                    <a:lstStyle/>
                    <a:p>
                      <a:pPr algn="ctr">
                        <a:lnSpc>
                          <a:spcPct val="115000"/>
                        </a:lnSpc>
                        <a:spcAft>
                          <a:spcPts val="1000"/>
                        </a:spcAft>
                      </a:pPr>
                      <a:r>
                        <a:rPr lang="es-AR" sz="3200" b="1" dirty="0">
                          <a:latin typeface="Calibri"/>
                          <a:ea typeface="Times New Roman"/>
                          <a:cs typeface="Calibri"/>
                        </a:rPr>
                        <a:t>+</a:t>
                      </a:r>
                      <a:endParaRPr lang="es-ES" sz="32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0000"/>
                        </a:lnSpc>
                        <a:spcAft>
                          <a:spcPts val="0"/>
                        </a:spcAft>
                      </a:pPr>
                      <a:r>
                        <a:rPr lang="es-AR" sz="1800" dirty="0" smtClean="0">
                          <a:latin typeface="Calibri" pitchFamily="34" charset="0"/>
                          <a:ea typeface="Times New Roman"/>
                          <a:cs typeface="Calibri" pitchFamily="34" charset="0"/>
                        </a:rPr>
                        <a:t>Positiva. La recepción</a:t>
                      </a:r>
                      <a:r>
                        <a:rPr lang="es-AR" sz="1800" baseline="0" dirty="0" smtClean="0">
                          <a:latin typeface="Calibri" pitchFamily="34" charset="0"/>
                          <a:ea typeface="Times New Roman"/>
                          <a:cs typeface="Calibri" pitchFamily="34" charset="0"/>
                        </a:rPr>
                        <a:t> es buena, pero no está dirigida a la base </a:t>
                      </a:r>
                      <a:r>
                        <a:rPr kumimoji="0" lang="es-ES" sz="18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La recepción es a 1 o 2 metros de la zona ideal.</a:t>
                      </a:r>
                      <a:r>
                        <a:rPr lang="es-AR" sz="1800" dirty="0" smtClean="0">
                          <a:latin typeface="Calibri" pitchFamily="34" charset="0"/>
                          <a:ea typeface="Times New Roman"/>
                          <a:cs typeface="Calibri" pitchFamily="34" charset="0"/>
                        </a:rPr>
                        <a:t> </a:t>
                      </a:r>
                      <a:r>
                        <a:rPr lang="es-AR" sz="1800" baseline="0" dirty="0" smtClean="0">
                          <a:latin typeface="Calibri" pitchFamily="34" charset="0"/>
                          <a:ea typeface="Times New Roman"/>
                          <a:cs typeface="Calibri" pitchFamily="34" charset="0"/>
                        </a:rPr>
                        <a:t>M</a:t>
                      </a:r>
                      <a:r>
                        <a:rPr lang="es-AR" sz="1800" dirty="0" smtClean="0">
                          <a:latin typeface="Calibri" pitchFamily="34" charset="0"/>
                          <a:ea typeface="Times New Roman"/>
                          <a:cs typeface="Calibri" pitchFamily="34" charset="0"/>
                        </a:rPr>
                        <a:t>ás </a:t>
                      </a:r>
                      <a:r>
                        <a:rPr lang="es-AR" sz="1800" dirty="0">
                          <a:latin typeface="Calibri" pitchFamily="34" charset="0"/>
                          <a:ea typeface="Times New Roman"/>
                          <a:cs typeface="Calibri" pitchFamily="34" charset="0"/>
                        </a:rPr>
                        <a:t>de un ataque se puede realizar, pero no todas las </a:t>
                      </a:r>
                      <a:r>
                        <a:rPr lang="es-AR" sz="1800" dirty="0" smtClean="0">
                          <a:latin typeface="Calibri" pitchFamily="34" charset="0"/>
                          <a:ea typeface="Times New Roman"/>
                          <a:cs typeface="Calibri" pitchFamily="34" charset="0"/>
                        </a:rPr>
                        <a:t>combinaciones.</a:t>
                      </a:r>
                      <a:r>
                        <a:rPr lang="es-AR" sz="1800" baseline="0" dirty="0" smtClean="0">
                          <a:latin typeface="Calibri" pitchFamily="34" charset="0"/>
                          <a:ea typeface="Times New Roman"/>
                          <a:cs typeface="Calibri" pitchFamily="34" charset="0"/>
                        </a:rPr>
                        <a:t> </a:t>
                      </a:r>
                      <a:r>
                        <a:rPr lang="es-ES_tradnl" sz="1800" dirty="0" smtClean="0">
                          <a:latin typeface="Calibri" pitchFamily="34" charset="0"/>
                          <a:cs typeface="Calibri" pitchFamily="34" charset="0"/>
                        </a:rPr>
                        <a:t>Puede jugar primeros tiempos, pero no en las mejores condiciones (Primer tiempo “forzado”)</a:t>
                      </a:r>
                      <a:r>
                        <a:rPr kumimoji="0" lang="es-ES" sz="18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 </a:t>
                      </a:r>
                      <a:endParaRPr lang="es-ES" sz="1800" dirty="0">
                        <a:latin typeface="Calibri" pitchFamily="34" charset="0"/>
                        <a:ea typeface="Calibri"/>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796024">
                <a:tc>
                  <a:txBody>
                    <a:bodyPr/>
                    <a:lstStyle/>
                    <a:p>
                      <a:pPr algn="ctr">
                        <a:lnSpc>
                          <a:spcPct val="115000"/>
                        </a:lnSpc>
                        <a:spcAft>
                          <a:spcPts val="1000"/>
                        </a:spcAft>
                      </a:pPr>
                      <a:r>
                        <a:rPr lang="es-AR" sz="3200" b="1" dirty="0">
                          <a:latin typeface="+mn-lt"/>
                          <a:ea typeface="Times New Roman"/>
                          <a:cs typeface="Calibri"/>
                        </a:rPr>
                        <a:t>#</a:t>
                      </a:r>
                      <a:endParaRPr lang="es-ES" sz="3200" dirty="0">
                        <a:latin typeface="+mn-lt"/>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1800" dirty="0" smtClean="0">
                          <a:latin typeface="Calibri" pitchFamily="34" charset="0"/>
                          <a:ea typeface="Times New Roman"/>
                          <a:cs typeface="Calibri" pitchFamily="34" charset="0"/>
                        </a:rPr>
                        <a:t>Perfecta. Por </a:t>
                      </a:r>
                      <a:r>
                        <a:rPr lang="es-AR" sz="1800" dirty="0">
                          <a:latin typeface="Calibri" pitchFamily="34" charset="0"/>
                          <a:ea typeface="Times New Roman"/>
                          <a:cs typeface="Calibri" pitchFamily="34" charset="0"/>
                        </a:rPr>
                        <a:t>la posición y la </a:t>
                      </a:r>
                      <a:r>
                        <a:rPr lang="es-AR" sz="1800" dirty="0" smtClean="0">
                          <a:latin typeface="Calibri" pitchFamily="34" charset="0"/>
                          <a:ea typeface="Times New Roman"/>
                          <a:cs typeface="Calibri" pitchFamily="34" charset="0"/>
                        </a:rPr>
                        <a:t>parábola.</a:t>
                      </a:r>
                      <a:r>
                        <a:rPr lang="es-ES_tradnl" sz="1800" baseline="0" dirty="0" smtClean="0">
                          <a:latin typeface="Calibri" pitchFamily="34" charset="0"/>
                          <a:ea typeface="Times New Roman"/>
                          <a:cs typeface="Calibri" pitchFamily="34" charset="0"/>
                        </a:rPr>
                        <a:t> (</a:t>
                      </a:r>
                      <a:r>
                        <a:rPr lang="es-ES_tradnl" sz="1800" dirty="0" smtClean="0">
                          <a:latin typeface="Calibri" pitchFamily="34" charset="0"/>
                          <a:cs typeface="Calibri" pitchFamily="34" charset="0"/>
                        </a:rPr>
                        <a:t>Recepción perfecta) Consigue el control total de la pelota. (Ventaja total en el ataque)</a:t>
                      </a:r>
                      <a:r>
                        <a:rPr kumimoji="0" lang="es-ES" sz="1800" b="0" i="0" u="none" strike="noStrike" cap="none" normalizeH="0" baseline="0" dirty="0" smtClean="0">
                          <a:ln>
                            <a:noFill/>
                          </a:ln>
                          <a:solidFill>
                            <a:schemeClr val="tx1"/>
                          </a:solidFill>
                          <a:effectLst/>
                          <a:latin typeface="Calibri" pitchFamily="34" charset="0"/>
                          <a:ea typeface="Calibri" pitchFamily="34" charset="0"/>
                          <a:cs typeface="Calibri" pitchFamily="34" charset="0"/>
                        </a:rPr>
                        <a:t> La recepción es cerca de la red, en zona 2-3, donde el armador dispone de los 3 frentes de ataque para poder jugar en armado de pelotas rápidas por el centro de la red o por las puntas.</a:t>
                      </a:r>
                      <a:r>
                        <a:rPr lang="es-ES_tradnl" sz="1800" dirty="0" smtClean="0">
                          <a:latin typeface="Calibri" pitchFamily="34" charset="0"/>
                          <a:cs typeface="Calibri" pitchFamily="34" charset="0"/>
                        </a:rPr>
                        <a:t> Recepción que permite todo el sistema de ataque.</a:t>
                      </a:r>
                      <a:r>
                        <a:rPr lang="es-ES" sz="1800" i="1" dirty="0" smtClean="0">
                          <a:latin typeface="Calibri" pitchFamily="34" charset="0"/>
                          <a:cs typeface="Calibri" pitchFamily="34" charset="0"/>
                        </a:rPr>
                        <a:t> Algunos entrenadores consideran que apenas el ARM se separa de la red, ésta pasa a ser una pelota +.</a:t>
                      </a:r>
                      <a:r>
                        <a:rPr lang="es-ES" sz="1800" dirty="0" smtClean="0">
                          <a:latin typeface="Calibri" pitchFamily="34" charset="0"/>
                          <a:cs typeface="Calibri" pitchFamily="34" charset="0"/>
                        </a:rPr>
                        <a:t> </a:t>
                      </a: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cepcion # (5).mp4">
            <a:hlinkClick r:id="" action="ppaction://media"/>
          </p:cNvPr>
          <p:cNvPicPr>
            <a:picLocks noRot="1" noChangeAspect="1"/>
          </p:cNvPicPr>
          <p:nvPr>
            <a:videoFile r:link="rId1"/>
          </p:nvPr>
        </p:nvPicPr>
        <p:blipFill>
          <a:blip r:embed="rId3"/>
          <a:srcRect/>
          <a:stretch>
            <a:fillRect/>
          </a:stretch>
        </p:blipFill>
        <p:spPr bwMode="auto">
          <a:xfrm>
            <a:off x="214313" y="714375"/>
            <a:ext cx="8786812" cy="5929313"/>
          </a:xfrm>
          <a:prstGeom prst="rect">
            <a:avLst/>
          </a:prstGeom>
          <a:noFill/>
          <a:ln w="9525">
            <a:noFill/>
            <a:miter lim="800000"/>
            <a:headEnd/>
            <a:tailEnd/>
          </a:ln>
        </p:spPr>
      </p:pic>
      <p:sp>
        <p:nvSpPr>
          <p:cNvPr id="5" name="4 Rectángulo"/>
          <p:cNvSpPr/>
          <p:nvPr/>
        </p:nvSpPr>
        <p:spPr>
          <a:xfrm>
            <a:off x="0" y="-23813"/>
            <a:ext cx="9144000" cy="738188"/>
          </a:xfrm>
          <a:prstGeom prst="rect">
            <a:avLst/>
          </a:prstGeom>
          <a:solidFill>
            <a:schemeClr val="accent4">
              <a:lumMod val="20000"/>
              <a:lumOff val="80000"/>
            </a:schemeClr>
          </a:solidFill>
          <a:ln w="34925">
            <a:solidFill>
              <a:srgbClr val="FFFF00"/>
            </a:solidFill>
          </a:ln>
        </p:spPr>
        <p:txBody>
          <a:bodyPr>
            <a:spAutoFit/>
          </a:bodyPr>
          <a:lstStyle/>
          <a:p>
            <a:pPr algn="ctr" eaLnBrk="0" hangingPunct="0">
              <a:defRPr/>
            </a:pPr>
            <a:r>
              <a:rPr lang="es-ES_tradnl" b="1" dirty="0">
                <a:solidFill>
                  <a:srgbClr val="FF0000"/>
                </a:solidFill>
                <a:latin typeface="Century Gothic" pitchFamily="34" charset="0"/>
                <a:cs typeface="Arial" pitchFamily="34" charset="0"/>
              </a:rPr>
              <a:t>Criterios de valoración </a:t>
            </a:r>
          </a:p>
          <a:p>
            <a:pPr algn="ctr" eaLnBrk="0" hangingPunct="0">
              <a:defRPr/>
            </a:pPr>
            <a:r>
              <a:rPr lang="es-ES_tradnl" b="1" dirty="0">
                <a:solidFill>
                  <a:srgbClr val="FF0000"/>
                </a:solidFill>
                <a:latin typeface="Century Gothic" pitchFamily="34" charset="0"/>
                <a:cs typeface="Arial" pitchFamily="34" charset="0"/>
              </a:rPr>
              <a:t>RECEPCION</a:t>
            </a:r>
            <a:endParaRPr lang="es-ES" b="1" dirty="0">
              <a:solidFill>
                <a:srgbClr val="FF0000"/>
              </a:solidFill>
              <a:latin typeface="Century Gothic" pitchFamily="34" charset="0"/>
              <a:cs typeface="Times New Roman"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2"/>
          <p:cNvGraphicFramePr>
            <a:graphicFrameLocks noChangeAspect="1"/>
          </p:cNvGraphicFramePr>
          <p:nvPr/>
        </p:nvGraphicFramePr>
        <p:xfrm>
          <a:off x="0" y="1643063"/>
          <a:ext cx="4416425" cy="3890962"/>
        </p:xfrm>
        <a:graphic>
          <a:graphicData uri="http://schemas.openxmlformats.org/presentationml/2006/ole">
            <p:oleObj spid="_x0000_s133122" name="Documento" r:id="rId3" imgW="5397500" imgH="4754487" progId="Word.Document.12">
              <p:embed/>
            </p:oleObj>
          </a:graphicData>
        </a:graphic>
      </p:graphicFrame>
      <p:graphicFrame>
        <p:nvGraphicFramePr>
          <p:cNvPr id="3075" name="Object 3"/>
          <p:cNvGraphicFramePr>
            <a:graphicFrameLocks noChangeAspect="1"/>
          </p:cNvGraphicFramePr>
          <p:nvPr/>
        </p:nvGraphicFramePr>
        <p:xfrm>
          <a:off x="4643438" y="1643063"/>
          <a:ext cx="4791075" cy="4022725"/>
        </p:xfrm>
        <a:graphic>
          <a:graphicData uri="http://schemas.openxmlformats.org/presentationml/2006/ole">
            <p:oleObj spid="_x0000_s133123" name="Documento" r:id="rId4" imgW="6117167" imgH="5136273" progId="Word.Document.12">
              <p:embed/>
            </p:oleObj>
          </a:graphicData>
        </a:graphic>
      </p:graphicFrame>
      <p:sp>
        <p:nvSpPr>
          <p:cNvPr id="6" name="Rectangle 2"/>
          <p:cNvSpPr>
            <a:spLocks noGrp="1" noChangeArrowheads="1"/>
          </p:cNvSpPr>
          <p:nvPr>
            <p:ph type="title"/>
          </p:nvPr>
        </p:nvSpPr>
        <p:spPr>
          <a:xfrm>
            <a:off x="1857375" y="285750"/>
            <a:ext cx="5786438" cy="500063"/>
          </a:xfrm>
          <a:solidFill>
            <a:schemeClr val="tx2">
              <a:lumMod val="40000"/>
              <a:lumOff val="60000"/>
            </a:schemeClr>
          </a:solidFill>
        </p:spPr>
        <p:txBody>
          <a:bodyPr/>
          <a:lstStyle/>
          <a:p>
            <a:pPr eaLnBrk="1" hangingPunct="1">
              <a:defRPr/>
            </a:pPr>
            <a:r>
              <a:rPr lang="es-ES_tradnl" sz="1800" b="1" dirty="0" smtClean="0">
                <a:solidFill>
                  <a:schemeClr val="bg1"/>
                </a:solidFill>
                <a:latin typeface="Tahoma" pitchFamily="34" charset="0"/>
              </a:rPr>
              <a:t>En base a la zona de llegada de la pelota</a:t>
            </a:r>
            <a:endParaRPr lang="es-ES" sz="1800" b="1" dirty="0" smtClean="0">
              <a:solidFill>
                <a:schemeClr val="bg1"/>
              </a:solidFill>
              <a:latin typeface="Tahoma" pitchFamily="34" charset="0"/>
            </a:endParaRPr>
          </a:p>
        </p:txBody>
      </p:sp>
      <p:pic>
        <p:nvPicPr>
          <p:cNvPr id="3077" name="Imagem 16" descr="LOGO"/>
          <p:cNvPicPr>
            <a:picLocks noChangeAspect="1" noChangeArrowheads="1"/>
          </p:cNvPicPr>
          <p:nvPr/>
        </p:nvPicPr>
        <p:blipFill>
          <a:blip r:embed="rId5"/>
          <a:srcRect/>
          <a:stretch>
            <a:fillRect/>
          </a:stretch>
        </p:blipFill>
        <p:spPr bwMode="auto">
          <a:xfrm>
            <a:off x="8286750" y="5643563"/>
            <a:ext cx="785813" cy="1143000"/>
          </a:xfrm>
          <a:prstGeom prst="rect">
            <a:avLst/>
          </a:prstGeom>
          <a:noFill/>
          <a:ln w="9525">
            <a:noFill/>
            <a:miter lim="800000"/>
            <a:headEnd/>
            <a:tailEnd/>
          </a:ln>
        </p:spPr>
      </p:pic>
      <p:sp>
        <p:nvSpPr>
          <p:cNvPr id="7" name="Rectangle 2"/>
          <p:cNvSpPr txBox="1">
            <a:spLocks noChangeArrowheads="1"/>
          </p:cNvSpPr>
          <p:nvPr/>
        </p:nvSpPr>
        <p:spPr bwMode="auto">
          <a:xfrm>
            <a:off x="1500188" y="928688"/>
            <a:ext cx="2286000" cy="500062"/>
          </a:xfrm>
          <a:prstGeom prst="rect">
            <a:avLst/>
          </a:prstGeom>
          <a:solidFill>
            <a:schemeClr val="tx2">
              <a:lumMod val="40000"/>
              <a:lumOff val="60000"/>
            </a:schemeClr>
          </a:solidFill>
          <a:ln w="9525">
            <a:noFill/>
            <a:miter lim="800000"/>
            <a:headEnd/>
            <a:tailEnd/>
          </a:ln>
        </p:spPr>
        <p:txBody>
          <a:bodyPr anchor="ctr"/>
          <a:lstStyle/>
          <a:p>
            <a:pPr algn="ctr">
              <a:defRPr/>
            </a:pPr>
            <a:r>
              <a:rPr lang="es-ES_tradnl" sz="1800" b="1" kern="0" dirty="0">
                <a:latin typeface="Tahoma" pitchFamily="34" charset="0"/>
                <a:ea typeface="+mj-ea"/>
                <a:cs typeface="+mj-cs"/>
              </a:rPr>
              <a:t>Opción A</a:t>
            </a:r>
            <a:endParaRPr lang="es-ES" sz="1800" b="1" kern="0" dirty="0">
              <a:latin typeface="Tahoma" pitchFamily="34" charset="0"/>
              <a:ea typeface="+mj-ea"/>
              <a:cs typeface="+mj-cs"/>
            </a:endParaRPr>
          </a:p>
        </p:txBody>
      </p:sp>
      <p:sp>
        <p:nvSpPr>
          <p:cNvPr id="8" name="Rectangle 2"/>
          <p:cNvSpPr txBox="1">
            <a:spLocks noChangeArrowheads="1"/>
          </p:cNvSpPr>
          <p:nvPr/>
        </p:nvSpPr>
        <p:spPr bwMode="auto">
          <a:xfrm>
            <a:off x="5715000" y="928688"/>
            <a:ext cx="2286000" cy="500062"/>
          </a:xfrm>
          <a:prstGeom prst="rect">
            <a:avLst/>
          </a:prstGeom>
          <a:solidFill>
            <a:schemeClr val="tx2">
              <a:lumMod val="40000"/>
              <a:lumOff val="60000"/>
            </a:schemeClr>
          </a:solidFill>
          <a:ln w="9525">
            <a:noFill/>
            <a:miter lim="800000"/>
            <a:headEnd/>
            <a:tailEnd/>
          </a:ln>
        </p:spPr>
        <p:txBody>
          <a:bodyPr anchor="ctr"/>
          <a:lstStyle/>
          <a:p>
            <a:pPr algn="ctr">
              <a:defRPr/>
            </a:pPr>
            <a:r>
              <a:rPr lang="es-ES_tradnl" sz="1800" b="1" kern="0" dirty="0">
                <a:latin typeface="Tahoma" pitchFamily="34" charset="0"/>
                <a:ea typeface="+mj-ea"/>
                <a:cs typeface="+mj-cs"/>
              </a:rPr>
              <a:t>Opción B</a:t>
            </a:r>
            <a:endParaRPr lang="es-ES" sz="1800" b="1" kern="0" dirty="0">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2"/>
          <p:cNvGraphicFramePr>
            <a:graphicFrameLocks noChangeAspect="1"/>
          </p:cNvGraphicFramePr>
          <p:nvPr/>
        </p:nvGraphicFramePr>
        <p:xfrm>
          <a:off x="-58738" y="1857375"/>
          <a:ext cx="4340226" cy="3832225"/>
        </p:xfrm>
        <a:graphic>
          <a:graphicData uri="http://schemas.openxmlformats.org/presentationml/2006/ole">
            <p:oleObj spid="_x0000_s132098" name="Documento" r:id="rId3" imgW="5372672" imgH="4773955" progId="Word.Document.12">
              <p:embed/>
            </p:oleObj>
          </a:graphicData>
        </a:graphic>
      </p:graphicFrame>
      <p:graphicFrame>
        <p:nvGraphicFramePr>
          <p:cNvPr id="4099" name="Object 3"/>
          <p:cNvGraphicFramePr>
            <a:graphicFrameLocks noChangeAspect="1"/>
          </p:cNvGraphicFramePr>
          <p:nvPr/>
        </p:nvGraphicFramePr>
        <p:xfrm>
          <a:off x="4786313" y="1857375"/>
          <a:ext cx="4745037" cy="3976688"/>
        </p:xfrm>
        <a:graphic>
          <a:graphicData uri="http://schemas.openxmlformats.org/presentationml/2006/ole">
            <p:oleObj spid="_x0000_s132099" name="Documento" r:id="rId4" imgW="6117167" imgH="5142763" progId="Word.Document.12">
              <p:embed/>
            </p:oleObj>
          </a:graphicData>
        </a:graphic>
      </p:graphicFrame>
      <p:sp>
        <p:nvSpPr>
          <p:cNvPr id="6" name="Rectangle 2"/>
          <p:cNvSpPr>
            <a:spLocks noGrp="1" noChangeArrowheads="1"/>
          </p:cNvSpPr>
          <p:nvPr>
            <p:ph type="title"/>
          </p:nvPr>
        </p:nvSpPr>
        <p:spPr>
          <a:xfrm>
            <a:off x="1857375" y="285750"/>
            <a:ext cx="5786438" cy="500063"/>
          </a:xfrm>
          <a:solidFill>
            <a:schemeClr val="tx2">
              <a:lumMod val="40000"/>
              <a:lumOff val="60000"/>
            </a:schemeClr>
          </a:solidFill>
        </p:spPr>
        <p:txBody>
          <a:bodyPr/>
          <a:lstStyle/>
          <a:p>
            <a:pPr eaLnBrk="1" hangingPunct="1">
              <a:defRPr/>
            </a:pPr>
            <a:r>
              <a:rPr lang="es-ES_tradnl" sz="1800" b="1" dirty="0" smtClean="0">
                <a:solidFill>
                  <a:schemeClr val="bg1"/>
                </a:solidFill>
                <a:latin typeface="Tahoma" pitchFamily="34" charset="0"/>
              </a:rPr>
              <a:t>En base a la zona de llegada de la pelota</a:t>
            </a:r>
            <a:endParaRPr lang="es-ES" sz="1800" b="1" dirty="0" smtClean="0">
              <a:solidFill>
                <a:schemeClr val="bg1"/>
              </a:solidFill>
              <a:latin typeface="Tahoma" pitchFamily="34" charset="0"/>
            </a:endParaRPr>
          </a:p>
        </p:txBody>
      </p:sp>
      <p:sp>
        <p:nvSpPr>
          <p:cNvPr id="7" name="Rectangle 2"/>
          <p:cNvSpPr txBox="1">
            <a:spLocks noChangeArrowheads="1"/>
          </p:cNvSpPr>
          <p:nvPr/>
        </p:nvSpPr>
        <p:spPr bwMode="auto">
          <a:xfrm>
            <a:off x="1500188" y="928688"/>
            <a:ext cx="2286000" cy="500062"/>
          </a:xfrm>
          <a:prstGeom prst="rect">
            <a:avLst/>
          </a:prstGeom>
          <a:solidFill>
            <a:schemeClr val="tx2">
              <a:lumMod val="40000"/>
              <a:lumOff val="60000"/>
            </a:schemeClr>
          </a:solidFill>
          <a:ln w="9525">
            <a:noFill/>
            <a:miter lim="800000"/>
            <a:headEnd/>
            <a:tailEnd/>
          </a:ln>
        </p:spPr>
        <p:txBody>
          <a:bodyPr anchor="ctr"/>
          <a:lstStyle/>
          <a:p>
            <a:pPr algn="ctr">
              <a:defRPr/>
            </a:pPr>
            <a:r>
              <a:rPr lang="es-ES_tradnl" sz="1800" b="1" kern="0" dirty="0">
                <a:latin typeface="Tahoma" pitchFamily="34" charset="0"/>
                <a:ea typeface="+mj-ea"/>
                <a:cs typeface="+mj-cs"/>
              </a:rPr>
              <a:t>Opción C</a:t>
            </a:r>
            <a:endParaRPr lang="es-ES" sz="1800" b="1" kern="0" dirty="0">
              <a:latin typeface="Tahoma" pitchFamily="34" charset="0"/>
              <a:ea typeface="+mj-ea"/>
              <a:cs typeface="+mj-cs"/>
            </a:endParaRPr>
          </a:p>
        </p:txBody>
      </p:sp>
      <p:sp>
        <p:nvSpPr>
          <p:cNvPr id="8" name="Rectangle 2"/>
          <p:cNvSpPr txBox="1">
            <a:spLocks noChangeArrowheads="1"/>
          </p:cNvSpPr>
          <p:nvPr/>
        </p:nvSpPr>
        <p:spPr bwMode="auto">
          <a:xfrm>
            <a:off x="5715000" y="928688"/>
            <a:ext cx="2286000" cy="500062"/>
          </a:xfrm>
          <a:prstGeom prst="rect">
            <a:avLst/>
          </a:prstGeom>
          <a:solidFill>
            <a:schemeClr val="tx2">
              <a:lumMod val="40000"/>
              <a:lumOff val="60000"/>
            </a:schemeClr>
          </a:solidFill>
          <a:ln w="9525">
            <a:noFill/>
            <a:miter lim="800000"/>
            <a:headEnd/>
            <a:tailEnd/>
          </a:ln>
        </p:spPr>
        <p:txBody>
          <a:bodyPr anchor="ctr"/>
          <a:lstStyle/>
          <a:p>
            <a:pPr algn="ctr">
              <a:defRPr/>
            </a:pPr>
            <a:r>
              <a:rPr lang="es-ES_tradnl" sz="1800" b="1" kern="0" dirty="0">
                <a:latin typeface="Tahoma" pitchFamily="34" charset="0"/>
                <a:ea typeface="+mj-ea"/>
                <a:cs typeface="+mj-cs"/>
              </a:rPr>
              <a:t>FIVB/CEV</a:t>
            </a:r>
            <a:endParaRPr lang="es-ES" sz="1800" b="1" kern="0" dirty="0">
              <a:latin typeface="Tahoma" pitchFamily="34" charset="0"/>
              <a:ea typeface="+mj-ea"/>
              <a:cs typeface="+mj-cs"/>
            </a:endParaRPr>
          </a:p>
        </p:txBody>
      </p:sp>
      <p:sp>
        <p:nvSpPr>
          <p:cNvPr id="9" name="8 Rectángulo"/>
          <p:cNvSpPr/>
          <p:nvPr/>
        </p:nvSpPr>
        <p:spPr>
          <a:xfrm>
            <a:off x="857250" y="3571875"/>
            <a:ext cx="3143250" cy="1000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3600" b="1" dirty="0">
                <a:solidFill>
                  <a:schemeClr val="tx1"/>
                </a:solidFill>
                <a:latin typeface="Bahnschrift" pitchFamily="34" charset="0"/>
              </a:rPr>
              <a:t>   0   o    2</a:t>
            </a:r>
            <a:endParaRPr lang="es-ES" sz="3600" b="1" dirty="0">
              <a:solidFill>
                <a:schemeClr val="tx1"/>
              </a:solidFill>
              <a:latin typeface="Bahnschrift" pitchFamily="34" charset="0"/>
            </a:endParaRPr>
          </a:p>
        </p:txBody>
      </p:sp>
      <p:sp>
        <p:nvSpPr>
          <p:cNvPr id="10" name="9 Rectángulo"/>
          <p:cNvSpPr/>
          <p:nvPr/>
        </p:nvSpPr>
        <p:spPr>
          <a:xfrm>
            <a:off x="857250" y="4572000"/>
            <a:ext cx="3143250" cy="10715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MX" sz="3600" b="1" dirty="0">
                <a:solidFill>
                  <a:schemeClr val="tx1"/>
                </a:solidFill>
                <a:latin typeface="Bahnschrift" pitchFamily="34" charset="0"/>
              </a:rPr>
              <a:t>   -   o    1</a:t>
            </a:r>
            <a:endParaRPr lang="es-ES" sz="3600" dirty="0"/>
          </a:p>
        </p:txBody>
      </p:sp>
      <p:cxnSp>
        <p:nvCxnSpPr>
          <p:cNvPr id="12" name="11 Conector recto"/>
          <p:cNvCxnSpPr/>
          <p:nvPr/>
        </p:nvCxnSpPr>
        <p:spPr>
          <a:xfrm>
            <a:off x="857250" y="3571875"/>
            <a:ext cx="3143250"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Rectangle 2"/>
          <p:cNvSpPr txBox="1">
            <a:spLocks noChangeArrowheads="1"/>
          </p:cNvSpPr>
          <p:nvPr/>
        </p:nvSpPr>
        <p:spPr bwMode="auto">
          <a:xfrm>
            <a:off x="857250" y="5857875"/>
            <a:ext cx="3143250" cy="714375"/>
          </a:xfrm>
          <a:prstGeom prst="rect">
            <a:avLst/>
          </a:prstGeom>
          <a:solidFill>
            <a:schemeClr val="tx2">
              <a:lumMod val="40000"/>
              <a:lumOff val="60000"/>
            </a:schemeClr>
          </a:solidFill>
          <a:ln w="9525">
            <a:noFill/>
            <a:miter lim="800000"/>
            <a:headEnd/>
            <a:tailEnd/>
          </a:ln>
        </p:spPr>
        <p:txBody>
          <a:bodyPr anchor="ctr"/>
          <a:lstStyle/>
          <a:p>
            <a:pPr algn="ctr">
              <a:defRPr/>
            </a:pPr>
            <a:r>
              <a:rPr lang="es-ES_tradnl" sz="1800" b="1" kern="0" dirty="0">
                <a:latin typeface="Tahoma" pitchFamily="34" charset="0"/>
                <a:ea typeface="+mj-ea"/>
                <a:cs typeface="+mj-cs"/>
              </a:rPr>
              <a:t>Sugerencias para categorías formativas</a:t>
            </a:r>
            <a:endParaRPr lang="es-ES" sz="1800" b="1" kern="0" dirty="0">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graphicFrame>
        <p:nvGraphicFramePr>
          <p:cNvPr id="4098" name="Object 2"/>
          <p:cNvGraphicFramePr>
            <a:graphicFrameLocks noChangeAspect="1"/>
          </p:cNvGraphicFramePr>
          <p:nvPr/>
        </p:nvGraphicFramePr>
        <p:xfrm>
          <a:off x="280988" y="1350963"/>
          <a:ext cx="8426450" cy="4711700"/>
        </p:xfrm>
        <a:graphic>
          <a:graphicData uri="http://schemas.openxmlformats.org/presentationml/2006/ole">
            <p:oleObj spid="_x0000_s4098" name="Documento" r:id="rId3" imgW="5649024" imgH="3166774" progId="Word.Document.12">
              <p:embed/>
            </p:oleObj>
          </a:graphicData>
        </a:graphic>
      </p:graphicFrame>
      <p:sp>
        <p:nvSpPr>
          <p:cNvPr id="4" name="Rectangle 2"/>
          <p:cNvSpPr>
            <a:spLocks noGrp="1" noChangeArrowheads="1"/>
          </p:cNvSpPr>
          <p:nvPr>
            <p:ph type="title"/>
          </p:nvPr>
        </p:nvSpPr>
        <p:spPr>
          <a:xfrm>
            <a:off x="2286000" y="285750"/>
            <a:ext cx="4500563" cy="500063"/>
          </a:xfrm>
          <a:solidFill>
            <a:schemeClr val="tx2">
              <a:lumMod val="40000"/>
              <a:lumOff val="60000"/>
            </a:schemeClr>
          </a:solidFill>
        </p:spPr>
        <p:txBody>
          <a:bodyPr/>
          <a:lstStyle/>
          <a:p>
            <a:pPr eaLnBrk="1" hangingPunct="1">
              <a:defRPr/>
            </a:pPr>
            <a:r>
              <a:rPr lang="es-ES_tradnl" sz="1800" b="1" dirty="0" smtClean="0">
                <a:latin typeface="Tahoma" pitchFamily="34" charset="0"/>
              </a:rPr>
              <a:t>En base zona de </a:t>
            </a:r>
            <a:r>
              <a:rPr lang="es-ES_tradnl" sz="1800" b="1" smtClean="0">
                <a:latin typeface="Tahoma" pitchFamily="34" charset="0"/>
              </a:rPr>
              <a:t>la pelota ?</a:t>
            </a:r>
            <a:endParaRPr lang="es-ES" sz="1800" b="1" dirty="0" smtClean="0">
              <a:latin typeface="Tahoma" pitchFamily="34" charset="0"/>
            </a:endParaRPr>
          </a:p>
        </p:txBody>
      </p:sp>
      <p:sp>
        <p:nvSpPr>
          <p:cNvPr id="5" name="Rectangle 2"/>
          <p:cNvSpPr txBox="1">
            <a:spLocks noChangeArrowheads="1"/>
          </p:cNvSpPr>
          <p:nvPr/>
        </p:nvSpPr>
        <p:spPr bwMode="auto">
          <a:xfrm>
            <a:off x="1500188" y="285750"/>
            <a:ext cx="5786437" cy="500063"/>
          </a:xfrm>
          <a:prstGeom prst="rect">
            <a:avLst/>
          </a:prstGeom>
          <a:solidFill>
            <a:schemeClr val="tx2">
              <a:lumMod val="40000"/>
              <a:lumOff val="60000"/>
            </a:schemeClr>
          </a:solidFill>
          <a:ln w="9525">
            <a:noFill/>
            <a:miter lim="800000"/>
            <a:headEnd/>
            <a:tailEnd/>
          </a:ln>
        </p:spPr>
        <p:txBody>
          <a:bodyPr anchor="ctr"/>
          <a:lstStyle/>
          <a:p>
            <a:pPr algn="ctr">
              <a:defRPr/>
            </a:pPr>
            <a:r>
              <a:rPr lang="es-ES_tradnl" sz="1800" b="1" kern="0" dirty="0">
                <a:solidFill>
                  <a:schemeClr val="bg1"/>
                </a:solidFill>
                <a:latin typeface="Tahoma" pitchFamily="34" charset="0"/>
                <a:ea typeface="+mj-ea"/>
                <a:cs typeface="+mj-cs"/>
              </a:rPr>
              <a:t>En base a la altura (parábola) de la pelota</a:t>
            </a:r>
            <a:endParaRPr lang="es-ES" sz="1800" b="1" kern="0" dirty="0">
              <a:solidFill>
                <a:schemeClr val="bg1"/>
              </a:solidFill>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graphicFrame>
        <p:nvGraphicFramePr>
          <p:cNvPr id="5122" name="Object 2"/>
          <p:cNvGraphicFramePr>
            <a:graphicFrameLocks noChangeAspect="1"/>
          </p:cNvGraphicFramePr>
          <p:nvPr/>
        </p:nvGraphicFramePr>
        <p:xfrm>
          <a:off x="280988" y="1350963"/>
          <a:ext cx="8440737" cy="4740275"/>
        </p:xfrm>
        <a:graphic>
          <a:graphicData uri="http://schemas.openxmlformats.org/presentationml/2006/ole">
            <p:oleObj spid="_x0000_s5122" name="Documento" r:id="rId3" imgW="5665216" imgH="3200302" progId="Word.Document.12">
              <p:embed/>
            </p:oleObj>
          </a:graphicData>
        </a:graphic>
      </p:graphicFrame>
      <p:sp>
        <p:nvSpPr>
          <p:cNvPr id="5" name="Rectangle 2"/>
          <p:cNvSpPr txBox="1">
            <a:spLocks noChangeArrowheads="1"/>
          </p:cNvSpPr>
          <p:nvPr/>
        </p:nvSpPr>
        <p:spPr bwMode="auto">
          <a:xfrm>
            <a:off x="1785938" y="642938"/>
            <a:ext cx="5715000" cy="642937"/>
          </a:xfrm>
          <a:prstGeom prst="rect">
            <a:avLst/>
          </a:prstGeom>
          <a:solidFill>
            <a:schemeClr val="tx2">
              <a:lumMod val="40000"/>
              <a:lumOff val="60000"/>
            </a:schemeClr>
          </a:solidFill>
          <a:ln w="9525">
            <a:noFill/>
            <a:miter lim="800000"/>
            <a:headEnd/>
            <a:tailEnd/>
          </a:ln>
        </p:spPr>
        <p:txBody>
          <a:bodyPr anchor="ctr"/>
          <a:lstStyle/>
          <a:p>
            <a:pPr algn="ctr">
              <a:defRPr/>
            </a:pPr>
            <a:r>
              <a:rPr lang="es-ES_tradnl" sz="1800" b="1" kern="0" dirty="0">
                <a:solidFill>
                  <a:schemeClr val="bg1"/>
                </a:solidFill>
                <a:latin typeface="Tahoma" pitchFamily="34" charset="0"/>
                <a:ea typeface="+mj-ea"/>
                <a:cs typeface="+mj-cs"/>
              </a:rPr>
              <a:t>En base a la altura (parábola) de la pelota, zona de exclamativa ampliada</a:t>
            </a:r>
            <a:endParaRPr lang="es-ES" sz="1800" b="1" kern="0" dirty="0">
              <a:solidFill>
                <a:schemeClr val="bg1"/>
              </a:solidFill>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s-ES"/>
          </a:p>
        </p:txBody>
      </p:sp>
      <p:graphicFrame>
        <p:nvGraphicFramePr>
          <p:cNvPr id="6146" name="Object 1"/>
          <p:cNvGraphicFramePr>
            <a:graphicFrameLocks noChangeAspect="1"/>
          </p:cNvGraphicFramePr>
          <p:nvPr/>
        </p:nvGraphicFramePr>
        <p:xfrm>
          <a:off x="714375" y="357188"/>
          <a:ext cx="7786688" cy="5929312"/>
        </p:xfrm>
        <a:graphic>
          <a:graphicData uri="http://schemas.openxmlformats.org/presentationml/2006/ole">
            <p:oleObj spid="_x0000_s6146" name="Documento" r:id="rId3" imgW="5649024" imgH="4492752" progId="Word.Document.12">
              <p:embed/>
            </p:oleObj>
          </a:graphicData>
        </a:graphic>
      </p:graphicFrame>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blob:https://web.whatsapp.com/bc558503-cf54-49bb-a3be-9cca38438e7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28" name="AutoShape 4" descr="blob:https://web.whatsapp.com/bc558503-cf54-49bb-a3be-9cca38438e7c"/>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30" name="Picture 6" descr="C:\Users\Omar Grasso\Downloads\WhatsApp Image 2024-05-28 at 10.11.39 AM.jpe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85720" y="285728"/>
            <a:ext cx="4000528" cy="3857652"/>
          </a:xfrm>
          <a:prstGeom prst="rect">
            <a:avLst/>
          </a:prstGeom>
          <a:solidFill>
            <a:srgbClr val="FF0000"/>
          </a:solidFill>
          <a:ln w="34925"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85720" y="285728"/>
            <a:ext cx="4000528" cy="1785950"/>
          </a:xfrm>
          <a:prstGeom prst="rect">
            <a:avLst/>
          </a:prstGeom>
          <a:solidFill>
            <a:srgbClr val="FFFF00"/>
          </a:solidFill>
          <a:ln w="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14414" y="285728"/>
            <a:ext cx="2643206" cy="1143008"/>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357422" y="285728"/>
            <a:ext cx="1071570" cy="42862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9" name="8 Conector recto"/>
          <p:cNvCxnSpPr/>
          <p:nvPr/>
        </p:nvCxnSpPr>
        <p:spPr>
          <a:xfrm>
            <a:off x="285720" y="1714488"/>
            <a:ext cx="3999600" cy="158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a:off x="285720" y="2071678"/>
            <a:ext cx="3999600" cy="1588"/>
          </a:xfrm>
          <a:prstGeom prst="line">
            <a:avLst/>
          </a:prstGeom>
          <a:ln w="25400" cmpd="sng">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rot="5400000">
            <a:off x="3250067" y="1321909"/>
            <a:ext cx="2073290" cy="92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rot="5400000" flipH="1" flipV="1">
            <a:off x="-677899" y="1249347"/>
            <a:ext cx="1928826" cy="158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15 Conector recto de flecha"/>
          <p:cNvCxnSpPr/>
          <p:nvPr/>
        </p:nvCxnSpPr>
        <p:spPr>
          <a:xfrm flipV="1">
            <a:off x="142844" y="271434"/>
            <a:ext cx="4286280" cy="14294"/>
          </a:xfrm>
          <a:prstGeom prst="straightConnector1">
            <a:avLst/>
          </a:prstGeom>
          <a:ln w="4127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 name="19 Rectángulo"/>
          <p:cNvSpPr/>
          <p:nvPr/>
        </p:nvSpPr>
        <p:spPr>
          <a:xfrm>
            <a:off x="500034" y="571480"/>
            <a:ext cx="468398" cy="461665"/>
          </a:xfrm>
          <a:prstGeom prst="rect">
            <a:avLst/>
          </a:prstGeom>
        </p:spPr>
        <p:txBody>
          <a:bodyPr wrap="none">
            <a:spAutoFit/>
          </a:bodyPr>
          <a:lstStyle/>
          <a:p>
            <a:r>
              <a:rPr lang="es-ES" sz="2400" b="1" dirty="0" smtClean="0">
                <a:latin typeface="Bahnschrift" pitchFamily="34" charset="0"/>
              </a:rPr>
              <a:t>R!</a:t>
            </a:r>
            <a:endParaRPr lang="es-ES" sz="2400" b="1" dirty="0">
              <a:latin typeface="Bahnschrift" pitchFamily="34" charset="0"/>
            </a:endParaRPr>
          </a:p>
        </p:txBody>
      </p:sp>
      <p:sp>
        <p:nvSpPr>
          <p:cNvPr id="21" name="20 Rectángulo"/>
          <p:cNvSpPr/>
          <p:nvPr/>
        </p:nvSpPr>
        <p:spPr>
          <a:xfrm>
            <a:off x="3857620" y="571480"/>
            <a:ext cx="468398" cy="461665"/>
          </a:xfrm>
          <a:prstGeom prst="rect">
            <a:avLst/>
          </a:prstGeom>
        </p:spPr>
        <p:txBody>
          <a:bodyPr wrap="none">
            <a:spAutoFit/>
          </a:bodyPr>
          <a:lstStyle/>
          <a:p>
            <a:r>
              <a:rPr lang="es-ES" sz="2400" b="1" dirty="0" smtClean="0">
                <a:latin typeface="Bahnschrift" pitchFamily="34" charset="0"/>
              </a:rPr>
              <a:t>R!</a:t>
            </a:r>
            <a:endParaRPr lang="es-ES" sz="2400" b="1" dirty="0">
              <a:latin typeface="Bahnschrift" pitchFamily="34" charset="0"/>
            </a:endParaRPr>
          </a:p>
        </p:txBody>
      </p:sp>
      <p:sp>
        <p:nvSpPr>
          <p:cNvPr id="22" name="21 Rectángulo"/>
          <p:cNvSpPr/>
          <p:nvPr/>
        </p:nvSpPr>
        <p:spPr>
          <a:xfrm>
            <a:off x="2214546" y="857232"/>
            <a:ext cx="627561" cy="461665"/>
          </a:xfrm>
          <a:prstGeom prst="rect">
            <a:avLst/>
          </a:prstGeom>
        </p:spPr>
        <p:txBody>
          <a:bodyPr wrap="square">
            <a:spAutoFit/>
          </a:bodyPr>
          <a:lstStyle/>
          <a:p>
            <a:r>
              <a:rPr lang="es-ES" sz="2400" b="1" dirty="0" smtClean="0">
                <a:latin typeface="Bahnschrift" pitchFamily="34" charset="0"/>
              </a:rPr>
              <a:t>R+</a:t>
            </a:r>
            <a:endParaRPr lang="es-ES" sz="2400" b="1" dirty="0">
              <a:latin typeface="Bahnschrift" pitchFamily="34" charset="0"/>
            </a:endParaRPr>
          </a:p>
        </p:txBody>
      </p:sp>
      <p:sp>
        <p:nvSpPr>
          <p:cNvPr id="23" name="22 Rectángulo"/>
          <p:cNvSpPr/>
          <p:nvPr/>
        </p:nvSpPr>
        <p:spPr>
          <a:xfrm>
            <a:off x="2643174" y="285728"/>
            <a:ext cx="577402" cy="461665"/>
          </a:xfrm>
          <a:prstGeom prst="rect">
            <a:avLst/>
          </a:prstGeom>
        </p:spPr>
        <p:txBody>
          <a:bodyPr wrap="none">
            <a:spAutoFit/>
          </a:bodyPr>
          <a:lstStyle/>
          <a:p>
            <a:r>
              <a:rPr lang="es-ES" sz="2400" b="1" dirty="0" smtClean="0">
                <a:latin typeface="Bahnschrift" pitchFamily="34" charset="0"/>
              </a:rPr>
              <a:t>R#</a:t>
            </a:r>
            <a:endParaRPr lang="es-ES" sz="2400" b="1" dirty="0">
              <a:latin typeface="Bahnschrift" pitchFamily="34" charset="0"/>
            </a:endParaRPr>
          </a:p>
        </p:txBody>
      </p:sp>
      <p:sp>
        <p:nvSpPr>
          <p:cNvPr id="24" name="23 Rectángulo"/>
          <p:cNvSpPr/>
          <p:nvPr/>
        </p:nvSpPr>
        <p:spPr>
          <a:xfrm>
            <a:off x="2214546" y="2214554"/>
            <a:ext cx="532518" cy="461665"/>
          </a:xfrm>
          <a:prstGeom prst="rect">
            <a:avLst/>
          </a:prstGeom>
        </p:spPr>
        <p:txBody>
          <a:bodyPr wrap="none">
            <a:spAutoFit/>
          </a:bodyPr>
          <a:lstStyle/>
          <a:p>
            <a:r>
              <a:rPr lang="es-ES" sz="2400" b="1" dirty="0" smtClean="0">
                <a:latin typeface="Bahnschrift" pitchFamily="34" charset="0"/>
              </a:rPr>
              <a:t>R-</a:t>
            </a:r>
            <a:endParaRPr lang="es-ES" sz="2400" b="1" dirty="0">
              <a:latin typeface="Bahnschrift" pitchFamily="34" charset="0"/>
            </a:endParaRPr>
          </a:p>
        </p:txBody>
      </p:sp>
      <p:sp>
        <p:nvSpPr>
          <p:cNvPr id="25" name="24 Rectángulo"/>
          <p:cNvSpPr/>
          <p:nvPr/>
        </p:nvSpPr>
        <p:spPr>
          <a:xfrm>
            <a:off x="4786314" y="285728"/>
            <a:ext cx="4000528" cy="3857652"/>
          </a:xfrm>
          <a:prstGeom prst="rect">
            <a:avLst/>
          </a:prstGeom>
          <a:solidFill>
            <a:schemeClr val="bg1"/>
          </a:solidFill>
          <a:ln w="34925"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786314" y="285728"/>
            <a:ext cx="4000528" cy="1785950"/>
          </a:xfrm>
          <a:prstGeom prst="rect">
            <a:avLst/>
          </a:prstGeom>
          <a:solidFill>
            <a:schemeClr val="bg1"/>
          </a:solidFill>
          <a:ln w="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29" name="28 Conector recto"/>
          <p:cNvCxnSpPr/>
          <p:nvPr/>
        </p:nvCxnSpPr>
        <p:spPr>
          <a:xfrm>
            <a:off x="4786314" y="1714488"/>
            <a:ext cx="3999600" cy="158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rot="5400000">
            <a:off x="7750661" y="1321909"/>
            <a:ext cx="2073290" cy="92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rot="5400000" flipH="1" flipV="1">
            <a:off x="3822695" y="1249347"/>
            <a:ext cx="1928826" cy="158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39 Rectángulo redondeado"/>
          <p:cNvSpPr/>
          <p:nvPr/>
        </p:nvSpPr>
        <p:spPr>
          <a:xfrm>
            <a:off x="4857752" y="285728"/>
            <a:ext cx="3857652" cy="1714512"/>
          </a:xfrm>
          <a:prstGeom prst="roundRect">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3200" dirty="0" smtClean="0">
              <a:latin typeface="Bahnschrift" pitchFamily="34" charset="0"/>
            </a:endParaRPr>
          </a:p>
          <a:p>
            <a:pPr algn="ctr"/>
            <a:endParaRPr lang="es-MX" sz="3200" dirty="0" smtClean="0">
              <a:latin typeface="Bahnschrift" pitchFamily="34" charset="0"/>
            </a:endParaRPr>
          </a:p>
          <a:p>
            <a:pPr algn="ctr"/>
            <a:r>
              <a:rPr lang="es-MX" sz="3200" dirty="0" smtClean="0">
                <a:latin typeface="Bahnschrift" pitchFamily="34" charset="0"/>
              </a:rPr>
              <a:t>PELOTA 2</a:t>
            </a:r>
            <a:endParaRPr lang="es-ES" sz="3200" dirty="0">
              <a:latin typeface="Bahnschrift" pitchFamily="34" charset="0"/>
            </a:endParaRPr>
          </a:p>
        </p:txBody>
      </p:sp>
      <p:sp>
        <p:nvSpPr>
          <p:cNvPr id="39" name="38 Rectángulo redondeado"/>
          <p:cNvSpPr/>
          <p:nvPr/>
        </p:nvSpPr>
        <p:spPr>
          <a:xfrm>
            <a:off x="5572132" y="285728"/>
            <a:ext cx="2428892" cy="107157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200" dirty="0" smtClean="0">
                <a:latin typeface="Bahnschrift" pitchFamily="34" charset="0"/>
              </a:rPr>
              <a:t>PELOTA 1</a:t>
            </a:r>
            <a:endParaRPr lang="es-ES" sz="3200" dirty="0">
              <a:latin typeface="Bahnschrift" pitchFamily="34" charset="0"/>
            </a:endParaRPr>
          </a:p>
        </p:txBody>
      </p:sp>
      <p:sp>
        <p:nvSpPr>
          <p:cNvPr id="41" name="40 Rectángulo redondeado"/>
          <p:cNvSpPr/>
          <p:nvPr/>
        </p:nvSpPr>
        <p:spPr>
          <a:xfrm>
            <a:off x="4857752" y="2000240"/>
            <a:ext cx="3857652" cy="214314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3200" dirty="0" smtClean="0">
                <a:latin typeface="Bahnschrift" pitchFamily="34" charset="0"/>
              </a:rPr>
              <a:t>PELOTA 3</a:t>
            </a:r>
            <a:endParaRPr lang="es-ES" sz="3200" dirty="0">
              <a:latin typeface="Bahnschrift" pitchFamily="34" charset="0"/>
            </a:endParaRPr>
          </a:p>
        </p:txBody>
      </p:sp>
      <p:sp>
        <p:nvSpPr>
          <p:cNvPr id="42" name="41 Rectángulo"/>
          <p:cNvSpPr/>
          <p:nvPr/>
        </p:nvSpPr>
        <p:spPr>
          <a:xfrm>
            <a:off x="4786314" y="4429132"/>
            <a:ext cx="3929090" cy="1285884"/>
          </a:xfrm>
          <a:prstGeom prst="rect">
            <a:avLst/>
          </a:prstGeom>
          <a:solidFill>
            <a:schemeClr val="tx1">
              <a:lumMod val="65000"/>
              <a:lumOff val="35000"/>
            </a:schemeClr>
          </a:solid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400" dirty="0" smtClean="0">
                <a:latin typeface="Bahnschrift" pitchFamily="34" charset="0"/>
              </a:rPr>
              <a:t>PELOTA 4</a:t>
            </a:r>
          </a:p>
          <a:p>
            <a:pPr algn="ctr"/>
            <a:r>
              <a:rPr lang="es-MX" sz="2400" dirty="0" smtClean="0">
                <a:latin typeface="Bahnschrift" pitchFamily="34" charset="0"/>
              </a:rPr>
              <a:t>Armados de jugadores que no son los Armadores </a:t>
            </a:r>
            <a:endParaRPr lang="es-ES" sz="2400" dirty="0">
              <a:latin typeface="Bahnschrift" pitchFamily="34" charset="0"/>
            </a:endParaRPr>
          </a:p>
        </p:txBody>
      </p:sp>
      <p:cxnSp>
        <p:nvCxnSpPr>
          <p:cNvPr id="33" name="32 Conector recto de flecha"/>
          <p:cNvCxnSpPr/>
          <p:nvPr/>
        </p:nvCxnSpPr>
        <p:spPr>
          <a:xfrm flipV="1">
            <a:off x="4643438" y="271434"/>
            <a:ext cx="4286280" cy="14294"/>
          </a:xfrm>
          <a:prstGeom prst="straightConnector1">
            <a:avLst/>
          </a:prstGeom>
          <a:ln w="41275">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42 Conector recto"/>
          <p:cNvCxnSpPr/>
          <p:nvPr/>
        </p:nvCxnSpPr>
        <p:spPr>
          <a:xfrm>
            <a:off x="71406" y="1714488"/>
            <a:ext cx="142876" cy="158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44 Conector recto"/>
          <p:cNvCxnSpPr/>
          <p:nvPr/>
        </p:nvCxnSpPr>
        <p:spPr>
          <a:xfrm>
            <a:off x="4357686" y="1714488"/>
            <a:ext cx="142876" cy="158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a:off x="4572000" y="1714488"/>
            <a:ext cx="142876" cy="158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8858280" y="1714488"/>
            <a:ext cx="142876" cy="1588"/>
          </a:xfrm>
          <a:prstGeom prst="line">
            <a:avLst/>
          </a:prstGeom>
          <a:ln w="25400" cmpd="sng">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0" name="Object 2"/>
          <p:cNvGraphicFramePr>
            <a:graphicFrameLocks noChangeAspect="1"/>
          </p:cNvGraphicFramePr>
          <p:nvPr/>
        </p:nvGraphicFramePr>
        <p:xfrm>
          <a:off x="428625" y="642938"/>
          <a:ext cx="8429625" cy="3071812"/>
        </p:xfrm>
        <a:graphic>
          <a:graphicData uri="http://schemas.openxmlformats.org/presentationml/2006/ole">
            <p:oleObj spid="_x0000_s7170" name="Documento" r:id="rId3" imgW="5565182" imgH="2296127" progId="Word.Document.12">
              <p:embed/>
            </p:oleObj>
          </a:graphicData>
        </a:graphic>
      </p:graphicFrame>
      <p:graphicFrame>
        <p:nvGraphicFramePr>
          <p:cNvPr id="7171" name="Object 3"/>
          <p:cNvGraphicFramePr>
            <a:graphicFrameLocks noChangeAspect="1"/>
          </p:cNvGraphicFramePr>
          <p:nvPr/>
        </p:nvGraphicFramePr>
        <p:xfrm>
          <a:off x="428625" y="3643313"/>
          <a:ext cx="8429625" cy="3000375"/>
        </p:xfrm>
        <a:graphic>
          <a:graphicData uri="http://schemas.openxmlformats.org/presentationml/2006/ole">
            <p:oleObj spid="_x0000_s7171" name="Documento" r:id="rId4" imgW="5784681" imgH="2236282" progId="Word.Document.12">
              <p:embed/>
            </p:oleObj>
          </a:graphicData>
        </a:graphic>
      </p:graphicFrame>
      <p:sp>
        <p:nvSpPr>
          <p:cNvPr id="7173" name="19 Rectángulo"/>
          <p:cNvSpPr>
            <a:spLocks noChangeArrowheads="1"/>
          </p:cNvSpPr>
          <p:nvPr/>
        </p:nvSpPr>
        <p:spPr bwMode="auto">
          <a:xfrm>
            <a:off x="357188" y="142875"/>
            <a:ext cx="8143875" cy="584200"/>
          </a:xfrm>
          <a:prstGeom prst="rect">
            <a:avLst/>
          </a:prstGeom>
          <a:noFill/>
          <a:ln w="9525">
            <a:noFill/>
            <a:miter lim="800000"/>
            <a:headEnd/>
            <a:tailEnd/>
          </a:ln>
        </p:spPr>
        <p:txBody>
          <a:bodyPr>
            <a:spAutoFit/>
          </a:bodyPr>
          <a:lstStyle/>
          <a:p>
            <a:pPr algn="just" eaLnBrk="0" hangingPunct="0"/>
            <a:r>
              <a:rPr lang="es-AR" sz="1600" b="1">
                <a:latin typeface="Century Gothic" pitchFamily="34" charset="0"/>
                <a:cs typeface="Calibri" pitchFamily="34" charset="0"/>
              </a:rPr>
              <a:t>Muchas veces la trayectoria o parábola de la pelota determina qué valoración tendrá: </a:t>
            </a:r>
            <a:endParaRPr lang="es-ES" sz="1600">
              <a:latin typeface="Century Gothic" pitchFamily="34"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
          <p:cNvSpPr>
            <a:spLocks noChangeArrowheads="1"/>
          </p:cNvSpPr>
          <p:nvPr/>
        </p:nvSpPr>
        <p:spPr bwMode="auto">
          <a:xfrm>
            <a:off x="214313" y="214313"/>
            <a:ext cx="8715375" cy="6556375"/>
          </a:xfrm>
          <a:prstGeom prst="rect">
            <a:avLst/>
          </a:prstGeom>
          <a:noFill/>
          <a:ln w="9525">
            <a:noFill/>
            <a:miter lim="800000"/>
            <a:headEnd/>
            <a:tailEnd/>
          </a:ln>
        </p:spPr>
        <p:txBody>
          <a:bodyPr anchor="ctr">
            <a:spAutoFit/>
          </a:bodyPr>
          <a:lstStyle/>
          <a:p>
            <a:pPr algn="just" eaLnBrk="0" hangingPunct="0"/>
            <a:r>
              <a:rPr lang="es-AR" sz="2000" b="1">
                <a:latin typeface="Century Gothic" pitchFamily="34" charset="0"/>
                <a:cs typeface="Calibri" pitchFamily="34" charset="0"/>
              </a:rPr>
              <a:t>Muchas veces la trayectoria o parábola de la pelota determina que valoración tendrá: </a:t>
            </a:r>
            <a:endParaRPr lang="es-ES" sz="2000">
              <a:latin typeface="Century Gothic" pitchFamily="34" charset="0"/>
            </a:endParaRPr>
          </a:p>
          <a:p>
            <a:pPr algn="just" eaLnBrk="0" hangingPunct="0"/>
            <a:r>
              <a:rPr lang="es-ES" sz="2000" b="1">
                <a:latin typeface="Century Gothic" pitchFamily="34" charset="0"/>
              </a:rPr>
              <a:t># PERFECTA:</a:t>
            </a:r>
            <a:r>
              <a:rPr lang="es-ES" sz="2000">
                <a:latin typeface="Century Gothic" pitchFamily="34" charset="0"/>
              </a:rPr>
              <a:t> La recepción es cerca de la red, en zona 2-3, donde el armador dispone de los 3 frentes de ataque para poder jugar en armado pelotas rápidas por el centro de la red o por las puntas. </a:t>
            </a:r>
            <a:r>
              <a:rPr lang="es-ES" sz="2000" i="1">
                <a:latin typeface="Century Gothic" pitchFamily="34" charset="0"/>
              </a:rPr>
              <a:t>Algunos entrenadores consideran que apenas el ARM se separa de la red, ésta pasa a ser una pelota .</a:t>
            </a:r>
            <a:r>
              <a:rPr lang="es-ES" sz="2000">
                <a:latin typeface="Century Gothic" pitchFamily="34" charset="0"/>
              </a:rPr>
              <a:t> </a:t>
            </a:r>
          </a:p>
          <a:p>
            <a:pPr algn="just" eaLnBrk="0" hangingPunct="0"/>
            <a:r>
              <a:rPr lang="es-AR" sz="2000" b="1">
                <a:latin typeface="Century Gothic" pitchFamily="34" charset="0"/>
                <a:cs typeface="Calibri" pitchFamily="34" charset="0"/>
              </a:rPr>
              <a:t>+ POSITIVA: </a:t>
            </a:r>
            <a:r>
              <a:rPr lang="es-AR" sz="2000">
                <a:latin typeface="Century Gothic" pitchFamily="34" charset="0"/>
                <a:cs typeface="Calibri" pitchFamily="34" charset="0"/>
              </a:rPr>
              <a:t>pelota con buena parábola, pero separada de la red o “corrida” de la base. </a:t>
            </a:r>
            <a:r>
              <a:rPr lang="es-AR" sz="2000" i="1">
                <a:latin typeface="Century Gothic" pitchFamily="34" charset="0"/>
                <a:cs typeface="Calibri" pitchFamily="34" charset="0"/>
              </a:rPr>
              <a:t>Como también aquellas que el ARM “juega” con una sola mano o llega “exigida” arriba de la red, aun con dos manos no puede jugar el esquema de ataque.</a:t>
            </a:r>
            <a:endParaRPr lang="es-ES" sz="2000">
              <a:latin typeface="Century Gothic" pitchFamily="34" charset="0"/>
            </a:endParaRPr>
          </a:p>
          <a:p>
            <a:pPr algn="just" eaLnBrk="0" hangingPunct="0"/>
            <a:r>
              <a:rPr lang="es-AR" sz="2000" b="1">
                <a:latin typeface="Century Gothic" pitchFamily="34" charset="0"/>
                <a:cs typeface="Calibri" pitchFamily="34" charset="0"/>
              </a:rPr>
              <a:t> / VENDIDA: </a:t>
            </a:r>
            <a:r>
              <a:rPr lang="es-AR" sz="2000">
                <a:latin typeface="Century Gothic" pitchFamily="34" charset="0"/>
                <a:cs typeface="Calibri" pitchFamily="34" charset="0"/>
              </a:rPr>
              <a:t>Pelota Vendida: se refiere a una pelota enviada, generalmente desde la recepción, al campo contrario directamente desde el primer toque. Puede generar diferentes situaciones: ser ataca por algunos de los delanteros del equipo adversario, que caiga lejos de la red dentro de la zona de frente o dentro de la zona de fondo y genere la posibilidad de contrataque al equipo rival.</a:t>
            </a:r>
            <a:endParaRPr lang="es-ES" sz="2000">
              <a:latin typeface="Century Gothic" pitchFamily="34" charset="0"/>
            </a:endParaRPr>
          </a:p>
          <a:p>
            <a:pPr algn="just" eaLnBrk="0" hangingPunct="0"/>
            <a:r>
              <a:rPr lang="es-AR" sz="2000" b="1">
                <a:latin typeface="Century Gothic" pitchFamily="34" charset="0"/>
                <a:cs typeface="Calibri" pitchFamily="34" charset="0"/>
              </a:rPr>
              <a:t> - NEGATIVA: </a:t>
            </a:r>
            <a:r>
              <a:rPr lang="es-AR" sz="2000">
                <a:latin typeface="Century Gothic" pitchFamily="34" charset="0"/>
                <a:cs typeface="Calibri" pitchFamily="34" charset="0"/>
              </a:rPr>
              <a:t>pelota que si bien llega a la red y muy baja en su parábola (tensa o baja)  no permite el esquema de ataque. </a:t>
            </a:r>
            <a:r>
              <a:rPr lang="es-AR" sz="2000" i="1">
                <a:latin typeface="Century Gothic" pitchFamily="34" charset="0"/>
                <a:cs typeface="Calibri" pitchFamily="34" charset="0"/>
              </a:rPr>
              <a:t>Toda le pelota que el ARM tome con golpe de abajo, es negativa</a:t>
            </a:r>
            <a:r>
              <a:rPr lang="es-AR" sz="2000">
                <a:latin typeface="Century Gothic" pitchFamily="34" charset="0"/>
                <a:cs typeface="Calibri" pitchFamily="34" charset="0"/>
              </a:rPr>
              <a:t>.              </a:t>
            </a:r>
            <a:endParaRPr lang="es-AR" sz="2000">
              <a:latin typeface="Century Gothic" pitchFamily="34"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
          <p:cNvSpPr>
            <a:spLocks noChangeArrowheads="1"/>
          </p:cNvSpPr>
          <p:nvPr/>
        </p:nvSpPr>
        <p:spPr bwMode="auto">
          <a:xfrm>
            <a:off x="285750" y="214313"/>
            <a:ext cx="8643938" cy="6062662"/>
          </a:xfrm>
          <a:prstGeom prst="rect">
            <a:avLst/>
          </a:prstGeom>
          <a:noFill/>
          <a:ln w="9525">
            <a:noFill/>
            <a:miter lim="800000"/>
            <a:headEnd/>
            <a:tailEnd/>
          </a:ln>
        </p:spPr>
        <p:txBody>
          <a:bodyPr anchor="ctr">
            <a:spAutoFit/>
          </a:bodyPr>
          <a:lstStyle/>
          <a:p>
            <a:pPr eaLnBrk="0" hangingPunct="0"/>
            <a:r>
              <a:rPr lang="es-AR" sz="2000">
                <a:latin typeface="Century Gothic" pitchFamily="34" charset="0"/>
                <a:ea typeface="Calibri" pitchFamily="34" charset="0"/>
                <a:cs typeface="Times New Roman" pitchFamily="18" charset="0"/>
              </a:rPr>
              <a:t>Otras observaciones a CONSIDERAR: </a:t>
            </a:r>
          </a:p>
          <a:p>
            <a:pPr eaLnBrk="0" hangingPunct="0"/>
            <a:r>
              <a:rPr lang="es-AR" sz="2000">
                <a:latin typeface="Century Gothic" pitchFamily="34" charset="0"/>
                <a:ea typeface="Calibri" pitchFamily="34" charset="0"/>
                <a:cs typeface="Times New Roman" pitchFamily="18" charset="0"/>
              </a:rPr>
              <a:t> </a:t>
            </a:r>
          </a:p>
          <a:p>
            <a:pPr eaLnBrk="0" hangingPunct="0"/>
            <a:r>
              <a:rPr lang="es-AR" sz="2000" b="1" u="sng">
                <a:latin typeface="Century Gothic" pitchFamily="34" charset="0"/>
                <a:ea typeface="Calibri" pitchFamily="34" charset="0"/>
                <a:cs typeface="Times New Roman" pitchFamily="18" charset="0"/>
              </a:rPr>
              <a:t>Recepción: </a:t>
            </a:r>
            <a:endParaRPr lang="es-ES" sz="2000" b="1" u="sng">
              <a:latin typeface="Century Gothic" pitchFamily="34" charset="0"/>
              <a:ea typeface="Calibri" pitchFamily="34" charset="0"/>
              <a:cs typeface="Times New Roman" pitchFamily="18" charset="0"/>
            </a:endParaRPr>
          </a:p>
          <a:p>
            <a:pPr eaLnBrk="0" hangingPunct="0">
              <a:buFontTx/>
              <a:buChar char="•"/>
            </a:pPr>
            <a:r>
              <a:rPr lang="es-AR" sz="2100">
                <a:latin typeface="Century Gothic" pitchFamily="34" charset="0"/>
                <a:ea typeface="Calibri" pitchFamily="34" charset="0"/>
                <a:cs typeface="Times New Roman" pitchFamily="18" charset="0"/>
              </a:rPr>
              <a:t>Evaluar  la caída de la pelota Negativa (-) en recepción, si es zona 1, en zona 4 o en zona 6 (8 para DV) Como se juega? Cuál es la posibilidad de realizar el ataque? Si el Armador es Delantero o Zaguero?</a:t>
            </a:r>
          </a:p>
          <a:p>
            <a:pPr eaLnBrk="0" hangingPunct="0"/>
            <a:endParaRPr lang="es-ES" sz="1200">
              <a:latin typeface="Century Gothic" pitchFamily="34" charset="0"/>
              <a:ea typeface="Calibri" pitchFamily="34" charset="0"/>
              <a:cs typeface="Times New Roman" pitchFamily="18" charset="0"/>
            </a:endParaRPr>
          </a:p>
          <a:p>
            <a:pPr eaLnBrk="0" hangingPunct="0">
              <a:buFontTx/>
              <a:buChar char="•"/>
            </a:pPr>
            <a:r>
              <a:rPr lang="es-AR" sz="2000">
                <a:latin typeface="Century Gothic" pitchFamily="34" charset="0"/>
                <a:ea typeface="Calibri" pitchFamily="34" charset="0"/>
                <a:cs typeface="Times New Roman" pitchFamily="18" charset="0"/>
              </a:rPr>
              <a:t>Evaluar al receptor con mejores porcentajes del equipo adversario, para diferenciar a que zona intentar sacarle (derecha o izquierda/adelante o atrás) En cual se diferencian los valores. Si el porcentaje de recepciones varían cuando la toma de arriba. </a:t>
            </a:r>
          </a:p>
          <a:p>
            <a:pPr eaLnBrk="0" hangingPunct="0"/>
            <a:endParaRPr lang="es-AR" sz="2000">
              <a:latin typeface="Century Gothic" pitchFamily="34" charset="0"/>
              <a:ea typeface="Calibri" pitchFamily="34" charset="0"/>
              <a:cs typeface="Times New Roman" pitchFamily="18" charset="0"/>
            </a:endParaRPr>
          </a:p>
          <a:p>
            <a:pPr eaLnBrk="0" hangingPunct="0"/>
            <a:r>
              <a:rPr lang="es-AR" sz="2000" b="1" u="sng">
                <a:latin typeface="Century Gothic" pitchFamily="34" charset="0"/>
                <a:ea typeface="Calibri" pitchFamily="34" charset="0"/>
                <a:cs typeface="Times New Roman" pitchFamily="18" charset="0"/>
              </a:rPr>
              <a:t>Ataque:</a:t>
            </a:r>
            <a:endParaRPr lang="es-ES" sz="2000" b="1" u="sng">
              <a:latin typeface="Century Gothic" pitchFamily="34" charset="0"/>
              <a:ea typeface="Calibri" pitchFamily="34" charset="0"/>
              <a:cs typeface="Times New Roman" pitchFamily="18" charset="0"/>
            </a:endParaRPr>
          </a:p>
          <a:p>
            <a:pPr eaLnBrk="0" hangingPunct="0">
              <a:buFontTx/>
              <a:buChar char="•"/>
            </a:pPr>
            <a:r>
              <a:rPr lang="es-AR" sz="2000">
                <a:latin typeface="Century Gothic" pitchFamily="34" charset="0"/>
                <a:ea typeface="Calibri" pitchFamily="34" charset="0"/>
                <a:cs typeface="Times New Roman" pitchFamily="18" charset="0"/>
              </a:rPr>
              <a:t>Ataque: diferenciar la pelota alta de la pelota rápida, sobre las puntas. En los dos complejos.</a:t>
            </a:r>
          </a:p>
          <a:p>
            <a:pPr eaLnBrk="0" hangingPunct="0"/>
            <a:endParaRPr lang="es-ES" sz="1200">
              <a:latin typeface="Century Gothic" pitchFamily="34" charset="0"/>
              <a:ea typeface="Calibri" pitchFamily="34" charset="0"/>
              <a:cs typeface="Times New Roman" pitchFamily="18" charset="0"/>
            </a:endParaRPr>
          </a:p>
          <a:p>
            <a:pPr eaLnBrk="0" hangingPunct="0">
              <a:buFontTx/>
              <a:buChar char="•"/>
            </a:pPr>
            <a:r>
              <a:rPr lang="es-AR" sz="2000">
                <a:latin typeface="Century Gothic" pitchFamily="34" charset="0"/>
                <a:ea typeface="Calibri" pitchFamily="34" charset="0"/>
                <a:cs typeface="Times New Roman" pitchFamily="18" charset="0"/>
              </a:rPr>
              <a:t>Ataque de pelota alta que no lo realiza el armador. Como es la reconstrucción del ataque, que evaluación tiene?  Que jugador necesita intensificar esta situación en el entrenamiento?</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4 Rectángulo"/>
          <p:cNvSpPr>
            <a:spLocks noChangeArrowheads="1"/>
          </p:cNvSpPr>
          <p:nvPr/>
        </p:nvSpPr>
        <p:spPr bwMode="auto">
          <a:xfrm>
            <a:off x="285750" y="142852"/>
            <a:ext cx="8572500" cy="400110"/>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 </a:t>
            </a:r>
            <a:endParaRPr lang="es-ES" sz="2000" dirty="0"/>
          </a:p>
        </p:txBody>
      </p:sp>
      <p:pic>
        <p:nvPicPr>
          <p:cNvPr id="5" name="Recepciones =.mp4">
            <a:hlinkClick r:id="" action="ppaction://media"/>
          </p:cNvPr>
          <p:cNvPicPr>
            <a:picLocks noRot="1" noChangeAspect="1"/>
          </p:cNvPicPr>
          <p:nvPr>
            <a:videoFile r:link="rId1"/>
          </p:nvPr>
        </p:nvPicPr>
        <p:blipFill>
          <a:blip r:embed="rId3"/>
          <a:stretch>
            <a:fillRect/>
          </a:stretch>
        </p:blipFill>
        <p:spPr>
          <a:xfrm>
            <a:off x="214282" y="714356"/>
            <a:ext cx="8786874" cy="592935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Rectángulo"/>
          <p:cNvSpPr>
            <a:spLocks noChangeArrowheads="1"/>
          </p:cNvSpPr>
          <p:nvPr/>
        </p:nvSpPr>
        <p:spPr bwMode="auto">
          <a:xfrm>
            <a:off x="285750" y="142852"/>
            <a:ext cx="8572500" cy="400110"/>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 </a:t>
            </a:r>
            <a:endParaRPr lang="es-ES" sz="2000" dirty="0"/>
          </a:p>
        </p:txBody>
      </p:sp>
      <p:pic>
        <p:nvPicPr>
          <p:cNvPr id="6" name="RECEPCIONES =.mp4">
            <a:hlinkClick r:id="" action="ppaction://media"/>
          </p:cNvPr>
          <p:cNvPicPr>
            <a:picLocks noRot="1" noChangeAspect="1"/>
          </p:cNvPicPr>
          <p:nvPr>
            <a:videoFile r:link="rId1"/>
          </p:nvPr>
        </p:nvPicPr>
        <p:blipFill>
          <a:blip r:embed="rId3"/>
          <a:stretch>
            <a:fillRect/>
          </a:stretch>
        </p:blipFill>
        <p:spPr>
          <a:xfrm>
            <a:off x="214282" y="642918"/>
            <a:ext cx="8715436" cy="600079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CEPCIONES -.mp4">
            <a:hlinkClick r:id="" action="ppaction://media"/>
          </p:cNvPr>
          <p:cNvPicPr>
            <a:picLocks noRot="1" noChangeAspect="1"/>
          </p:cNvPicPr>
          <p:nvPr>
            <a:videoFile r:link="rId1"/>
          </p:nvPr>
        </p:nvPicPr>
        <p:blipFill>
          <a:blip r:embed="rId3"/>
          <a:stretch>
            <a:fillRect/>
          </a:stretch>
        </p:blipFill>
        <p:spPr>
          <a:xfrm>
            <a:off x="214282" y="785794"/>
            <a:ext cx="8715436" cy="5786478"/>
          </a:xfrm>
          <a:prstGeom prst="rect">
            <a:avLst/>
          </a:prstGeom>
        </p:spPr>
      </p:pic>
      <p:sp>
        <p:nvSpPr>
          <p:cNvPr id="4" name="4 Rectángulo"/>
          <p:cNvSpPr>
            <a:spLocks noChangeArrowheads="1"/>
          </p:cNvSpPr>
          <p:nvPr/>
        </p:nvSpPr>
        <p:spPr bwMode="auto">
          <a:xfrm>
            <a:off x="285750" y="142852"/>
            <a:ext cx="8572500" cy="523220"/>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2800" b="1"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CEPCION -.mp4">
            <a:hlinkClick r:id="" action="ppaction://media"/>
          </p:cNvPr>
          <p:cNvPicPr>
            <a:picLocks noRot="1" noChangeAspect="1"/>
          </p:cNvPicPr>
          <p:nvPr>
            <a:videoFile r:link="rId1"/>
          </p:nvPr>
        </p:nvPicPr>
        <p:blipFill>
          <a:blip r:embed="rId3"/>
          <a:stretch>
            <a:fillRect/>
          </a:stretch>
        </p:blipFill>
        <p:spPr>
          <a:xfrm>
            <a:off x="214282" y="785794"/>
            <a:ext cx="8786874" cy="5857916"/>
          </a:xfrm>
          <a:prstGeom prst="rect">
            <a:avLst/>
          </a:prstGeom>
        </p:spPr>
      </p:pic>
      <p:sp>
        <p:nvSpPr>
          <p:cNvPr id="6" name="4 Rectángulo"/>
          <p:cNvSpPr>
            <a:spLocks noChangeArrowheads="1"/>
          </p:cNvSpPr>
          <p:nvPr/>
        </p:nvSpPr>
        <p:spPr bwMode="auto">
          <a:xfrm>
            <a:off x="285750" y="142852"/>
            <a:ext cx="8572500" cy="523220"/>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2800" b="1"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cepcion ven.mp4">
            <a:hlinkClick r:id="" action="ppaction://media"/>
          </p:cNvPr>
          <p:cNvPicPr>
            <a:picLocks noRot="1" noChangeAspect="1"/>
          </p:cNvPicPr>
          <p:nvPr>
            <a:videoFile r:link="rId1"/>
          </p:nvPr>
        </p:nvPicPr>
        <p:blipFill>
          <a:blip r:embed="rId3"/>
          <a:stretch>
            <a:fillRect/>
          </a:stretch>
        </p:blipFill>
        <p:spPr>
          <a:xfrm>
            <a:off x="142844" y="785794"/>
            <a:ext cx="8858312" cy="5929354"/>
          </a:xfrm>
          <a:prstGeom prst="rect">
            <a:avLst/>
          </a:prstGeom>
        </p:spPr>
      </p:pic>
      <p:sp>
        <p:nvSpPr>
          <p:cNvPr id="4" name="4 Rectángulo"/>
          <p:cNvSpPr>
            <a:spLocks noChangeArrowheads="1"/>
          </p:cNvSpPr>
          <p:nvPr/>
        </p:nvSpPr>
        <p:spPr bwMode="auto">
          <a:xfrm>
            <a:off x="285750" y="142852"/>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pic>
        <p:nvPicPr>
          <p:cNvPr id="6" name="RECEPCIONES VENDIDAS.mp4">
            <a:hlinkClick r:id="" action="ppaction://media"/>
          </p:cNvPr>
          <p:cNvPicPr>
            <a:picLocks noRot="1" noChangeAspect="1"/>
          </p:cNvPicPr>
          <p:nvPr>
            <a:videoFile r:link="rId1"/>
          </p:nvPr>
        </p:nvPicPr>
        <p:blipFill>
          <a:blip r:embed="rId3"/>
          <a:stretch>
            <a:fillRect/>
          </a:stretch>
        </p:blipFill>
        <p:spPr>
          <a:xfrm>
            <a:off x="285720" y="785794"/>
            <a:ext cx="8643998" cy="592935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cepcion !.mp4">
            <a:hlinkClick r:id="" action="ppaction://media"/>
          </p:cNvPr>
          <p:cNvPicPr>
            <a:picLocks noRot="1" noChangeAspect="1"/>
          </p:cNvPicPr>
          <p:nvPr>
            <a:videoFile r:link="rId1"/>
          </p:nvPr>
        </p:nvPicPr>
        <p:blipFill>
          <a:blip r:embed="rId3"/>
          <a:stretch>
            <a:fillRect/>
          </a:stretch>
        </p:blipFill>
        <p:spPr>
          <a:xfrm>
            <a:off x="500034" y="785794"/>
            <a:ext cx="8143932" cy="5857916"/>
          </a:xfrm>
          <a:prstGeom prst="rect">
            <a:avLst/>
          </a:prstGeom>
        </p:spPr>
      </p:pic>
      <p:sp>
        <p:nvSpPr>
          <p:cNvPr id="4" name="4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4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pic>
        <p:nvPicPr>
          <p:cNvPr id="8" name="RECEPCIONES !.mp4">
            <a:hlinkClick r:id="" action="ppaction://media"/>
          </p:cNvPr>
          <p:cNvPicPr>
            <a:picLocks noRot="1" noChangeAspect="1"/>
          </p:cNvPicPr>
          <p:nvPr>
            <a:videoFile r:link="rId1"/>
          </p:nvPr>
        </p:nvPicPr>
        <p:blipFill>
          <a:blip r:embed="rId3"/>
          <a:stretch>
            <a:fillRect/>
          </a:stretch>
        </p:blipFill>
        <p:spPr>
          <a:xfrm>
            <a:off x="285720" y="857232"/>
            <a:ext cx="8643998" cy="571504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p:cTn id="7" fill="hold" display="0">
                  <p:stCondLst>
                    <p:cond delay="indefinite"/>
                  </p:stCondLst>
                  <p:endCondLst>
                    <p:cond evt="onNext" delay="0">
                      <p:tgtEl>
                        <p:sldTgt/>
                      </p:tgtEl>
                    </p:cond>
                    <p:cond evt="onPrev" delay="0">
                      <p:tgtEl>
                        <p:sldTgt/>
                      </p:tgtEl>
                    </p:cond>
                  </p:endCondLst>
                </p:cTn>
                <p:tgtEl>
                  <p:spTgt spid="8"/>
                </p:tgtEl>
              </p:cMediaNode>
            </p:video>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OS 4 - Rec 4!.mp4">
            <a:hlinkClick r:id="" action="ppaction://media"/>
          </p:cNvPr>
          <p:cNvPicPr>
            <a:picLocks noRot="1" noChangeAspect="1"/>
          </p:cNvPicPr>
          <p:nvPr>
            <a:videoFile r:link="rId1"/>
          </p:nvPr>
        </p:nvPicPr>
        <p:blipFill>
          <a:blip r:embed="rId3"/>
          <a:stretch>
            <a:fillRect/>
          </a:stretch>
        </p:blipFill>
        <p:spPr>
          <a:xfrm>
            <a:off x="285720" y="714356"/>
            <a:ext cx="8572560" cy="6072230"/>
          </a:xfrm>
          <a:prstGeom prst="rect">
            <a:avLst/>
          </a:prstGeom>
        </p:spPr>
      </p:pic>
      <p:sp>
        <p:nvSpPr>
          <p:cNvPr id="5" name="4 Rectángulo"/>
          <p:cNvSpPr>
            <a:spLocks noChangeArrowheads="1"/>
          </p:cNvSpPr>
          <p:nvPr/>
        </p:nvSpPr>
        <p:spPr bwMode="auto">
          <a:xfrm>
            <a:off x="285750" y="71414"/>
            <a:ext cx="8572500" cy="523875"/>
          </a:xfrm>
          <a:prstGeom prst="rect">
            <a:avLst/>
          </a:prstGeom>
          <a:noFill/>
          <a:ln w="9525">
            <a:no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a:t>
            </a:r>
            <a:r>
              <a:rPr lang="es-ES_tradnl" b="1" dirty="0">
                <a:solidFill>
                  <a:srgbClr val="FF0000"/>
                </a:solidFill>
                <a:latin typeface="Century Gothic" pitchFamily="34" charset="0"/>
                <a:cs typeface="Arial" pitchFamily="34" charset="0"/>
              </a:rPr>
              <a:t>Recepción </a:t>
            </a:r>
            <a:r>
              <a:rPr lang="es-ES_tradnl" sz="2800" b="1" dirty="0">
                <a:solidFill>
                  <a:srgbClr val="FF0000"/>
                </a:solidFill>
                <a:latin typeface="Century Gothic" pitchFamily="34" charset="0"/>
                <a:cs typeface="Arial" pitchFamily="34" charset="0"/>
              </a:rPr>
              <a:t>¡</a:t>
            </a:r>
            <a:r>
              <a:rPr lang="es-ES_tradnl" b="1" dirty="0">
                <a:solidFill>
                  <a:srgbClr val="FF0000"/>
                </a:solidFill>
                <a:latin typeface="Century Gothic" pitchFamily="34" charset="0"/>
                <a:cs typeface="Arial" pitchFamily="34" charset="0"/>
              </a:rPr>
              <a:t> </a:t>
            </a:r>
            <a:endParaRPr lang="es-E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cepciones + (1).mp4">
            <a:hlinkClick r:id="" action="ppaction://media"/>
          </p:cNvPr>
          <p:cNvPicPr>
            <a:picLocks noRot="1" noChangeAspect="1"/>
          </p:cNvPicPr>
          <p:nvPr>
            <a:videoFile r:link="rId1"/>
          </p:nvPr>
        </p:nvPicPr>
        <p:blipFill>
          <a:blip r:embed="rId3"/>
          <a:stretch>
            <a:fillRect/>
          </a:stretch>
        </p:blipFill>
        <p:spPr>
          <a:xfrm>
            <a:off x="214282" y="785794"/>
            <a:ext cx="8715436" cy="5857916"/>
          </a:xfrm>
          <a:prstGeom prst="rect">
            <a:avLst/>
          </a:prstGeom>
        </p:spPr>
      </p:pic>
      <p:sp>
        <p:nvSpPr>
          <p:cNvPr id="4" name="4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OS 2 - Rec 2+.mp4">
            <a:hlinkClick r:id="" action="ppaction://media"/>
          </p:cNvPr>
          <p:cNvPicPr>
            <a:picLocks noRot="1" noChangeAspect="1"/>
          </p:cNvPicPr>
          <p:nvPr>
            <a:videoFile r:link="rId1"/>
          </p:nvPr>
        </p:nvPicPr>
        <p:blipFill>
          <a:blip r:embed="rId3"/>
          <a:stretch>
            <a:fillRect/>
          </a:stretch>
        </p:blipFill>
        <p:spPr>
          <a:xfrm>
            <a:off x="214282" y="714356"/>
            <a:ext cx="8643998" cy="5857916"/>
          </a:xfrm>
          <a:prstGeom prst="rect">
            <a:avLst/>
          </a:prstGeom>
        </p:spPr>
      </p:pic>
      <p:sp>
        <p:nvSpPr>
          <p:cNvPr id="6" name="4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CEPCIONES +.mp4">
            <a:hlinkClick r:id="" action="ppaction://media"/>
          </p:cNvPr>
          <p:cNvPicPr>
            <a:picLocks noRot="1" noChangeAspect="1"/>
          </p:cNvPicPr>
          <p:nvPr>
            <a:videoFile r:link="rId1"/>
          </p:nvPr>
        </p:nvPicPr>
        <p:blipFill>
          <a:blip r:embed="rId3"/>
          <a:stretch>
            <a:fillRect/>
          </a:stretch>
        </p:blipFill>
        <p:spPr>
          <a:xfrm>
            <a:off x="357158" y="785794"/>
            <a:ext cx="8572560" cy="5857916"/>
          </a:xfrm>
          <a:prstGeom prst="rect">
            <a:avLst/>
          </a:prstGeom>
        </p:spPr>
      </p:pic>
      <p:sp>
        <p:nvSpPr>
          <p:cNvPr id="8" name="4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CEPCIONES #.mp4">
            <a:hlinkClick r:id="" action="ppaction://media"/>
          </p:cNvPr>
          <p:cNvPicPr>
            <a:picLocks noRot="1" noChangeAspect="1"/>
          </p:cNvPicPr>
          <p:nvPr>
            <a:videoFile r:link="rId1"/>
          </p:nvPr>
        </p:nvPicPr>
        <p:blipFill>
          <a:blip r:embed="rId3"/>
          <a:stretch>
            <a:fillRect/>
          </a:stretch>
        </p:blipFill>
        <p:spPr>
          <a:xfrm>
            <a:off x="214282" y="714356"/>
            <a:ext cx="8715436" cy="5857916"/>
          </a:xfrm>
          <a:prstGeom prst="rect">
            <a:avLst/>
          </a:prstGeom>
        </p:spPr>
      </p:pic>
      <p:sp>
        <p:nvSpPr>
          <p:cNvPr id="5" name="4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 POS and + RECEPCIÓN FEM  (Paris 2024) 01..mp4">
            <a:hlinkClick r:id="" action="ppaction://media"/>
          </p:cNvPr>
          <p:cNvPicPr>
            <a:picLocks noRot="1" noChangeAspect="1"/>
          </p:cNvPicPr>
          <p:nvPr>
            <a:videoFile r:link="rId1"/>
          </p:nvPr>
        </p:nvPicPr>
        <p:blipFill>
          <a:blip r:embed="rId3"/>
          <a:stretch>
            <a:fillRect/>
          </a:stretch>
        </p:blipFill>
        <p:spPr>
          <a:xfrm>
            <a:off x="214282" y="714356"/>
            <a:ext cx="8715436" cy="5857916"/>
          </a:xfrm>
          <a:prstGeom prst="rect">
            <a:avLst/>
          </a:prstGeom>
        </p:spPr>
      </p:pic>
      <p:sp>
        <p:nvSpPr>
          <p:cNvPr id="4" name="3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OS 4 - Rec#.mp4">
            <a:hlinkClick r:id="" action="ppaction://media"/>
          </p:cNvPr>
          <p:cNvPicPr>
            <a:picLocks noRot="1" noChangeAspect="1"/>
          </p:cNvPicPr>
          <p:nvPr>
            <a:videoFile r:link="rId1"/>
          </p:nvPr>
        </p:nvPicPr>
        <p:blipFill>
          <a:blip r:embed="rId3"/>
          <a:stretch>
            <a:fillRect/>
          </a:stretch>
        </p:blipFill>
        <p:spPr>
          <a:xfrm>
            <a:off x="428596" y="714356"/>
            <a:ext cx="8429684" cy="5929354"/>
          </a:xfrm>
          <a:prstGeom prst="rect">
            <a:avLst/>
          </a:prstGeom>
        </p:spPr>
      </p:pic>
      <p:sp>
        <p:nvSpPr>
          <p:cNvPr id="6" name="5 Rectángulo"/>
          <p:cNvSpPr>
            <a:spLocks noChangeArrowheads="1"/>
          </p:cNvSpPr>
          <p:nvPr/>
        </p:nvSpPr>
        <p:spPr bwMode="auto">
          <a:xfrm>
            <a:off x="285750" y="71414"/>
            <a:ext cx="8572500" cy="58477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DATA VOLEY  Recepción </a:t>
            </a:r>
            <a:r>
              <a:rPr lang="es-ES_tradnl" sz="3200" b="1" dirty="0" smtClean="0">
                <a:solidFill>
                  <a:srgbClr val="FF0000"/>
                </a:solidFill>
                <a:latin typeface="Century Gothic" pitchFamily="34" charset="0"/>
                <a:cs typeface="Arial" pitchFamily="34" charset="0"/>
              </a:rPr>
              <a:t>++</a:t>
            </a:r>
            <a:r>
              <a:rPr lang="es-ES_tradnl" sz="2800" dirty="0" smtClean="0">
                <a:solidFill>
                  <a:srgbClr val="FF0000"/>
                </a:solidFill>
                <a:latin typeface="Century Gothic" pitchFamily="34" charset="0"/>
                <a:cs typeface="Arial" pitchFamily="34" charset="0"/>
              </a:rPr>
              <a:t> </a:t>
            </a:r>
            <a:endParaRPr lang="es-ES" sz="28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RA EVALUAR.mp4">
            <a:hlinkClick r:id="" action="ppaction://media"/>
          </p:cNvPr>
          <p:cNvPicPr>
            <a:picLocks noRot="1" noChangeAspect="1"/>
          </p:cNvPicPr>
          <p:nvPr>
            <a:videoFile r:link="rId1"/>
          </p:nvPr>
        </p:nvPicPr>
        <p:blipFill>
          <a:blip r:embed="rId3"/>
          <a:stretch>
            <a:fillRect/>
          </a:stretch>
        </p:blipFill>
        <p:spPr>
          <a:xfrm>
            <a:off x="214282" y="642918"/>
            <a:ext cx="8715436" cy="5929354"/>
          </a:xfrm>
          <a:prstGeom prst="rect">
            <a:avLst/>
          </a:prstGeom>
        </p:spPr>
      </p:pic>
      <p:sp>
        <p:nvSpPr>
          <p:cNvPr id="5" name="4 Rectángulo"/>
          <p:cNvSpPr>
            <a:spLocks noChangeArrowheads="1"/>
          </p:cNvSpPr>
          <p:nvPr/>
        </p:nvSpPr>
        <p:spPr bwMode="auto">
          <a:xfrm>
            <a:off x="285750" y="71414"/>
            <a:ext cx="8572500" cy="461665"/>
          </a:xfrm>
          <a:prstGeom prst="rect">
            <a:avLst/>
          </a:prstGeom>
          <a:noFill/>
          <a:ln w="19050">
            <a:solidFill>
              <a:schemeClr val="accent1">
                <a:lumMod val="75000"/>
              </a:schemeClr>
            </a:solidFill>
            <a:miter lim="800000"/>
            <a:headEnd/>
            <a:tailEnd/>
          </a:ln>
        </p:spPr>
        <p:txBody>
          <a:bodyPr>
            <a:spAutoFit/>
          </a:bodyPr>
          <a:lstStyle/>
          <a:p>
            <a:pPr algn="ctr" eaLnBrk="0" hangingPunct="0"/>
            <a:r>
              <a:rPr lang="es-ES_tradnl" sz="2400" b="1" dirty="0">
                <a:solidFill>
                  <a:srgbClr val="FF0000"/>
                </a:solidFill>
                <a:latin typeface="Century Gothic" pitchFamily="34" charset="0"/>
                <a:cs typeface="Arial" pitchFamily="34" charset="0"/>
              </a:rPr>
              <a:t>Criterios de valoración </a:t>
            </a:r>
            <a:r>
              <a:rPr lang="es-ES_tradnl" sz="2400" b="1" dirty="0" smtClean="0">
                <a:solidFill>
                  <a:srgbClr val="FF0000"/>
                </a:solidFill>
                <a:latin typeface="Century Gothic" pitchFamily="34" charset="0"/>
                <a:cs typeface="Arial" pitchFamily="34" charset="0"/>
              </a:rPr>
              <a:t>Recepción </a:t>
            </a:r>
            <a:r>
              <a:rPr lang="es-ES_tradnl" sz="2400" dirty="0" smtClean="0">
                <a:solidFill>
                  <a:srgbClr val="FF0000"/>
                </a:solidFill>
                <a:latin typeface="Century Gothic" pitchFamily="34" charset="0"/>
                <a:cs typeface="Arial" pitchFamily="34" charset="0"/>
              </a:rPr>
              <a:t> </a:t>
            </a:r>
            <a:endParaRPr lang="es-ES" sz="24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1027" name="Rectangle 3"/>
          <p:cNvSpPr>
            <a:spLocks noChangeArrowheads="1"/>
          </p:cNvSpPr>
          <p:nvPr/>
        </p:nvSpPr>
        <p:spPr bwMode="auto">
          <a:xfrm>
            <a:off x="214282" y="703622"/>
            <a:ext cx="8715436" cy="5632311"/>
          </a:xfrm>
          <a:prstGeom prst="rect">
            <a:avLst/>
          </a:prstGeom>
          <a:solidFill>
            <a:schemeClr val="accent6">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1"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1. Análisis táctico del oponente</a:t>
            </a:r>
            <a:endParaRPr kumimoji="0" lang="es-AR" sz="2000" b="1"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 Permite identificar hacia qué zonas del campo dirige más saques el equipo rival.</a:t>
            </a: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s-AR" sz="2000" dirty="0" smtClean="0">
                <a:solidFill>
                  <a:srgbClr val="080809"/>
                </a:solidFill>
                <a:latin typeface="Arial Narrow" pitchFamily="34" charset="0"/>
                <a:ea typeface="Times New Roman" pitchFamily="18" charset="0"/>
                <a:cs typeface="Segoe UI Historic" pitchFamily="34" charset="0"/>
              </a:rPr>
              <a:t>- </a:t>
            </a: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Puedes detectar patrones, como, por ejemplo:</a:t>
            </a: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      ▪</a:t>
            </a:r>
            <a:r>
              <a:rPr kumimoji="0" lang="es-AR" sz="2000" b="0" i="0" u="none" strike="noStrike" cap="none" normalizeH="0" dirty="0" smtClean="0">
                <a:ln>
                  <a:noFill/>
                </a:ln>
                <a:solidFill>
                  <a:srgbClr val="080809"/>
                </a:solidFill>
                <a:effectLst/>
                <a:latin typeface="Arial Narrow" pitchFamily="34" charset="0"/>
                <a:ea typeface="Times New Roman" pitchFamily="18" charset="0"/>
                <a:cs typeface="Segoe UI Historic" pitchFamily="34" charset="0"/>
              </a:rPr>
              <a:t> </a:t>
            </a: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El opuesto siempre saca hacia la zona 5.</a:t>
            </a: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      ▪</a:t>
            </a:r>
            <a:r>
              <a:rPr kumimoji="0" lang="es-AR" sz="2000" b="0" i="0" u="none" strike="noStrike" cap="none" normalizeH="0" dirty="0" smtClean="0">
                <a:ln>
                  <a:noFill/>
                </a:ln>
                <a:solidFill>
                  <a:srgbClr val="080809"/>
                </a:solidFill>
                <a:effectLst/>
                <a:latin typeface="Arial Narrow" pitchFamily="34" charset="0"/>
                <a:ea typeface="Times New Roman" pitchFamily="18" charset="0"/>
                <a:cs typeface="Segoe UI Historic" pitchFamily="34" charset="0"/>
              </a:rPr>
              <a:t> </a:t>
            </a: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Ciertos jugadores buscan intencionalmente al líbero o al receptor más débil.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1"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2. Evaluar el desempeño de los receptores por zona</a:t>
            </a:r>
            <a:endParaRPr kumimoji="0" lang="es-AR" sz="2000" b="1"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s-AR" sz="2000" dirty="0" smtClean="0">
                <a:solidFill>
                  <a:srgbClr val="080809"/>
                </a:solidFill>
                <a:latin typeface="Arial Narrow" pitchFamily="34" charset="0"/>
                <a:ea typeface="Times New Roman" pitchFamily="18" charset="0"/>
                <a:cs typeface="Segoe UI Historic" pitchFamily="34" charset="0"/>
              </a:rPr>
              <a:t>- </a:t>
            </a: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No todos los jugadores reciben igual de bien en todas las zonas.</a:t>
            </a: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Puedes comparar la efectividad de un mismo jugador al recibir en zona 1 vs zona 6, por ejemplo.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1"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3. Planificación del sistema de recepción</a:t>
            </a:r>
            <a:endParaRPr kumimoji="0" lang="es-AR" sz="2000" b="1"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Con varios datos obtenidos, el entrenador puede decidir:</a:t>
            </a: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s-AR" sz="2000" dirty="0" smtClean="0">
                <a:solidFill>
                  <a:srgbClr val="080809"/>
                </a:solidFill>
                <a:latin typeface="Arial Narrow" pitchFamily="34" charset="0"/>
                <a:ea typeface="Times New Roman" pitchFamily="18" charset="0"/>
                <a:cs typeface="Segoe UI Historic" pitchFamily="34" charset="0"/>
              </a:rPr>
              <a:t>- </a:t>
            </a: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Cambiar la formación de recepción (por ejemplo, con 2 o 3 receptores).</a:t>
            </a: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s-AR" sz="2000" dirty="0" smtClean="0">
                <a:solidFill>
                  <a:srgbClr val="080809"/>
                </a:solidFill>
                <a:latin typeface="Arial Narrow" pitchFamily="34" charset="0"/>
                <a:ea typeface="Times New Roman" pitchFamily="18" charset="0"/>
                <a:cs typeface="Segoe UI Historic" pitchFamily="34" charset="0"/>
              </a:rPr>
              <a:t>- </a:t>
            </a: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Reubicar jugadores para proteger zonas débiles</a:t>
            </a:r>
            <a:r>
              <a:rPr kumimoji="0" lang="es-AR" sz="2000" b="0" i="0" u="none" strike="noStrike" cap="none" normalizeH="0" dirty="0" smtClean="0">
                <a:ln>
                  <a:noFill/>
                </a:ln>
                <a:solidFill>
                  <a:srgbClr val="080809"/>
                </a:solidFill>
                <a:effectLst/>
                <a:latin typeface="Arial Narrow" pitchFamily="34" charset="0"/>
                <a:ea typeface="Times New Roman" pitchFamily="18" charset="0"/>
                <a:cs typeface="Segoe UI Historic" pitchFamily="34" charset="0"/>
              </a:rPr>
              <a:t> o de conflicto. </a:t>
            </a: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 Ajustar el posicionamiento según las zonas más frecuentes,</a:t>
            </a:r>
            <a:r>
              <a:rPr kumimoji="0" lang="es-AR" sz="2000" b="0" i="0" u="none" strike="noStrike" cap="none" normalizeH="0" dirty="0" smtClean="0">
                <a:ln>
                  <a:noFill/>
                </a:ln>
                <a:solidFill>
                  <a:srgbClr val="080809"/>
                </a:solidFill>
                <a:effectLst/>
                <a:latin typeface="Arial Narrow" pitchFamily="34" charset="0"/>
                <a:ea typeface="Times New Roman" pitchFamily="18" charset="0"/>
                <a:cs typeface="Segoe UI Historic" pitchFamily="34" charset="0"/>
              </a:rPr>
              <a:t> donde saca </a:t>
            </a:r>
            <a:r>
              <a:rPr kumimoji="0" lang="es-AR" sz="2000" b="0"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el rival.</a:t>
            </a:r>
          </a:p>
          <a:p>
            <a:pPr marL="0" marR="0" lvl="0" indent="0" algn="l" defTabSz="914400" rtl="0" eaLnBrk="0" fontAlgn="base" latinLnBrk="0" hangingPunct="0">
              <a:lnSpc>
                <a:spcPct val="100000"/>
              </a:lnSpc>
              <a:spcBef>
                <a:spcPct val="0"/>
              </a:spcBef>
              <a:spcAft>
                <a:spcPct val="0"/>
              </a:spcAft>
              <a:buClrTx/>
              <a:buSzTx/>
              <a:tabLst/>
            </a:pPr>
            <a:endParaRPr kumimoji="0" lang="es-AR" sz="2000" b="0" i="0" u="none" strike="noStrike" cap="none" normalizeH="0" baseline="0" dirty="0" smtClean="0">
              <a:ln>
                <a:noFill/>
              </a:ln>
              <a:solidFill>
                <a:schemeClr val="tx1"/>
              </a:solidFill>
              <a:effectLst/>
              <a:latin typeface="Arial Narrow"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AR" sz="2000" b="1" i="0" u="none" strike="noStrike" cap="none" normalizeH="0" baseline="0" dirty="0" smtClean="0">
                <a:ln>
                  <a:noFill/>
                </a:ln>
                <a:solidFill>
                  <a:srgbClr val="080809"/>
                </a:solidFill>
                <a:effectLst/>
                <a:latin typeface="Arial Narrow" pitchFamily="34" charset="0"/>
                <a:ea typeface="Times New Roman" pitchFamily="18" charset="0"/>
                <a:cs typeface="Segoe UI Historic" pitchFamily="34" charset="0"/>
              </a:rPr>
              <a:t>4. Estadísticas más precisas</a:t>
            </a:r>
            <a:endParaRPr kumimoji="0" lang="es-AR" sz="2000" b="1" i="0" u="none" strike="noStrike" cap="none" normalizeH="0" baseline="0" dirty="0" smtClean="0">
              <a:ln>
                <a:noFill/>
              </a:ln>
              <a:solidFill>
                <a:schemeClr val="tx1"/>
              </a:solidFill>
              <a:effectLst/>
              <a:latin typeface="Arial Narrow" pitchFamily="34" charset="0"/>
              <a:cs typeface="Arial" pitchFamily="34" charset="0"/>
            </a:endParaRPr>
          </a:p>
        </p:txBody>
      </p:sp>
      <p:sp>
        <p:nvSpPr>
          <p:cNvPr id="7" name="6 Rectángulo"/>
          <p:cNvSpPr/>
          <p:nvPr/>
        </p:nvSpPr>
        <p:spPr>
          <a:xfrm>
            <a:off x="285720" y="214290"/>
            <a:ext cx="8572560" cy="428628"/>
          </a:xfrm>
          <a:prstGeom prst="rect">
            <a:avLst/>
          </a:prstGeom>
          <a:solidFill>
            <a:srgbClr val="CC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pPr>
            <a:r>
              <a:rPr lang="es-AR" sz="2400" dirty="0" smtClean="0">
                <a:solidFill>
                  <a:srgbClr val="080809"/>
                </a:solidFill>
                <a:latin typeface="Arial Narrow" pitchFamily="34" charset="0"/>
                <a:ea typeface="Times New Roman" pitchFamily="18" charset="0"/>
                <a:cs typeface="Segoe UI Historic" pitchFamily="34" charset="0"/>
              </a:rPr>
              <a:t>¿Para qué se registra la zona en la que se recibe el saque?</a:t>
            </a:r>
            <a:endParaRPr lang="es-AR" sz="2400" dirty="0" smtClean="0">
              <a:solidFill>
                <a:schemeClr val="tx1"/>
              </a:solidFill>
              <a:latin typeface="Arial Narrow" pitchFamily="34" charset="0"/>
              <a:cs typeface="Arial" pitchFamily="34" charset="0"/>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2286000" y="0"/>
            <a:ext cx="4343400" cy="500063"/>
          </a:xfrm>
          <a:solidFill>
            <a:srgbClr val="00FF00"/>
          </a:solidFill>
        </p:spPr>
        <p:txBody>
          <a:bodyPr/>
          <a:lstStyle/>
          <a:p>
            <a:pPr eaLnBrk="1" hangingPunct="1"/>
            <a:r>
              <a:rPr lang="es-ES_tradnl" sz="1800" b="1" smtClean="0">
                <a:latin typeface="Tahoma" pitchFamily="34" charset="0"/>
              </a:rPr>
              <a:t>ESTADISTICAS en el VOLEIBOL</a:t>
            </a:r>
            <a:endParaRPr lang="es-ES" sz="1800" b="1" smtClean="0">
              <a:latin typeface="Tahoma" pitchFamily="34" charset="0"/>
            </a:endParaRPr>
          </a:p>
        </p:txBody>
      </p:sp>
      <p:pic>
        <p:nvPicPr>
          <p:cNvPr id="63491" name="Picture 2"/>
          <p:cNvPicPr>
            <a:picLocks noChangeAspect="1" noChangeArrowheads="1"/>
          </p:cNvPicPr>
          <p:nvPr/>
        </p:nvPicPr>
        <p:blipFill>
          <a:blip r:embed="rId2"/>
          <a:srcRect/>
          <a:stretch>
            <a:fillRect/>
          </a:stretch>
        </p:blipFill>
        <p:spPr bwMode="auto">
          <a:xfrm>
            <a:off x="0" y="1143000"/>
            <a:ext cx="4643438" cy="5229225"/>
          </a:xfrm>
          <a:prstGeom prst="rect">
            <a:avLst/>
          </a:prstGeom>
          <a:noFill/>
          <a:ln w="9525">
            <a:noFill/>
            <a:miter lim="800000"/>
            <a:headEnd/>
            <a:tailEnd/>
          </a:ln>
        </p:spPr>
      </p:pic>
      <p:sp>
        <p:nvSpPr>
          <p:cNvPr id="5" name="4 Rectángulo"/>
          <p:cNvSpPr/>
          <p:nvPr/>
        </p:nvSpPr>
        <p:spPr>
          <a:xfrm>
            <a:off x="0" y="6211888"/>
            <a:ext cx="9144000" cy="646112"/>
          </a:xfrm>
          <a:prstGeom prst="rect">
            <a:avLst/>
          </a:prstGeom>
          <a:solidFill>
            <a:schemeClr val="bg2">
              <a:lumMod val="90000"/>
            </a:schemeClr>
          </a:solidFill>
        </p:spPr>
        <p:txBody>
          <a:bodyPr>
            <a:spAutoFit/>
          </a:bodyPr>
          <a:lstStyle/>
          <a:p>
            <a:pPr>
              <a:defRPr/>
            </a:pPr>
            <a:r>
              <a:rPr lang="es-ES_tradnl" sz="1800" dirty="0">
                <a:solidFill>
                  <a:srgbClr val="FF0000"/>
                </a:solidFill>
                <a:latin typeface="Tahoma" pitchFamily="34" charset="0"/>
                <a:cs typeface="Arial" pitchFamily="34" charset="0"/>
              </a:rPr>
              <a:t>Observación: </a:t>
            </a:r>
            <a:r>
              <a:rPr lang="es-ES_tradnl" sz="1800" dirty="0">
                <a:latin typeface="Tahoma" pitchFamily="34" charset="0"/>
                <a:cs typeface="Arial" pitchFamily="34" charset="0"/>
              </a:rPr>
              <a:t>Todos los golpes a través de la red, se consideran golpes de ataque (pase de ataque, “media mano”, “</a:t>
            </a:r>
            <a:r>
              <a:rPr lang="es-ES_tradnl" sz="1800" dirty="0" err="1">
                <a:latin typeface="Tahoma" pitchFamily="34" charset="0"/>
                <a:cs typeface="Arial" pitchFamily="34" charset="0"/>
              </a:rPr>
              <a:t>topspin</a:t>
            </a:r>
            <a:r>
              <a:rPr lang="es-ES_tradnl" sz="1800" dirty="0">
                <a:latin typeface="Tahoma" pitchFamily="34" charset="0"/>
                <a:cs typeface="Arial" pitchFamily="34" charset="0"/>
              </a:rPr>
              <a:t>”, finta o toque, etc.) se puntúan como tales.</a:t>
            </a:r>
          </a:p>
        </p:txBody>
      </p:sp>
      <p:pic>
        <p:nvPicPr>
          <p:cNvPr id="157698" name="Picture 2" descr="C:\Users\Omar Grasso\Documents\FOTOS VOLEIBOL\2024\1714404999814.jpg"/>
          <p:cNvPicPr>
            <a:picLocks noChangeAspect="1" noChangeArrowheads="1"/>
          </p:cNvPicPr>
          <p:nvPr/>
        </p:nvPicPr>
        <p:blipFill>
          <a:blip r:embed="rId3"/>
          <a:srcRect/>
          <a:stretch>
            <a:fillRect/>
          </a:stretch>
        </p:blipFill>
        <p:spPr bwMode="auto">
          <a:xfrm>
            <a:off x="4714876" y="1285860"/>
            <a:ext cx="4429124" cy="4929222"/>
          </a:xfrm>
          <a:prstGeom prst="rect">
            <a:avLst/>
          </a:prstGeom>
          <a:noFill/>
        </p:spPr>
      </p:pic>
      <p:sp>
        <p:nvSpPr>
          <p:cNvPr id="7" name="6 Rectángulo"/>
          <p:cNvSpPr/>
          <p:nvPr/>
        </p:nvSpPr>
        <p:spPr>
          <a:xfrm>
            <a:off x="0" y="500063"/>
            <a:ext cx="9144000" cy="738187"/>
          </a:xfrm>
          <a:prstGeom prst="rect">
            <a:avLst/>
          </a:prstGeom>
          <a:solidFill>
            <a:schemeClr val="accent4">
              <a:lumMod val="20000"/>
              <a:lumOff val="80000"/>
            </a:schemeClr>
          </a:solidFill>
          <a:ln w="34925">
            <a:solidFill>
              <a:srgbClr val="FFFF00"/>
            </a:solidFill>
          </a:ln>
        </p:spPr>
        <p:txBody>
          <a:bodyPr>
            <a:spAutoFit/>
          </a:bodyPr>
          <a:lstStyle/>
          <a:p>
            <a:pPr algn="ctr" eaLnBrk="0" hangingPunct="0">
              <a:defRPr/>
            </a:pPr>
            <a:r>
              <a:rPr lang="es-ES_tradnl" b="1" dirty="0">
                <a:solidFill>
                  <a:srgbClr val="FF0000"/>
                </a:solidFill>
                <a:latin typeface="Century Gothic" pitchFamily="34" charset="0"/>
                <a:cs typeface="Arial" pitchFamily="34" charset="0"/>
              </a:rPr>
              <a:t>Criterios de valoración DATA VOLEY</a:t>
            </a:r>
          </a:p>
          <a:p>
            <a:pPr algn="ctr" eaLnBrk="0" hangingPunct="0">
              <a:defRPr/>
            </a:pPr>
            <a:r>
              <a:rPr lang="es-ES_tradnl" b="1" dirty="0">
                <a:solidFill>
                  <a:srgbClr val="FF0000"/>
                </a:solidFill>
                <a:latin typeface="Century Gothic" pitchFamily="34" charset="0"/>
                <a:cs typeface="Arial" pitchFamily="34" charset="0"/>
              </a:rPr>
              <a:t>ATAQUE</a:t>
            </a:r>
            <a:endParaRPr lang="es-ES" b="1" dirty="0">
              <a:solidFill>
                <a:srgbClr val="FF0000"/>
              </a:solidFill>
              <a:latin typeface="Century Gothic"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2 Rectángulo"/>
          <p:cNvSpPr>
            <a:spLocks noChangeArrowheads="1"/>
          </p:cNvSpPr>
          <p:nvPr/>
        </p:nvSpPr>
        <p:spPr bwMode="auto">
          <a:xfrm>
            <a:off x="285720" y="1643050"/>
            <a:ext cx="8572560" cy="5214950"/>
          </a:xfrm>
          <a:prstGeom prst="rect">
            <a:avLst/>
          </a:prstGeom>
          <a:noFill/>
          <a:ln w="9525">
            <a:noFill/>
            <a:miter lim="800000"/>
            <a:headEnd/>
            <a:tailEnd/>
          </a:ln>
        </p:spPr>
        <p:txBody>
          <a:bodyPr wrap="square">
            <a:spAutoFit/>
          </a:bodyPr>
          <a:lstStyle/>
          <a:p>
            <a:pPr>
              <a:buFont typeface="Arial" pitchFamily="34" charset="0"/>
              <a:buChar char="•"/>
            </a:pPr>
            <a:r>
              <a:rPr lang="es-ES" sz="3200" dirty="0">
                <a:latin typeface="Century Gothic" pitchFamily="34" charset="0"/>
              </a:rPr>
              <a:t> Ataque de Rotación, el realizado después de la recepción</a:t>
            </a:r>
          </a:p>
          <a:p>
            <a:r>
              <a:rPr lang="es-ES" sz="3200" dirty="0">
                <a:latin typeface="Century Gothic" pitchFamily="34" charset="0"/>
              </a:rPr>
              <a:t>• Contrataque: todos los ataques que siguen al ataque de Rotación</a:t>
            </a:r>
          </a:p>
          <a:p>
            <a:r>
              <a:rPr lang="es-ES" sz="3200" dirty="0">
                <a:latin typeface="Century Gothic" pitchFamily="34" charset="0"/>
              </a:rPr>
              <a:t>• Ataque delantero</a:t>
            </a:r>
          </a:p>
          <a:p>
            <a:r>
              <a:rPr lang="es-ES" sz="3200" dirty="0">
                <a:latin typeface="Century Gothic" pitchFamily="34" charset="0"/>
              </a:rPr>
              <a:t>• Ataque Zaguero</a:t>
            </a:r>
          </a:p>
          <a:p>
            <a:r>
              <a:rPr lang="es-ES" sz="3200" dirty="0">
                <a:latin typeface="Century Gothic" pitchFamily="34" charset="0"/>
              </a:rPr>
              <a:t>• Ataque de pelotas Altas, ataque de pelotas Rápidas</a:t>
            </a:r>
          </a:p>
          <a:p>
            <a:r>
              <a:rPr lang="es-ES" sz="3200" dirty="0">
                <a:latin typeface="Century Gothic" pitchFamily="34" charset="0"/>
              </a:rPr>
              <a:t>• Si los que atacan son los centrales, tipo de 1°Tiempos: Corta, </a:t>
            </a:r>
            <a:r>
              <a:rPr lang="es-ES" sz="3200" dirty="0" err="1">
                <a:latin typeface="Century Gothic" pitchFamily="34" charset="0"/>
              </a:rPr>
              <a:t>Jatu</a:t>
            </a:r>
            <a:r>
              <a:rPr lang="es-ES" sz="3200" dirty="0">
                <a:latin typeface="Century Gothic" pitchFamily="34" charset="0"/>
              </a:rPr>
              <a:t>, B, </a:t>
            </a:r>
            <a:r>
              <a:rPr lang="es-ES" sz="3200" dirty="0" err="1">
                <a:latin typeface="Century Gothic" pitchFamily="34" charset="0"/>
              </a:rPr>
              <a:t>Janati</a:t>
            </a:r>
            <a:r>
              <a:rPr lang="es-ES" sz="3200" dirty="0">
                <a:latin typeface="Century Gothic" pitchFamily="34" charset="0"/>
              </a:rPr>
              <a:t>, </a:t>
            </a:r>
            <a:r>
              <a:rPr lang="es-ES" sz="3200" dirty="0" err="1">
                <a:latin typeface="Century Gothic" pitchFamily="34" charset="0"/>
              </a:rPr>
              <a:t>etc</a:t>
            </a:r>
            <a:endParaRPr lang="es-ES" sz="3200" dirty="0">
              <a:latin typeface="Century Gothic" pitchFamily="34" charset="0"/>
            </a:endParaRPr>
          </a:p>
        </p:txBody>
      </p:sp>
      <p:sp>
        <p:nvSpPr>
          <p:cNvPr id="64515" name="Rectangle 2"/>
          <p:cNvSpPr>
            <a:spLocks noGrp="1" noChangeArrowheads="1"/>
          </p:cNvSpPr>
          <p:nvPr>
            <p:ph type="title"/>
          </p:nvPr>
        </p:nvSpPr>
        <p:spPr>
          <a:xfrm>
            <a:off x="642938" y="214313"/>
            <a:ext cx="7858125" cy="500062"/>
          </a:xfrm>
          <a:solidFill>
            <a:srgbClr val="00FF00"/>
          </a:solidFill>
        </p:spPr>
        <p:txBody>
          <a:bodyPr/>
          <a:lstStyle/>
          <a:p>
            <a:pPr eaLnBrk="1" hangingPunct="1"/>
            <a:r>
              <a:rPr lang="es-ES_tradnl" sz="2400" b="1" smtClean="0">
                <a:latin typeface="Tahoma" pitchFamily="34" charset="0"/>
              </a:rPr>
              <a:t>COMO EVALUAR EL ATAQUE </a:t>
            </a:r>
            <a:endParaRPr lang="es-ES" sz="2400" b="1" smtClean="0">
              <a:latin typeface="Tahoma" pitchFamily="34" charset="0"/>
            </a:endParaRPr>
          </a:p>
        </p:txBody>
      </p:sp>
      <p:sp>
        <p:nvSpPr>
          <p:cNvPr id="64516" name="5 Rectángulo"/>
          <p:cNvSpPr>
            <a:spLocks noChangeArrowheads="1"/>
          </p:cNvSpPr>
          <p:nvPr/>
        </p:nvSpPr>
        <p:spPr bwMode="auto">
          <a:xfrm>
            <a:off x="357188" y="785813"/>
            <a:ext cx="8286750" cy="1570037"/>
          </a:xfrm>
          <a:prstGeom prst="rect">
            <a:avLst/>
          </a:prstGeom>
          <a:noFill/>
          <a:ln w="9525">
            <a:noFill/>
            <a:miter lim="800000"/>
            <a:headEnd/>
            <a:tailEnd/>
          </a:ln>
        </p:spPr>
        <p:txBody>
          <a:bodyPr>
            <a:spAutoFit/>
          </a:bodyPr>
          <a:lstStyle/>
          <a:p>
            <a:r>
              <a:rPr lang="es-ES" dirty="0">
                <a:latin typeface="Century Gothic" pitchFamily="34" charset="0"/>
              </a:rPr>
              <a:t>Cuando decimos que un jugador tiene un % de eficiencia de ataque, es una información muy amplia, para saber mas específicamente su rendimiento podemos analizar:</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642938" y="214313"/>
            <a:ext cx="7858125" cy="500062"/>
          </a:xfrm>
          <a:solidFill>
            <a:srgbClr val="00FF00"/>
          </a:solidFill>
        </p:spPr>
        <p:txBody>
          <a:bodyPr/>
          <a:lstStyle/>
          <a:p>
            <a:pPr eaLnBrk="1" hangingPunct="1"/>
            <a:r>
              <a:rPr lang="es-ES_tradnl" sz="2400" b="1" smtClean="0">
                <a:latin typeface="Tahoma" pitchFamily="34" charset="0"/>
              </a:rPr>
              <a:t>Combinaciones de ATAQUE</a:t>
            </a:r>
            <a:endParaRPr lang="es-ES" sz="2400" b="1" smtClean="0">
              <a:latin typeface="Tahoma" pitchFamily="34" charset="0"/>
            </a:endParaRPr>
          </a:p>
        </p:txBody>
      </p:sp>
      <p:sp>
        <p:nvSpPr>
          <p:cNvPr id="65539" name="4 Rectángulo"/>
          <p:cNvSpPr>
            <a:spLocks noChangeArrowheads="1"/>
          </p:cNvSpPr>
          <p:nvPr/>
        </p:nvSpPr>
        <p:spPr bwMode="auto">
          <a:xfrm>
            <a:off x="285750" y="785813"/>
            <a:ext cx="7643813" cy="461962"/>
          </a:xfrm>
          <a:prstGeom prst="rect">
            <a:avLst/>
          </a:prstGeom>
          <a:noFill/>
          <a:ln w="9525">
            <a:noFill/>
            <a:miter lim="800000"/>
            <a:headEnd/>
            <a:tailEnd/>
          </a:ln>
        </p:spPr>
        <p:txBody>
          <a:bodyPr>
            <a:spAutoFit/>
          </a:bodyPr>
          <a:lstStyle/>
          <a:p>
            <a:pPr algn="r"/>
            <a:r>
              <a:rPr lang="es-ES">
                <a:latin typeface="Century Gothic" pitchFamily="34" charset="0"/>
              </a:rPr>
              <a:t>Vamos a diferencias los ataques en 4 categorías:</a:t>
            </a:r>
          </a:p>
        </p:txBody>
      </p:sp>
      <p:graphicFrame>
        <p:nvGraphicFramePr>
          <p:cNvPr id="6" name="5 Tabla"/>
          <p:cNvGraphicFramePr>
            <a:graphicFrameLocks noGrp="1"/>
          </p:cNvGraphicFramePr>
          <p:nvPr/>
        </p:nvGraphicFramePr>
        <p:xfrm>
          <a:off x="428625" y="1571625"/>
          <a:ext cx="8358248" cy="1528994"/>
        </p:xfrm>
        <a:graphic>
          <a:graphicData uri="http://schemas.openxmlformats.org/drawingml/2006/table">
            <a:tbl>
              <a:tblPr firstRow="1" bandRow="1">
                <a:tableStyleId>{5C22544A-7EE6-4342-B048-85BDC9FD1C3A}</a:tableStyleId>
              </a:tblPr>
              <a:tblGrid>
                <a:gridCol w="2089562"/>
                <a:gridCol w="2089562"/>
                <a:gridCol w="2089562"/>
                <a:gridCol w="2089562"/>
              </a:tblGrid>
              <a:tr h="949874">
                <a:tc>
                  <a:txBody>
                    <a:bodyPr/>
                    <a:lstStyle/>
                    <a:p>
                      <a:pPr algn="ctr"/>
                      <a:r>
                        <a:rPr lang="es-MX" sz="2400" dirty="0" smtClean="0">
                          <a:latin typeface="Bahnschrift SemiBold" pitchFamily="34" charset="0"/>
                        </a:rPr>
                        <a:t>PRIMEROS TIEMPOS</a:t>
                      </a:r>
                      <a:endParaRPr lang="es-ES" sz="2400" dirty="0">
                        <a:latin typeface="Bahnschrift SemiBold" pitchFamily="34" charset="0"/>
                      </a:endParaRPr>
                    </a:p>
                  </a:txBody>
                  <a:tcPr>
                    <a:solidFill>
                      <a:schemeClr val="accent4"/>
                    </a:solidFill>
                  </a:tcPr>
                </a:tc>
                <a:tc>
                  <a:txBody>
                    <a:bodyPr/>
                    <a:lstStyle/>
                    <a:p>
                      <a:pPr algn="ctr"/>
                      <a:r>
                        <a:rPr lang="es-MX" sz="2400" dirty="0" smtClean="0">
                          <a:latin typeface="Bahnschrift SemiBold" pitchFamily="34" charset="0"/>
                        </a:rPr>
                        <a:t>PELOTAS RAPIDAS</a:t>
                      </a:r>
                      <a:endParaRPr lang="es-ES" sz="2400" dirty="0">
                        <a:latin typeface="Bahnschrift SemiBold" pitchFamily="34" charset="0"/>
                      </a:endParaRPr>
                    </a:p>
                  </a:txBody>
                  <a:tcPr>
                    <a:solidFill>
                      <a:schemeClr val="accent4"/>
                    </a:solidFill>
                  </a:tcPr>
                </a:tc>
                <a:tc>
                  <a:txBody>
                    <a:bodyPr/>
                    <a:lstStyle/>
                    <a:p>
                      <a:pPr algn="ctr"/>
                      <a:r>
                        <a:rPr lang="es-MX" sz="2400" dirty="0" smtClean="0">
                          <a:latin typeface="Bahnschrift SemiBold" pitchFamily="34" charset="0"/>
                        </a:rPr>
                        <a:t>PELOTAS </a:t>
                      </a:r>
                    </a:p>
                    <a:p>
                      <a:pPr algn="ctr"/>
                      <a:r>
                        <a:rPr lang="es-MX" sz="2400" dirty="0" smtClean="0">
                          <a:latin typeface="Bahnschrift SemiBold" pitchFamily="34" charset="0"/>
                        </a:rPr>
                        <a:t>ALTA</a:t>
                      </a:r>
                      <a:endParaRPr lang="es-ES" sz="2400" dirty="0">
                        <a:latin typeface="Bahnschrift SemiBold" pitchFamily="34" charset="0"/>
                      </a:endParaRPr>
                    </a:p>
                  </a:txBody>
                  <a:tcPr>
                    <a:solidFill>
                      <a:schemeClr val="accent4"/>
                    </a:solidFill>
                  </a:tcPr>
                </a:tc>
                <a:tc>
                  <a:txBody>
                    <a:bodyPr/>
                    <a:lstStyle/>
                    <a:p>
                      <a:pPr algn="ctr"/>
                      <a:r>
                        <a:rPr lang="es-MX" sz="2400" dirty="0" smtClean="0">
                          <a:latin typeface="Bahnschrift SemiBold" pitchFamily="34" charset="0"/>
                        </a:rPr>
                        <a:t>ZAGUERO</a:t>
                      </a:r>
                      <a:endParaRPr lang="es-ES" sz="2400" dirty="0">
                        <a:latin typeface="Bahnschrift SemiBold" pitchFamily="34" charset="0"/>
                      </a:endParaRPr>
                    </a:p>
                  </a:txBody>
                  <a:tcPr>
                    <a:solidFill>
                      <a:schemeClr val="accent4"/>
                    </a:solidFill>
                  </a:tcPr>
                </a:tc>
              </a:tr>
              <a:tr h="550324">
                <a:tc>
                  <a:txBody>
                    <a:bodyPr/>
                    <a:lstStyle/>
                    <a:p>
                      <a:pPr algn="ctr"/>
                      <a:r>
                        <a:rPr lang="es-MX" sz="3200" dirty="0" smtClean="0">
                          <a:solidFill>
                            <a:srgbClr val="FFFF00"/>
                          </a:solidFill>
                          <a:latin typeface="Century Gothic" pitchFamily="34" charset="0"/>
                        </a:rPr>
                        <a:t>J</a:t>
                      </a:r>
                      <a:endParaRPr lang="es-ES" sz="3200" dirty="0">
                        <a:solidFill>
                          <a:srgbClr val="FFFF00"/>
                        </a:solidFill>
                        <a:latin typeface="Century Gothic" pitchFamily="34" charset="0"/>
                      </a:endParaRPr>
                    </a:p>
                  </a:txBody>
                  <a:tcPr>
                    <a:solidFill>
                      <a:schemeClr val="accent4"/>
                    </a:solidFill>
                  </a:tcPr>
                </a:tc>
                <a:tc>
                  <a:txBody>
                    <a:bodyPr/>
                    <a:lstStyle/>
                    <a:p>
                      <a:pPr algn="ctr"/>
                      <a:r>
                        <a:rPr lang="es-MX" sz="3200" dirty="0" smtClean="0">
                          <a:solidFill>
                            <a:srgbClr val="FFFF00"/>
                          </a:solidFill>
                          <a:latin typeface="Century Gothic" pitchFamily="34" charset="0"/>
                        </a:rPr>
                        <a:t>W</a:t>
                      </a:r>
                      <a:endParaRPr lang="es-ES" sz="3200" dirty="0">
                        <a:solidFill>
                          <a:srgbClr val="FFFF00"/>
                        </a:solidFill>
                        <a:latin typeface="Century Gothic" pitchFamily="34" charset="0"/>
                      </a:endParaRPr>
                    </a:p>
                  </a:txBody>
                  <a:tcPr>
                    <a:solidFill>
                      <a:schemeClr val="accent4"/>
                    </a:solidFill>
                  </a:tcPr>
                </a:tc>
                <a:tc>
                  <a:txBody>
                    <a:bodyPr/>
                    <a:lstStyle/>
                    <a:p>
                      <a:pPr algn="ctr"/>
                      <a:r>
                        <a:rPr lang="es-MX" sz="3200" dirty="0" smtClean="0">
                          <a:solidFill>
                            <a:srgbClr val="FFFF00"/>
                          </a:solidFill>
                          <a:latin typeface="Century Gothic" pitchFamily="34" charset="0"/>
                        </a:rPr>
                        <a:t>G</a:t>
                      </a:r>
                      <a:endParaRPr lang="es-ES" sz="3200" dirty="0">
                        <a:solidFill>
                          <a:srgbClr val="FFFF00"/>
                        </a:solidFill>
                        <a:latin typeface="Century Gothic" pitchFamily="34" charset="0"/>
                      </a:endParaRPr>
                    </a:p>
                  </a:txBody>
                  <a:tcPr>
                    <a:solidFill>
                      <a:schemeClr val="accent4"/>
                    </a:solidFill>
                  </a:tcPr>
                </a:tc>
                <a:tc>
                  <a:txBody>
                    <a:bodyPr/>
                    <a:lstStyle/>
                    <a:p>
                      <a:pPr algn="ctr"/>
                      <a:r>
                        <a:rPr lang="es-MX" sz="3200" dirty="0" smtClean="0">
                          <a:solidFill>
                            <a:srgbClr val="FFFF00"/>
                          </a:solidFill>
                          <a:latin typeface="Century Gothic" pitchFamily="34" charset="0"/>
                        </a:rPr>
                        <a:t>Y</a:t>
                      </a:r>
                      <a:endParaRPr lang="es-ES" sz="3200" dirty="0">
                        <a:solidFill>
                          <a:srgbClr val="FFFF00"/>
                        </a:solidFill>
                        <a:latin typeface="Century Gothic" pitchFamily="34" charset="0"/>
                      </a:endParaRPr>
                    </a:p>
                  </a:txBody>
                  <a:tcPr>
                    <a:solidFill>
                      <a:schemeClr val="accent4"/>
                    </a:solidFill>
                  </a:tcPr>
                </a:tc>
              </a:tr>
            </a:tbl>
          </a:graphicData>
        </a:graphic>
      </p:graphicFrame>
      <p:sp>
        <p:nvSpPr>
          <p:cNvPr id="65557" name="6 Rectángulo"/>
          <p:cNvSpPr>
            <a:spLocks noChangeArrowheads="1"/>
          </p:cNvSpPr>
          <p:nvPr/>
        </p:nvSpPr>
        <p:spPr bwMode="auto">
          <a:xfrm>
            <a:off x="500034" y="3357562"/>
            <a:ext cx="8286750" cy="2831544"/>
          </a:xfrm>
          <a:prstGeom prst="rect">
            <a:avLst/>
          </a:prstGeom>
          <a:noFill/>
          <a:ln w="9525">
            <a:noFill/>
            <a:miter lim="800000"/>
            <a:headEnd/>
            <a:tailEnd/>
          </a:ln>
        </p:spPr>
        <p:txBody>
          <a:bodyPr wrap="square">
            <a:spAutoFit/>
          </a:bodyPr>
          <a:lstStyle/>
          <a:p>
            <a:endParaRPr lang="es-ES" dirty="0"/>
          </a:p>
          <a:p>
            <a:pPr>
              <a:buFont typeface="Arial" pitchFamily="34" charset="0"/>
              <a:buChar char="•"/>
            </a:pPr>
            <a:r>
              <a:rPr lang="es-ES" sz="3200" dirty="0">
                <a:latin typeface="Century Gothic" pitchFamily="34" charset="0"/>
              </a:rPr>
              <a:t> J1 (Corta) J2 (B) J3 (Corta Atrás) J4 (</a:t>
            </a:r>
            <a:r>
              <a:rPr lang="es-ES" sz="3200" dirty="0" err="1">
                <a:latin typeface="Century Gothic" pitchFamily="34" charset="0"/>
              </a:rPr>
              <a:t>Jatu</a:t>
            </a:r>
            <a:r>
              <a:rPr lang="es-ES" sz="3200" dirty="0">
                <a:latin typeface="Century Gothic" pitchFamily="34" charset="0"/>
              </a:rPr>
              <a:t>) J5 (</a:t>
            </a:r>
            <a:r>
              <a:rPr lang="es-ES" sz="3200" dirty="0" err="1">
                <a:latin typeface="Century Gothic" pitchFamily="34" charset="0"/>
              </a:rPr>
              <a:t>Beti</a:t>
            </a:r>
            <a:r>
              <a:rPr lang="es-ES" sz="3200" dirty="0">
                <a:latin typeface="Century Gothic" pitchFamily="34" charset="0"/>
              </a:rPr>
              <a:t>)</a:t>
            </a:r>
          </a:p>
          <a:p>
            <a:pPr>
              <a:buFont typeface="Arial" pitchFamily="34" charset="0"/>
              <a:buChar char="•"/>
            </a:pPr>
            <a:r>
              <a:rPr lang="es-ES" sz="3200" dirty="0">
                <a:latin typeface="Century Gothic" pitchFamily="34" charset="0"/>
              </a:rPr>
              <a:t> </a:t>
            </a:r>
            <a:r>
              <a:rPr lang="pt-BR" sz="3200" dirty="0">
                <a:latin typeface="Century Gothic" pitchFamily="34" charset="0"/>
              </a:rPr>
              <a:t>W4 (rápida a 4) W2 (rápida a 2)</a:t>
            </a:r>
          </a:p>
          <a:p>
            <a:pPr>
              <a:buFont typeface="Arial" pitchFamily="34" charset="0"/>
              <a:buChar char="•"/>
            </a:pPr>
            <a:r>
              <a:rPr lang="pt-BR" sz="3200" dirty="0">
                <a:latin typeface="Century Gothic" pitchFamily="34" charset="0"/>
              </a:rPr>
              <a:t> </a:t>
            </a:r>
            <a:r>
              <a:rPr lang="es-ES" sz="3200" dirty="0">
                <a:latin typeface="Century Gothic" pitchFamily="34" charset="0"/>
              </a:rPr>
              <a:t>G4 (alta en 4) G2 (alta en 2)</a:t>
            </a:r>
          </a:p>
          <a:p>
            <a:pPr>
              <a:buFont typeface="Arial" pitchFamily="34" charset="0"/>
              <a:buChar char="•"/>
            </a:pPr>
            <a:r>
              <a:rPr lang="es-ES" sz="3200" dirty="0">
                <a:latin typeface="Century Gothic" pitchFamily="34" charset="0"/>
              </a:rPr>
              <a:t> Y8 (pipe) Y9 (rápida a 1)</a:t>
            </a: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Título"/>
          <p:cNvSpPr>
            <a:spLocks noGrp="1"/>
          </p:cNvSpPr>
          <p:nvPr>
            <p:ph type="title"/>
          </p:nvPr>
        </p:nvSpPr>
        <p:spPr/>
        <p:txBody>
          <a:bodyPr/>
          <a:lstStyle/>
          <a:p>
            <a:endParaRPr lang="es-ES" smtClean="0"/>
          </a:p>
        </p:txBody>
      </p:sp>
      <p:graphicFrame>
        <p:nvGraphicFramePr>
          <p:cNvPr id="3" name="2 Tabla"/>
          <p:cNvGraphicFramePr>
            <a:graphicFrameLocks noGrp="1"/>
          </p:cNvGraphicFramePr>
          <p:nvPr/>
        </p:nvGraphicFramePr>
        <p:xfrm>
          <a:off x="214313" y="209550"/>
          <a:ext cx="8643998" cy="5854696"/>
        </p:xfrm>
        <a:graphic>
          <a:graphicData uri="http://schemas.openxmlformats.org/drawingml/2006/table">
            <a:tbl>
              <a:tblPr/>
              <a:tblGrid>
                <a:gridCol w="577065"/>
                <a:gridCol w="8066933"/>
              </a:tblGrid>
              <a:tr h="433102">
                <a:tc>
                  <a:txBody>
                    <a:bodyPr/>
                    <a:lstStyle/>
                    <a:p>
                      <a:pPr algn="ctr">
                        <a:lnSpc>
                          <a:spcPct val="115000"/>
                        </a:lnSpc>
                        <a:spcAft>
                          <a:spcPts val="1000"/>
                        </a:spcAft>
                      </a:pPr>
                      <a:r>
                        <a:rPr lang="es-AR" sz="3200" b="1" dirty="0">
                          <a:latin typeface="Calibri"/>
                          <a:ea typeface="Times New Roman"/>
                          <a:cs typeface="Calibri"/>
                        </a:rPr>
                        <a:t>=</a:t>
                      </a:r>
                      <a:endParaRPr lang="es-ES" sz="32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_tradnl" sz="2000" dirty="0" smtClean="0">
                          <a:latin typeface="Calibri" pitchFamily="34" charset="0"/>
                          <a:cs typeface="Calibri" pitchFamily="34" charset="0"/>
                        </a:rPr>
                        <a:t>Error del ataque. Pelota fuera de campo, contra la red, por fuera de las antenas, etc. </a:t>
                      </a:r>
                      <a:r>
                        <a:rPr lang="es-ES_tradnl" sz="2000" i="1" dirty="0" smtClean="0">
                          <a:latin typeface="Calibri" pitchFamily="34" charset="0"/>
                          <a:cs typeface="Calibri" pitchFamily="34" charset="0"/>
                        </a:rPr>
                        <a:t>(También si se produce desde una posición incorrecta ,un jugador zaguero golpea en la zona de frente)  </a:t>
                      </a:r>
                      <a:endParaRPr lang="es-ES" sz="2000" i="1" dirty="0" smtClean="0">
                        <a:latin typeface="Calibri" pitchFamily="34" charset="0"/>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796024">
                <a:tc>
                  <a:txBody>
                    <a:bodyPr/>
                    <a:lstStyle/>
                    <a:p>
                      <a:pPr algn="ctr">
                        <a:lnSpc>
                          <a:spcPct val="115000"/>
                        </a:lnSpc>
                        <a:spcAft>
                          <a:spcPts val="1000"/>
                        </a:spcAft>
                      </a:pPr>
                      <a:r>
                        <a:rPr lang="es-AR" sz="3200" b="1" dirty="0">
                          <a:latin typeface="Calibri"/>
                          <a:ea typeface="Times New Roman"/>
                          <a:cs typeface="Calibri"/>
                        </a:rPr>
                        <a:t>/</a:t>
                      </a:r>
                      <a:endParaRPr lang="es-ES" sz="32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0000"/>
                        </a:lnSpc>
                        <a:spcAft>
                          <a:spcPts val="0"/>
                        </a:spcAft>
                      </a:pPr>
                      <a:r>
                        <a:rPr lang="es-ES" sz="2000" dirty="0" smtClean="0">
                          <a:latin typeface="Calibri" pitchFamily="34" charset="0"/>
                          <a:cs typeface="Calibri" pitchFamily="34" charset="0"/>
                        </a:rPr>
                        <a:t>Ataque bloqueado</a:t>
                      </a:r>
                      <a:r>
                        <a:rPr lang="es-ES" sz="2000" baseline="0" dirty="0" smtClean="0">
                          <a:latin typeface="Calibri" pitchFamily="34" charset="0"/>
                          <a:cs typeface="Calibri" pitchFamily="34" charset="0"/>
                        </a:rPr>
                        <a:t> por el adversario.</a:t>
                      </a:r>
                      <a:r>
                        <a:rPr lang="es-ES" sz="2000" dirty="0" smtClean="0">
                          <a:latin typeface="Calibri" pitchFamily="34" charset="0"/>
                          <a:cs typeface="Calibri" pitchFamily="34" charset="0"/>
                        </a:rPr>
                        <a:t> El ataque pega en el bloqueo y se convierte en punto del contrario.</a:t>
                      </a:r>
                      <a:r>
                        <a:rPr lang="es-ES" sz="2000" baseline="0" dirty="0" smtClean="0">
                          <a:latin typeface="Calibri" pitchFamily="34" charset="0"/>
                          <a:cs typeface="Calibri" pitchFamily="34" charset="0"/>
                        </a:rPr>
                        <a:t> </a:t>
                      </a:r>
                      <a:r>
                        <a:rPr lang="es-ES_tradnl" sz="2000" dirty="0" smtClean="0">
                          <a:latin typeface="Calibri" pitchFamily="34" charset="0"/>
                          <a:cs typeface="Calibri" pitchFamily="34" charset="0"/>
                        </a:rPr>
                        <a:t>Se considera error de ataque. Se termina la acción. </a:t>
                      </a:r>
                      <a:endParaRPr lang="es-ES" sz="2000" dirty="0">
                        <a:latin typeface="Calibri" pitchFamily="34" charset="0"/>
                        <a:ea typeface="Calibri"/>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796024">
                <a:tc>
                  <a:txBody>
                    <a:bodyPr/>
                    <a:lstStyle/>
                    <a:p>
                      <a:pPr algn="ctr">
                        <a:lnSpc>
                          <a:spcPct val="115000"/>
                        </a:lnSpc>
                        <a:spcAft>
                          <a:spcPts val="1000"/>
                        </a:spcAft>
                      </a:pPr>
                      <a:r>
                        <a:rPr lang="es-AR" sz="3600" b="1" dirty="0">
                          <a:latin typeface="Calibri"/>
                          <a:ea typeface="Times New Roman"/>
                          <a:cs typeface="Calibri"/>
                        </a:rPr>
                        <a:t>-</a:t>
                      </a:r>
                      <a:endParaRPr lang="es-ES" sz="36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nSpc>
                          <a:spcPct val="100000"/>
                        </a:lnSpc>
                        <a:spcAft>
                          <a:spcPts val="0"/>
                        </a:spcAft>
                      </a:pPr>
                      <a:r>
                        <a:rPr lang="es-ES_tradnl" sz="2000" dirty="0" smtClean="0">
                          <a:latin typeface="Calibri" pitchFamily="34" charset="0"/>
                          <a:cs typeface="Calibri" pitchFamily="34" charset="0"/>
                        </a:rPr>
                        <a:t>Ataque negativo: son aquellos ataques que por consecuencia  del bloqueo o defensa son controlados y permiten al equipo rival contraatacar.</a:t>
                      </a:r>
                      <a:endParaRPr lang="es-ES" sz="2000" dirty="0">
                        <a:latin typeface="Calibri" pitchFamily="34" charset="0"/>
                        <a:ea typeface="Calibri"/>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699140">
                <a:tc>
                  <a:txBody>
                    <a:bodyPr/>
                    <a:lstStyle/>
                    <a:p>
                      <a:pPr algn="ctr">
                        <a:lnSpc>
                          <a:spcPct val="115000"/>
                        </a:lnSpc>
                        <a:spcAft>
                          <a:spcPts val="1000"/>
                        </a:spcAft>
                      </a:pPr>
                      <a:r>
                        <a:rPr lang="es-AR" sz="2800" b="1" dirty="0">
                          <a:latin typeface="Calibri"/>
                          <a:ea typeface="Times New Roman"/>
                          <a:cs typeface="Calibri"/>
                        </a:rPr>
                        <a:t>!</a:t>
                      </a:r>
                      <a:endParaRPr lang="es-ES" sz="28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eaLnBrk="0" hangingPunct="0"/>
                      <a:r>
                        <a:rPr lang="es-ES" sz="2000" dirty="0" smtClean="0">
                          <a:latin typeface="Calibri" pitchFamily="34" charset="0"/>
                          <a:cs typeface="Calibri" pitchFamily="34" charset="0"/>
                        </a:rPr>
                        <a:t>Rejugada. El atacante hace rebotar intencionalmente la pelota en el bloqueo para recuperarla en cobertura y así poder volver a </a:t>
                      </a:r>
                      <a:r>
                        <a:rPr lang="es-ES" sz="2000" b="0" dirty="0" smtClean="0">
                          <a:latin typeface="Calibri" pitchFamily="34" charset="0"/>
                          <a:cs typeface="Calibri" pitchFamily="34" charset="0"/>
                        </a:rPr>
                        <a:t>atacar</a:t>
                      </a:r>
                      <a:r>
                        <a:rPr lang="es-ES" sz="2000" b="0" dirty="0" smtClean="0">
                          <a:solidFill>
                            <a:schemeClr val="tx1"/>
                          </a:solidFill>
                          <a:latin typeface="Calibri" pitchFamily="34" charset="0"/>
                          <a:cs typeface="Calibri" pitchFamily="34" charset="0"/>
                        </a:rPr>
                        <a:t>.</a:t>
                      </a:r>
                      <a:r>
                        <a:rPr lang="es-ES" sz="2000" b="0" dirty="0" smtClean="0">
                          <a:solidFill>
                            <a:srgbClr val="FF0000"/>
                          </a:solidFill>
                          <a:latin typeface="Calibri" pitchFamily="34" charset="0"/>
                          <a:cs typeface="Calibri" pitchFamily="34" charset="0"/>
                        </a:rPr>
                        <a:t> </a:t>
                      </a:r>
                      <a:r>
                        <a:rPr lang="es-ES" sz="2000" b="1" dirty="0" smtClean="0">
                          <a:solidFill>
                            <a:srgbClr val="FF0000"/>
                          </a:solidFill>
                          <a:latin typeface="Calibri" pitchFamily="34" charset="0"/>
                          <a:cs typeface="Calibri" pitchFamily="34" charset="0"/>
                        </a:rPr>
                        <a:t>(*)</a:t>
                      </a:r>
                      <a:endParaRPr lang="es-ES" sz="2000" b="1" dirty="0">
                        <a:solidFill>
                          <a:srgbClr val="FF0000"/>
                        </a:solidFill>
                        <a:latin typeface="Calibri" pitchFamily="34" charset="0"/>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1616332">
                <a:tc>
                  <a:txBody>
                    <a:bodyPr/>
                    <a:lstStyle/>
                    <a:p>
                      <a:pPr algn="ctr">
                        <a:lnSpc>
                          <a:spcPct val="115000"/>
                        </a:lnSpc>
                        <a:spcAft>
                          <a:spcPts val="1000"/>
                        </a:spcAft>
                      </a:pPr>
                      <a:r>
                        <a:rPr lang="es-AR" sz="3200" b="1" dirty="0">
                          <a:latin typeface="Calibri"/>
                          <a:ea typeface="Times New Roman"/>
                          <a:cs typeface="Calibri"/>
                        </a:rPr>
                        <a:t>+</a:t>
                      </a:r>
                      <a:endParaRPr lang="es-ES" sz="3200" dirty="0">
                        <a:latin typeface="Calibri"/>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AR" sz="2000" dirty="0" smtClean="0">
                          <a:latin typeface="Calibri" pitchFamily="34" charset="0"/>
                          <a:ea typeface="Times New Roman"/>
                          <a:cs typeface="Calibri" pitchFamily="34" charset="0"/>
                        </a:rPr>
                        <a:t>Positiva. </a:t>
                      </a:r>
                      <a:r>
                        <a:rPr lang="es-ES" sz="2000" dirty="0" smtClean="0">
                          <a:latin typeface="Calibri" pitchFamily="34" charset="0"/>
                          <a:cs typeface="Calibri" pitchFamily="34" charset="0"/>
                        </a:rPr>
                        <a:t>Defendida con dificultad por el oponente. El contrario bloquea-defiende pero no logra rearmar el contraataque, entregando nuevamente en forma facilitada la pelota al otro campo.</a:t>
                      </a:r>
                      <a:r>
                        <a:rPr lang="es-ES_tradnl" sz="2000" dirty="0" smtClean="0">
                          <a:latin typeface="Calibri" pitchFamily="34" charset="0"/>
                          <a:cs typeface="Calibri" pitchFamily="34" charset="0"/>
                        </a:rPr>
                        <a:t> Todos aquellos ataques que retornan a nuestro campo sin ser atacados y se vuelve a tener posesión de la pelota.  </a:t>
                      </a:r>
                      <a:endParaRPr lang="es-ES" sz="2000" dirty="0" smtClean="0">
                        <a:latin typeface="Calibri" pitchFamily="34" charset="0"/>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r h="796024">
                <a:tc>
                  <a:txBody>
                    <a:bodyPr/>
                    <a:lstStyle/>
                    <a:p>
                      <a:pPr algn="ctr">
                        <a:lnSpc>
                          <a:spcPct val="115000"/>
                        </a:lnSpc>
                        <a:spcAft>
                          <a:spcPts val="1000"/>
                        </a:spcAft>
                      </a:pPr>
                      <a:r>
                        <a:rPr lang="es-AR" sz="3200" b="1" dirty="0">
                          <a:latin typeface="+mn-lt"/>
                          <a:ea typeface="Times New Roman"/>
                          <a:cs typeface="Calibri"/>
                        </a:rPr>
                        <a:t>#</a:t>
                      </a:r>
                      <a:endParaRPr lang="es-ES" sz="3200" dirty="0">
                        <a:latin typeface="+mn-lt"/>
                        <a:ea typeface="Calibri"/>
                        <a:cs typeface="Times New Roman"/>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sz="2000" dirty="0" smtClean="0">
                          <a:latin typeface="Calibri" pitchFamily="34" charset="0"/>
                          <a:cs typeface="Calibri" pitchFamily="34" charset="0"/>
                        </a:rPr>
                        <a:t>Punto de ataque. Ataque que toca suelo contrario, o pelota irrecuperable tocada por el bloqueo o la defensa rival.</a:t>
                      </a:r>
                      <a:r>
                        <a:rPr lang="es-ES_tradnl" sz="2000" baseline="0" dirty="0" smtClean="0">
                          <a:latin typeface="Calibri" pitchFamily="34" charset="0"/>
                          <a:cs typeface="Calibri" pitchFamily="34" charset="0"/>
                        </a:rPr>
                        <a:t> </a:t>
                      </a:r>
                      <a:r>
                        <a:rPr lang="es-ES_tradnl" sz="2000" i="1" baseline="0" dirty="0" smtClean="0">
                          <a:latin typeface="Calibri" pitchFamily="34" charset="0"/>
                          <a:cs typeface="Calibri" pitchFamily="34" charset="0"/>
                        </a:rPr>
                        <a:t>(“</a:t>
                      </a:r>
                      <a:r>
                        <a:rPr lang="es-ES_tradnl" sz="2000" i="1" dirty="0" smtClean="0">
                          <a:latin typeface="Calibri" pitchFamily="34" charset="0"/>
                          <a:cs typeface="Calibri" pitchFamily="34" charset="0"/>
                        </a:rPr>
                        <a:t>pelota cerrada” el contrario no puede tocar, ni recuperar la pelota) </a:t>
                      </a:r>
                      <a:endParaRPr lang="es-ES" sz="2000" i="1" dirty="0" smtClean="0">
                        <a:latin typeface="Calibri" pitchFamily="34" charset="0"/>
                        <a:cs typeface="Calibri" pitchFamily="34" charset="0"/>
                      </a:endParaRPr>
                    </a:p>
                  </a:txBody>
                  <a:tcPr marL="65114" marR="651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6DDE8"/>
                    </a:solidFill>
                  </a:tcPr>
                </a:tc>
              </a:tr>
            </a:tbl>
          </a:graphicData>
        </a:graphic>
      </p:graphicFrame>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a:spLocks noChangeArrowheads="1"/>
          </p:cNvSpPr>
          <p:nvPr/>
        </p:nvSpPr>
        <p:spPr bwMode="auto">
          <a:xfrm>
            <a:off x="285750" y="214313"/>
            <a:ext cx="8572500" cy="461962"/>
          </a:xfrm>
          <a:prstGeom prst="rect">
            <a:avLst/>
          </a:prstGeom>
          <a:noFill/>
          <a:ln w="9525">
            <a:no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a:t>
            </a:r>
            <a:r>
              <a:rPr lang="es-ES_tradnl" b="1" dirty="0">
                <a:solidFill>
                  <a:srgbClr val="FF0000"/>
                </a:solidFill>
                <a:latin typeface="Century Gothic" pitchFamily="34" charset="0"/>
                <a:cs typeface="Arial" pitchFamily="34" charset="0"/>
              </a:rPr>
              <a:t>ATAQUE =</a:t>
            </a:r>
            <a:endParaRPr lang="es-ES" dirty="0"/>
          </a:p>
        </p:txBody>
      </p:sp>
      <p:pic>
        <p:nvPicPr>
          <p:cNvPr id="6" name="Ataque Rot = (1).mp4">
            <a:hlinkClick r:id="" action="ppaction://media"/>
          </p:cNvPr>
          <p:cNvPicPr>
            <a:picLocks noRot="1" noChangeAspect="1"/>
          </p:cNvPicPr>
          <p:nvPr>
            <a:videoFile r:link="rId1"/>
          </p:nvPr>
        </p:nvPicPr>
        <p:blipFill>
          <a:blip r:embed="rId3"/>
          <a:stretch>
            <a:fillRect/>
          </a:stretch>
        </p:blipFill>
        <p:spPr>
          <a:xfrm>
            <a:off x="142844" y="714356"/>
            <a:ext cx="8786874" cy="592935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taque Rot = (1).mp4">
            <a:hlinkClick r:id="" action="ppaction://media"/>
          </p:cNvPr>
          <p:cNvPicPr>
            <a:picLocks noRot="1" noChangeAspect="1"/>
          </p:cNvPicPr>
          <p:nvPr>
            <a:videoFile r:link="rId1"/>
          </p:nvPr>
        </p:nvPicPr>
        <p:blipFill>
          <a:blip r:embed="rId3"/>
          <a:srcRect/>
          <a:stretch>
            <a:fillRect/>
          </a:stretch>
        </p:blipFill>
        <p:spPr bwMode="auto">
          <a:xfrm>
            <a:off x="285750" y="928688"/>
            <a:ext cx="8572500" cy="5643562"/>
          </a:xfrm>
          <a:prstGeom prst="rect">
            <a:avLst/>
          </a:prstGeom>
          <a:noFill/>
          <a:ln w="9525">
            <a:noFill/>
            <a:miter lim="800000"/>
            <a:headEnd/>
            <a:tailEnd/>
          </a:ln>
        </p:spPr>
      </p:pic>
      <p:sp>
        <p:nvSpPr>
          <p:cNvPr id="65539" name="3 Rectángulo"/>
          <p:cNvSpPr>
            <a:spLocks noChangeArrowheads="1"/>
          </p:cNvSpPr>
          <p:nvPr/>
        </p:nvSpPr>
        <p:spPr bwMode="auto">
          <a:xfrm>
            <a:off x="285750" y="214313"/>
            <a:ext cx="8572500" cy="461962"/>
          </a:xfrm>
          <a:prstGeom prst="rect">
            <a:avLst/>
          </a:prstGeom>
          <a:noFill/>
          <a:ln w="9525">
            <a:noFill/>
            <a:miter lim="800000"/>
            <a:headEnd/>
            <a:tailEnd/>
          </a:ln>
        </p:spPr>
        <p:txBody>
          <a:bodyPr>
            <a:spAutoFit/>
          </a:bodyPr>
          <a:lstStyle/>
          <a:p>
            <a:pPr algn="ctr" eaLnBrk="0" hangingPunct="0"/>
            <a:r>
              <a:rPr lang="es-ES_tradnl" sz="2000" b="1" dirty="0">
                <a:solidFill>
                  <a:srgbClr val="FF0000"/>
                </a:solidFill>
                <a:latin typeface="Century Gothic" pitchFamily="34" charset="0"/>
                <a:cs typeface="Arial" pitchFamily="34" charset="0"/>
              </a:rPr>
              <a:t>Criterios de valoración   </a:t>
            </a:r>
            <a:r>
              <a:rPr lang="es-ES_tradnl" b="1" dirty="0">
                <a:solidFill>
                  <a:srgbClr val="FF0000"/>
                </a:solidFill>
                <a:latin typeface="Century Gothic" pitchFamily="34" charset="0"/>
                <a:cs typeface="Arial" pitchFamily="34" charset="0"/>
              </a:rPr>
              <a:t>ATAQUE =</a:t>
            </a:r>
            <a:endParaRPr lang="es-E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2 Rectángulo"/>
          <p:cNvSpPr>
            <a:spLocks noChangeArrowheads="1"/>
          </p:cNvSpPr>
          <p:nvPr/>
        </p:nvSpPr>
        <p:spPr bwMode="auto">
          <a:xfrm>
            <a:off x="285750" y="214313"/>
            <a:ext cx="8572500" cy="461962"/>
          </a:xfrm>
          <a:prstGeom prst="rect">
            <a:avLst/>
          </a:prstGeom>
          <a:noFill/>
          <a:ln w="9525">
            <a:noFill/>
            <a:miter lim="800000"/>
            <a:headEnd/>
            <a:tailEnd/>
          </a:ln>
        </p:spPr>
        <p:txBody>
          <a:bodyPr>
            <a:spAutoFit/>
          </a:bodyPr>
          <a:lstStyle/>
          <a:p>
            <a:pPr algn="ctr" eaLnBrk="0" hangingPunct="0"/>
            <a:r>
              <a:rPr lang="es-ES_tradnl" sz="2000" b="1">
                <a:solidFill>
                  <a:srgbClr val="FF0000"/>
                </a:solidFill>
                <a:latin typeface="Century Gothic" pitchFamily="34" charset="0"/>
                <a:cs typeface="Arial" pitchFamily="34" charset="0"/>
              </a:rPr>
              <a:t>Criterios de valoración   </a:t>
            </a:r>
            <a:r>
              <a:rPr lang="es-ES_tradnl" b="1">
                <a:solidFill>
                  <a:srgbClr val="FF0000"/>
                </a:solidFill>
                <a:latin typeface="Century Gothic" pitchFamily="34" charset="0"/>
                <a:cs typeface="Arial" pitchFamily="34" charset="0"/>
              </a:rPr>
              <a:t>ATAQUE -</a:t>
            </a:r>
            <a:endParaRPr lang="es-ES"/>
          </a:p>
        </p:txBody>
      </p:sp>
      <p:pic>
        <p:nvPicPr>
          <p:cNvPr id="4" name="Ataque Rot -.mp4">
            <a:hlinkClick r:id="" action="ppaction://media"/>
          </p:cNvPr>
          <p:cNvPicPr>
            <a:picLocks noRot="1" noChangeAspect="1"/>
          </p:cNvPicPr>
          <p:nvPr>
            <a:videoFile r:link="rId1"/>
          </p:nvPr>
        </p:nvPicPr>
        <p:blipFill>
          <a:blip r:embed="rId3"/>
          <a:stretch>
            <a:fillRect/>
          </a:stretch>
        </p:blipFill>
        <p:spPr>
          <a:xfrm>
            <a:off x="214282" y="714356"/>
            <a:ext cx="8786874" cy="592935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2 Rectángulo"/>
          <p:cNvSpPr>
            <a:spLocks noChangeArrowheads="1"/>
          </p:cNvSpPr>
          <p:nvPr/>
        </p:nvSpPr>
        <p:spPr bwMode="auto">
          <a:xfrm>
            <a:off x="285750" y="214313"/>
            <a:ext cx="8572500" cy="461962"/>
          </a:xfrm>
          <a:prstGeom prst="rect">
            <a:avLst/>
          </a:prstGeom>
          <a:noFill/>
          <a:ln w="9525">
            <a:noFill/>
            <a:miter lim="800000"/>
            <a:headEnd/>
            <a:tailEnd/>
          </a:ln>
        </p:spPr>
        <p:txBody>
          <a:bodyPr>
            <a:spAutoFit/>
          </a:bodyPr>
          <a:lstStyle/>
          <a:p>
            <a:pPr algn="ctr" eaLnBrk="0" hangingPunct="0"/>
            <a:r>
              <a:rPr lang="es-ES_tradnl" sz="2000" b="1">
                <a:solidFill>
                  <a:srgbClr val="FF0000"/>
                </a:solidFill>
                <a:latin typeface="Century Gothic" pitchFamily="34" charset="0"/>
                <a:cs typeface="Arial" pitchFamily="34" charset="0"/>
              </a:rPr>
              <a:t>Criterios de valoración   </a:t>
            </a:r>
            <a:r>
              <a:rPr lang="es-ES_tradnl" b="1">
                <a:solidFill>
                  <a:srgbClr val="FF0000"/>
                </a:solidFill>
                <a:latin typeface="Century Gothic" pitchFamily="34" charset="0"/>
                <a:cs typeface="Arial" pitchFamily="34" charset="0"/>
              </a:rPr>
              <a:t>ATAQUE +</a:t>
            </a:r>
            <a:endParaRPr lang="es-ES"/>
          </a:p>
        </p:txBody>
      </p:sp>
      <p:pic>
        <p:nvPicPr>
          <p:cNvPr id="4" name="Ataque rot +.mp4">
            <a:hlinkClick r:id="" action="ppaction://media"/>
          </p:cNvPr>
          <p:cNvPicPr>
            <a:picLocks noRot="1" noChangeAspect="1"/>
          </p:cNvPicPr>
          <p:nvPr>
            <a:videoFile r:link="rId1"/>
          </p:nvPr>
        </p:nvPicPr>
        <p:blipFill>
          <a:blip r:embed="rId3"/>
          <a:stretch>
            <a:fillRect/>
          </a:stretch>
        </p:blipFill>
        <p:spPr>
          <a:xfrm>
            <a:off x="142844" y="714356"/>
            <a:ext cx="8858312" cy="614364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2 Rectángulo"/>
          <p:cNvSpPr>
            <a:spLocks noChangeArrowheads="1"/>
          </p:cNvSpPr>
          <p:nvPr/>
        </p:nvSpPr>
        <p:spPr bwMode="auto">
          <a:xfrm>
            <a:off x="285750" y="214313"/>
            <a:ext cx="8572500" cy="461962"/>
          </a:xfrm>
          <a:prstGeom prst="rect">
            <a:avLst/>
          </a:prstGeom>
          <a:noFill/>
          <a:ln w="9525">
            <a:noFill/>
            <a:miter lim="800000"/>
            <a:headEnd/>
            <a:tailEnd/>
          </a:ln>
        </p:spPr>
        <p:txBody>
          <a:bodyPr>
            <a:spAutoFit/>
          </a:bodyPr>
          <a:lstStyle/>
          <a:p>
            <a:pPr algn="ctr" eaLnBrk="0" hangingPunct="0"/>
            <a:r>
              <a:rPr lang="es-ES_tradnl" sz="2000" b="1">
                <a:solidFill>
                  <a:srgbClr val="FF0000"/>
                </a:solidFill>
                <a:latin typeface="Century Gothic" pitchFamily="34" charset="0"/>
                <a:cs typeface="Arial" pitchFamily="34" charset="0"/>
              </a:rPr>
              <a:t>Criterios de valoración   </a:t>
            </a:r>
            <a:r>
              <a:rPr lang="es-ES_tradnl" b="1">
                <a:solidFill>
                  <a:srgbClr val="FF0000"/>
                </a:solidFill>
                <a:latin typeface="Century Gothic" pitchFamily="34" charset="0"/>
                <a:cs typeface="Arial" pitchFamily="34" charset="0"/>
              </a:rPr>
              <a:t>ATAQUE ++</a:t>
            </a:r>
            <a:endParaRPr lang="es-ES"/>
          </a:p>
        </p:txBody>
      </p:sp>
      <p:pic>
        <p:nvPicPr>
          <p:cNvPr id="5" name="Ataque rot #.mp4">
            <a:hlinkClick r:id="" action="ppaction://media"/>
          </p:cNvPr>
          <p:cNvPicPr>
            <a:picLocks noRot="1" noChangeAspect="1"/>
          </p:cNvPicPr>
          <p:nvPr>
            <a:videoFile r:link="rId1"/>
          </p:nvPr>
        </p:nvPicPr>
        <p:blipFill>
          <a:blip r:embed="rId3"/>
          <a:stretch>
            <a:fillRect/>
          </a:stretch>
        </p:blipFill>
        <p:spPr>
          <a:xfrm>
            <a:off x="142844" y="714356"/>
            <a:ext cx="8858312" cy="6143644"/>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23813"/>
            <a:ext cx="9144000" cy="646331"/>
          </a:xfrm>
          <a:prstGeom prst="rect">
            <a:avLst/>
          </a:prstGeom>
          <a:solidFill>
            <a:schemeClr val="accent4">
              <a:lumMod val="20000"/>
              <a:lumOff val="80000"/>
            </a:schemeClr>
          </a:solidFill>
          <a:ln w="34925">
            <a:solidFill>
              <a:srgbClr val="FFFF00"/>
            </a:solidFill>
          </a:ln>
        </p:spPr>
        <p:txBody>
          <a:bodyPr>
            <a:spAutoFit/>
          </a:bodyPr>
          <a:lstStyle/>
          <a:p>
            <a:pPr algn="ctr" eaLnBrk="0" hangingPunct="0">
              <a:defRPr/>
            </a:pPr>
            <a:r>
              <a:rPr lang="es-ES_tradnl" b="1" dirty="0">
                <a:solidFill>
                  <a:srgbClr val="FF0000"/>
                </a:solidFill>
                <a:latin typeface="Century Gothic" pitchFamily="34" charset="0"/>
                <a:cs typeface="Arial" pitchFamily="34" charset="0"/>
              </a:rPr>
              <a:t>Criterios de valoración </a:t>
            </a:r>
          </a:p>
          <a:p>
            <a:pPr algn="ctr" eaLnBrk="0" hangingPunct="0">
              <a:defRPr/>
            </a:pPr>
            <a:r>
              <a:rPr lang="es-ES_tradnl" b="1" dirty="0" smtClean="0">
                <a:solidFill>
                  <a:srgbClr val="FF0000"/>
                </a:solidFill>
                <a:latin typeface="Century Gothic" pitchFamily="34" charset="0"/>
                <a:cs typeface="Arial" pitchFamily="34" charset="0"/>
              </a:rPr>
              <a:t>ATAQUES (#)</a:t>
            </a:r>
            <a:endParaRPr lang="es-ES" b="1" dirty="0">
              <a:solidFill>
                <a:srgbClr val="FF0000"/>
              </a:solidFill>
              <a:latin typeface="Century Gothic" pitchFamily="34" charset="0"/>
              <a:cs typeface="Times New Roman" pitchFamily="18" charset="0"/>
            </a:endParaRPr>
          </a:p>
        </p:txBody>
      </p:sp>
      <p:pic>
        <p:nvPicPr>
          <p:cNvPr id="4" name="Ataques doble positivos.avi">
            <a:hlinkClick r:id="" action="ppaction://media"/>
          </p:cNvPr>
          <p:cNvPicPr>
            <a:picLocks noRot="1" noChangeAspect="1"/>
          </p:cNvPicPr>
          <p:nvPr>
            <a:videoFile r:link="rId1"/>
          </p:nvPr>
        </p:nvPicPr>
        <p:blipFill>
          <a:blip r:embed="rId3"/>
          <a:stretch>
            <a:fillRect/>
          </a:stretch>
        </p:blipFill>
        <p:spPr>
          <a:xfrm>
            <a:off x="214282" y="785794"/>
            <a:ext cx="8643998" cy="585311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RANCIA Recep-Ataque NGAPETH 9.mp4">
            <a:hlinkClick r:id="" action="ppaction://media"/>
          </p:cNvPr>
          <p:cNvPicPr>
            <a:picLocks noRot="1" noChangeAspect="1"/>
          </p:cNvPicPr>
          <p:nvPr>
            <a:videoFile r:link="rId1"/>
          </p:nvPr>
        </p:nvPicPr>
        <p:blipFill>
          <a:blip r:embed="rId3"/>
          <a:stretch>
            <a:fillRect/>
          </a:stretch>
        </p:blipFill>
        <p:spPr>
          <a:xfrm>
            <a:off x="214282" y="1071546"/>
            <a:ext cx="8715436" cy="5572164"/>
          </a:xfrm>
          <a:prstGeom prst="rect">
            <a:avLst/>
          </a:prstGeom>
        </p:spPr>
      </p:pic>
      <p:sp>
        <p:nvSpPr>
          <p:cNvPr id="4" name="3 Rectángulo"/>
          <p:cNvSpPr/>
          <p:nvPr/>
        </p:nvSpPr>
        <p:spPr>
          <a:xfrm>
            <a:off x="0" y="214290"/>
            <a:ext cx="9144000" cy="646331"/>
          </a:xfrm>
          <a:prstGeom prst="rect">
            <a:avLst/>
          </a:prstGeom>
          <a:solidFill>
            <a:schemeClr val="accent4">
              <a:lumMod val="20000"/>
              <a:lumOff val="80000"/>
            </a:schemeClr>
          </a:solidFill>
          <a:ln w="34925">
            <a:solidFill>
              <a:srgbClr val="FFFF00"/>
            </a:solidFill>
          </a:ln>
        </p:spPr>
        <p:txBody>
          <a:bodyPr>
            <a:spAutoFit/>
          </a:bodyPr>
          <a:lstStyle/>
          <a:p>
            <a:pPr algn="ctr" eaLnBrk="0" hangingPunct="0">
              <a:defRPr/>
            </a:pPr>
            <a:r>
              <a:rPr lang="es-ES_tradnl" b="1" dirty="0">
                <a:solidFill>
                  <a:srgbClr val="FF0000"/>
                </a:solidFill>
                <a:latin typeface="Century Gothic" pitchFamily="34" charset="0"/>
                <a:cs typeface="Arial" pitchFamily="34" charset="0"/>
              </a:rPr>
              <a:t>Criterios de valoración </a:t>
            </a:r>
          </a:p>
          <a:p>
            <a:pPr algn="ctr" eaLnBrk="0" hangingPunct="0">
              <a:defRPr/>
            </a:pPr>
            <a:r>
              <a:rPr lang="es-ES_tradnl" b="1" dirty="0" smtClean="0">
                <a:solidFill>
                  <a:srgbClr val="FF0000"/>
                </a:solidFill>
                <a:latin typeface="Century Gothic" pitchFamily="34" charset="0"/>
                <a:cs typeface="Arial" pitchFamily="34" charset="0"/>
              </a:rPr>
              <a:t>ATAQUES (#)</a:t>
            </a:r>
            <a:endParaRPr lang="es-ES" b="1" dirty="0">
              <a:solidFill>
                <a:srgbClr val="FF0000"/>
              </a:solidFill>
              <a:latin typeface="Century Gothic" pitchFamily="34" charset="0"/>
              <a:cs typeface="Times New Roman"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Omar Grasso\Desktop\ON LINE\NACIONAL 2 ON LINE 2020\poi.jpg"/>
          <p:cNvPicPr>
            <a:picLocks noChangeAspect="1" noChangeArrowheads="1"/>
          </p:cNvPicPr>
          <p:nvPr/>
        </p:nvPicPr>
        <p:blipFill>
          <a:blip r:embed="rId2"/>
          <a:srcRect/>
          <a:stretch>
            <a:fillRect/>
          </a:stretch>
        </p:blipFill>
        <p:spPr bwMode="auto">
          <a:xfrm>
            <a:off x="0" y="714375"/>
            <a:ext cx="9144000" cy="5286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Grp="1" noChangeAspect="1" noChangeArrowheads="1"/>
          </p:cNvPicPr>
          <p:nvPr>
            <p:ph idx="1"/>
          </p:nvPr>
        </p:nvPicPr>
        <p:blipFill>
          <a:blip r:embed="rId2"/>
          <a:srcRect/>
          <a:stretch>
            <a:fillRect/>
          </a:stretch>
        </p:blipFill>
        <p:spPr>
          <a:xfrm>
            <a:off x="0" y="785813"/>
            <a:ext cx="9144000" cy="6072187"/>
          </a:xfrm>
        </p:spPr>
      </p:pic>
      <p:sp>
        <p:nvSpPr>
          <p:cNvPr id="48131" name="3 Rectángulo"/>
          <p:cNvSpPr>
            <a:spLocks noChangeArrowheads="1"/>
          </p:cNvSpPr>
          <p:nvPr/>
        </p:nvSpPr>
        <p:spPr bwMode="auto">
          <a:xfrm>
            <a:off x="0" y="0"/>
            <a:ext cx="8715375" cy="830263"/>
          </a:xfrm>
          <a:prstGeom prst="rect">
            <a:avLst/>
          </a:prstGeom>
          <a:noFill/>
          <a:ln w="9525">
            <a:noFill/>
            <a:miter lim="800000"/>
            <a:headEnd/>
            <a:tailEnd/>
          </a:ln>
        </p:spPr>
        <p:txBody>
          <a:bodyPr>
            <a:spAutoFit/>
          </a:bodyPr>
          <a:lstStyle/>
          <a:p>
            <a:r>
              <a:rPr lang="es-AR" b="1">
                <a:latin typeface="Arial Narrow" pitchFamily="34" charset="0"/>
              </a:rPr>
              <a:t>Dirección del ataque: Tendencia, valores, tipo de pelotas.</a:t>
            </a:r>
            <a:r>
              <a:rPr lang="es-AR" sz="2000">
                <a:latin typeface="Arial Narrow" pitchFamily="34" charset="0"/>
              </a:rPr>
              <a:t> </a:t>
            </a:r>
            <a:r>
              <a:rPr lang="es-AR"/>
              <a:t/>
            </a:r>
            <a:br>
              <a:rPr lang="es-AR"/>
            </a:br>
            <a:endParaRPr lang="es-ES"/>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srcRect/>
          <a:stretch>
            <a:fillRect/>
          </a:stretch>
        </p:blipFill>
        <p:spPr bwMode="auto">
          <a:xfrm>
            <a:off x="0" y="1357313"/>
            <a:ext cx="9144000" cy="5500687"/>
          </a:xfrm>
          <a:prstGeom prst="rect">
            <a:avLst/>
          </a:prstGeom>
          <a:noFill/>
          <a:ln w="9525">
            <a:noFill/>
            <a:miter lim="800000"/>
            <a:headEnd/>
            <a:tailEnd/>
          </a:ln>
        </p:spPr>
      </p:pic>
      <p:sp>
        <p:nvSpPr>
          <p:cNvPr id="49155" name="2 Rectángulo"/>
          <p:cNvSpPr>
            <a:spLocks noChangeArrowheads="1"/>
          </p:cNvSpPr>
          <p:nvPr/>
        </p:nvSpPr>
        <p:spPr bwMode="auto">
          <a:xfrm>
            <a:off x="214313" y="214313"/>
            <a:ext cx="8715375" cy="1446212"/>
          </a:xfrm>
          <a:prstGeom prst="rect">
            <a:avLst/>
          </a:prstGeom>
          <a:noFill/>
          <a:ln w="9525">
            <a:noFill/>
            <a:miter lim="800000"/>
            <a:headEnd/>
            <a:tailEnd/>
          </a:ln>
        </p:spPr>
        <p:txBody>
          <a:bodyPr>
            <a:spAutoFit/>
          </a:bodyPr>
          <a:lstStyle/>
          <a:p>
            <a:r>
              <a:rPr lang="es-AR" b="1">
                <a:latin typeface="Arial Narrow" pitchFamily="34" charset="0"/>
              </a:rPr>
              <a:t>GRÁFICOS DE ZONAS </a:t>
            </a:r>
            <a:r>
              <a:rPr lang="es-AR" sz="2000">
                <a:latin typeface="Arial Narrow" pitchFamily="34" charset="0"/>
              </a:rPr>
              <a:t>Este tipo de análisis le permite elaborar los datos</a:t>
            </a:r>
            <a:br>
              <a:rPr lang="es-AR" sz="2000">
                <a:latin typeface="Arial Narrow" pitchFamily="34" charset="0"/>
              </a:rPr>
            </a:br>
            <a:r>
              <a:rPr lang="es-AR" sz="2000">
                <a:latin typeface="Arial Narrow" pitchFamily="34" charset="0"/>
              </a:rPr>
              <a:t>de los análisis desarrollados por el jugador, su porcentaje y por rotación, indicando también zonas done se han realizado los golpes y con valores determinados. </a:t>
            </a:r>
            <a:r>
              <a:rPr lang="es-AR"/>
              <a:t/>
            </a:r>
            <a:br>
              <a:rPr lang="es-AR"/>
            </a:br>
            <a:endParaRPr lang="es-ES"/>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357188" y="1071563"/>
          <a:ext cx="8501062" cy="4857750"/>
        </p:xfrm>
        <a:graphic>
          <a:graphicData uri="http://schemas.openxmlformats.org/presentationml/2006/ole">
            <p:oleObj spid="_x0000_s204802" name="Documento" r:id="rId3" imgW="5694003" imgH="3168216" progId="Word.Document.12">
              <p:embed/>
            </p:oleObj>
          </a:graphicData>
        </a:graphic>
      </p:graphicFrame>
      <p:pic>
        <p:nvPicPr>
          <p:cNvPr id="2051" name="Picture 3" descr="C:\Users\Omar Grasso\Desktop\CLUB ROSARIO VOLEIBOL\voley-clubrosario.jpg"/>
          <p:cNvPicPr>
            <a:picLocks noChangeAspect="1" noChangeArrowheads="1"/>
          </p:cNvPicPr>
          <p:nvPr/>
        </p:nvPicPr>
        <p:blipFill>
          <a:blip r:embed="rId4"/>
          <a:srcRect/>
          <a:stretch>
            <a:fillRect/>
          </a:stretch>
        </p:blipFill>
        <p:spPr bwMode="auto">
          <a:xfrm>
            <a:off x="7786688" y="214313"/>
            <a:ext cx="1119187" cy="7921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Título"/>
          <p:cNvSpPr>
            <a:spLocks noGrp="1"/>
          </p:cNvSpPr>
          <p:nvPr>
            <p:ph type="title"/>
          </p:nvPr>
        </p:nvSpPr>
        <p:spPr/>
        <p:txBody>
          <a:bodyPr/>
          <a:lstStyle/>
          <a:p>
            <a:endParaRPr lang="es-ES" smtClean="0"/>
          </a:p>
        </p:txBody>
      </p:sp>
      <p:pic>
        <p:nvPicPr>
          <p:cNvPr id="70659" name="Picture 2"/>
          <p:cNvPicPr>
            <a:picLocks noChangeAspect="1" noChangeArrowheads="1"/>
          </p:cNvPicPr>
          <p:nvPr/>
        </p:nvPicPr>
        <p:blipFill>
          <a:blip r:embed="rId2"/>
          <a:srcRect/>
          <a:stretch>
            <a:fillRect/>
          </a:stretch>
        </p:blipFill>
        <p:spPr bwMode="auto">
          <a:xfrm>
            <a:off x="0" y="9525"/>
            <a:ext cx="9144000" cy="6848475"/>
          </a:xfrm>
          <a:prstGeom prst="rect">
            <a:avLst/>
          </a:prstGeom>
          <a:noFill/>
          <a:ln w="9525">
            <a:noFill/>
            <a:miter lim="800000"/>
            <a:headEnd/>
            <a:tailEnd/>
          </a:ln>
        </p:spPr>
      </p:pic>
      <p:sp>
        <p:nvSpPr>
          <p:cNvPr id="4" name="Rectangle 2"/>
          <p:cNvSpPr txBox="1">
            <a:spLocks noChangeArrowheads="1"/>
          </p:cNvSpPr>
          <p:nvPr/>
        </p:nvSpPr>
        <p:spPr bwMode="auto">
          <a:xfrm>
            <a:off x="0" y="0"/>
            <a:ext cx="9144000" cy="857250"/>
          </a:xfrm>
          <a:prstGeom prst="rect">
            <a:avLst/>
          </a:prstGeom>
          <a:solidFill>
            <a:schemeClr val="tx2">
              <a:lumMod val="20000"/>
              <a:lumOff val="80000"/>
            </a:schemeClr>
          </a:solidFill>
          <a:ln w="9525">
            <a:noFill/>
            <a:miter lim="800000"/>
            <a:headEnd/>
            <a:tailEnd/>
          </a:ln>
        </p:spPr>
        <p:txBody>
          <a:bodyPr anchor="ctr"/>
          <a:lstStyle/>
          <a:p>
            <a:pPr algn="ctr">
              <a:defRPr/>
            </a:pPr>
            <a:r>
              <a:rPr lang="es-ES_tradnl" sz="3600" b="1" kern="0" dirty="0">
                <a:latin typeface="Tahoma" pitchFamily="34" charset="0"/>
                <a:ea typeface="+mj-ea"/>
                <a:cs typeface="+mj-cs"/>
              </a:rPr>
              <a:t>Formas de visualizar los datos</a:t>
            </a:r>
            <a:endParaRPr lang="es-ES" sz="3600" b="1" kern="0" dirty="0">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graphicFrame>
        <p:nvGraphicFramePr>
          <p:cNvPr id="4" name="3 Objeto"/>
          <p:cNvGraphicFramePr>
            <a:graphicFrameLocks noChangeAspect="1"/>
          </p:cNvGraphicFramePr>
          <p:nvPr/>
        </p:nvGraphicFramePr>
        <p:xfrm>
          <a:off x="357158" y="0"/>
          <a:ext cx="8358246" cy="6858000"/>
        </p:xfrm>
        <a:graphic>
          <a:graphicData uri="http://schemas.openxmlformats.org/presentationml/2006/ole">
            <p:oleObj spid="_x0000_s79874" name="Acrobat Document" r:id="rId3" imgW="5830114" imgH="7542857" progId="Acrobat.Document.DC">
              <p:embed/>
            </p:oleObj>
          </a:graphicData>
        </a:graphic>
      </p:graphicFrame>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1"/>
            <a:ext cx="9144000"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Objeto"/>
          <p:cNvGraphicFramePr>
            <a:graphicFrameLocks noChangeAspect="1"/>
          </p:cNvGraphicFramePr>
          <p:nvPr/>
        </p:nvGraphicFramePr>
        <p:xfrm>
          <a:off x="1571604" y="0"/>
          <a:ext cx="6143668" cy="6858000"/>
        </p:xfrm>
        <a:graphic>
          <a:graphicData uri="http://schemas.openxmlformats.org/presentationml/2006/ole">
            <p:oleObj spid="_x0000_s128002" name="Acrobat Document" r:id="rId3" imgW="5668166" imgH="8019048" progId="Acrobat.Document.DC">
              <p:embed/>
            </p:oleObj>
          </a:graphicData>
        </a:graphic>
      </p:graphicFrame>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C:\Users\Omar Grasso\Downloads\WhatsApp Image 2023-07-23 at 11.05.55 PM (1).jpeg"/>
          <p:cNvPicPr>
            <a:picLocks noChangeAspect="1" noChangeArrowheads="1"/>
          </p:cNvPicPr>
          <p:nvPr/>
        </p:nvPicPr>
        <p:blipFill>
          <a:blip r:embed="rId2"/>
          <a:srcRect/>
          <a:stretch>
            <a:fillRect/>
          </a:stretch>
        </p:blipFill>
        <p:spPr bwMode="auto">
          <a:xfrm>
            <a:off x="357158" y="0"/>
            <a:ext cx="8501122" cy="6858000"/>
          </a:xfrm>
          <a:prstGeom prst="rect">
            <a:avLst/>
          </a:prstGeom>
          <a:noFill/>
        </p:spPr>
      </p:pic>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80898" name="Picture 2"/>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4" name="Rectangle 2"/>
          <p:cNvSpPr txBox="1">
            <a:spLocks noChangeArrowheads="1"/>
          </p:cNvSpPr>
          <p:nvPr/>
        </p:nvSpPr>
        <p:spPr bwMode="auto">
          <a:xfrm>
            <a:off x="0" y="0"/>
            <a:ext cx="9144000" cy="642918"/>
          </a:xfrm>
          <a:prstGeom prst="rect">
            <a:avLst/>
          </a:prstGeom>
          <a:solidFill>
            <a:schemeClr val="tx2">
              <a:lumMod val="20000"/>
              <a:lumOff val="80000"/>
            </a:schemeClr>
          </a:solidFill>
          <a:ln w="9525">
            <a:noFill/>
            <a:miter lim="800000"/>
            <a:headEnd/>
            <a:tailEnd/>
          </a:ln>
        </p:spPr>
        <p:txBody>
          <a:bodyPr anchor="ctr"/>
          <a:lstStyle/>
          <a:p>
            <a:pPr algn="ctr">
              <a:defRPr/>
            </a:pPr>
            <a:r>
              <a:rPr lang="es-ES_tradnl" sz="3600" b="1" kern="0" dirty="0">
                <a:latin typeface="Tahoma" pitchFamily="34" charset="0"/>
                <a:ea typeface="+mj-ea"/>
                <a:cs typeface="+mj-cs"/>
              </a:rPr>
              <a:t>Formas de visualizar los datos</a:t>
            </a:r>
            <a:endParaRPr lang="es-ES" sz="3600" b="1" kern="0" dirty="0">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a:srcRect/>
          <a:stretch>
            <a:fillRect/>
          </a:stretch>
        </p:blipFill>
        <p:spPr bwMode="auto">
          <a:xfrm>
            <a:off x="714375" y="122238"/>
            <a:ext cx="7429500" cy="6521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Trapecio"/>
          <p:cNvSpPr/>
          <p:nvPr/>
        </p:nvSpPr>
        <p:spPr>
          <a:xfrm>
            <a:off x="428596" y="357166"/>
            <a:ext cx="2571768" cy="2857520"/>
          </a:xfrm>
          <a:prstGeom prst="trapezoid">
            <a:avLst>
              <a:gd name="adj" fmla="val 868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19" name="18 Conector recto"/>
          <p:cNvCxnSpPr>
            <a:stCxn id="18" idx="1"/>
            <a:endCxn id="18" idx="3"/>
          </p:cNvCxnSpPr>
          <p:nvPr/>
        </p:nvCxnSpPr>
        <p:spPr>
          <a:xfrm rot="10800000" flipH="1">
            <a:off x="540262" y="1785926"/>
            <a:ext cx="2348436"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0" name="19 Conector recto"/>
          <p:cNvCxnSpPr/>
          <p:nvPr/>
        </p:nvCxnSpPr>
        <p:spPr>
          <a:xfrm flipV="1">
            <a:off x="500034" y="2355842"/>
            <a:ext cx="2428892"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1" name="20 Conector recto"/>
          <p:cNvCxnSpPr/>
          <p:nvPr/>
        </p:nvCxnSpPr>
        <p:spPr>
          <a:xfrm>
            <a:off x="571472" y="1284272"/>
            <a:ext cx="2286016"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2" name="21 Triángulo isósceles"/>
          <p:cNvSpPr/>
          <p:nvPr/>
        </p:nvSpPr>
        <p:spPr>
          <a:xfrm rot="204041">
            <a:off x="582918" y="208268"/>
            <a:ext cx="119984" cy="2798127"/>
          </a:xfrm>
          <a:prstGeom prst="triangle">
            <a:avLst/>
          </a:prstGeom>
          <a:solidFill>
            <a:srgbClr val="FF00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21389298">
            <a:off x="516760" y="230127"/>
            <a:ext cx="605891" cy="2897285"/>
          </a:xfrm>
          <a:prstGeom prst="triangle">
            <a:avLst/>
          </a:prstGeom>
          <a:gradFill flip="none" rotWithShape="1">
            <a:gsLst>
              <a:gs pos="0">
                <a:srgbClr val="FF0000"/>
              </a:gs>
              <a:gs pos="0">
                <a:srgbClr val="FF0000"/>
              </a:gs>
              <a:gs pos="50000">
                <a:schemeClr val="accent1">
                  <a:tint val="44500"/>
                  <a:satMod val="160000"/>
                </a:schemeClr>
              </a:gs>
              <a:gs pos="100000">
                <a:schemeClr val="accent1">
                  <a:tint val="23500"/>
                  <a:satMod val="160000"/>
                </a:schemeClr>
              </a:gs>
            </a:gsLst>
            <a:lin ang="0" scaled="1"/>
            <a:tileRect/>
          </a:gra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20050247">
            <a:off x="1268484" y="119685"/>
            <a:ext cx="236635" cy="2925908"/>
          </a:xfrm>
          <a:prstGeom prst="triangle">
            <a:avLst/>
          </a:prstGeom>
          <a:solidFill>
            <a:srgbClr val="FF7C80"/>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apecio"/>
          <p:cNvSpPr/>
          <p:nvPr/>
        </p:nvSpPr>
        <p:spPr>
          <a:xfrm>
            <a:off x="3500430" y="357166"/>
            <a:ext cx="2571768" cy="2857520"/>
          </a:xfrm>
          <a:prstGeom prst="trapezoid">
            <a:avLst>
              <a:gd name="adj" fmla="val 868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26" name="25 Conector recto"/>
          <p:cNvCxnSpPr>
            <a:stCxn id="25" idx="1"/>
            <a:endCxn id="25" idx="3"/>
          </p:cNvCxnSpPr>
          <p:nvPr/>
        </p:nvCxnSpPr>
        <p:spPr>
          <a:xfrm rot="10800000" flipH="1">
            <a:off x="3612096" y="1785926"/>
            <a:ext cx="2348436"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7" name="26 Conector recto"/>
          <p:cNvCxnSpPr/>
          <p:nvPr/>
        </p:nvCxnSpPr>
        <p:spPr>
          <a:xfrm flipV="1">
            <a:off x="3571868" y="2357430"/>
            <a:ext cx="2428892"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8" name="27 Conector recto"/>
          <p:cNvCxnSpPr/>
          <p:nvPr/>
        </p:nvCxnSpPr>
        <p:spPr>
          <a:xfrm>
            <a:off x="3643306" y="1355710"/>
            <a:ext cx="2286016"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9" name="28 Trapecio"/>
          <p:cNvSpPr/>
          <p:nvPr/>
        </p:nvSpPr>
        <p:spPr>
          <a:xfrm>
            <a:off x="6357950" y="357166"/>
            <a:ext cx="2571768" cy="2857520"/>
          </a:xfrm>
          <a:prstGeom prst="trapezoid">
            <a:avLst>
              <a:gd name="adj" fmla="val 868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30" name="29 Conector recto"/>
          <p:cNvCxnSpPr>
            <a:stCxn id="29" idx="1"/>
            <a:endCxn id="29" idx="3"/>
          </p:cNvCxnSpPr>
          <p:nvPr/>
        </p:nvCxnSpPr>
        <p:spPr>
          <a:xfrm rot="10800000" flipH="1">
            <a:off x="6469616" y="1785926"/>
            <a:ext cx="2348436"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31" name="30 Conector recto"/>
          <p:cNvCxnSpPr/>
          <p:nvPr/>
        </p:nvCxnSpPr>
        <p:spPr>
          <a:xfrm flipV="1">
            <a:off x="6429388" y="2285992"/>
            <a:ext cx="2428892"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a:off x="6500826" y="1284272"/>
            <a:ext cx="2286016"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33" name="32 Combinar"/>
          <p:cNvSpPr/>
          <p:nvPr/>
        </p:nvSpPr>
        <p:spPr>
          <a:xfrm rot="410955" flipV="1">
            <a:off x="4107759" y="103470"/>
            <a:ext cx="721861" cy="3079159"/>
          </a:xfrm>
          <a:prstGeom prst="flowChartMerg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ombinar"/>
          <p:cNvSpPr/>
          <p:nvPr/>
        </p:nvSpPr>
        <p:spPr>
          <a:xfrm rot="21024335" flipV="1">
            <a:off x="6746478" y="84848"/>
            <a:ext cx="1274490" cy="3054682"/>
          </a:xfrm>
          <a:prstGeom prst="flowChartMerge">
            <a:avLst/>
          </a:prstGeom>
          <a:gradFill>
            <a:gsLst>
              <a:gs pos="0">
                <a:srgbClr val="FFF200"/>
              </a:gs>
              <a:gs pos="45000">
                <a:srgbClr val="FF7A00"/>
              </a:gs>
              <a:gs pos="70000">
                <a:srgbClr val="FF0300"/>
              </a:gs>
              <a:gs pos="100000">
                <a:srgbClr val="4D0808"/>
              </a:gs>
            </a:gsLst>
            <a:lin ang="0" scaled="0"/>
          </a:gra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rot="192008">
            <a:off x="6868128" y="78765"/>
            <a:ext cx="345236" cy="2931321"/>
          </a:xfrm>
          <a:prstGeom prst="triangle">
            <a:avLst/>
          </a:prstGeom>
          <a:solidFill>
            <a:srgbClr val="FF7C80"/>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apecio"/>
          <p:cNvSpPr/>
          <p:nvPr/>
        </p:nvSpPr>
        <p:spPr>
          <a:xfrm>
            <a:off x="428596" y="3714752"/>
            <a:ext cx="2571768" cy="2857520"/>
          </a:xfrm>
          <a:prstGeom prst="trapezoid">
            <a:avLst>
              <a:gd name="adj" fmla="val 868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38" name="37 Conector recto"/>
          <p:cNvCxnSpPr>
            <a:stCxn id="37" idx="1"/>
            <a:endCxn id="37" idx="3"/>
          </p:cNvCxnSpPr>
          <p:nvPr/>
        </p:nvCxnSpPr>
        <p:spPr>
          <a:xfrm rot="10800000" flipH="1">
            <a:off x="540262" y="5143512"/>
            <a:ext cx="2348436"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39" name="38 Conector recto"/>
          <p:cNvCxnSpPr/>
          <p:nvPr/>
        </p:nvCxnSpPr>
        <p:spPr>
          <a:xfrm flipV="1">
            <a:off x="500034" y="5713428"/>
            <a:ext cx="2428892"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40" name="39 Conector recto"/>
          <p:cNvCxnSpPr/>
          <p:nvPr/>
        </p:nvCxnSpPr>
        <p:spPr>
          <a:xfrm>
            <a:off x="571472" y="4641858"/>
            <a:ext cx="2286016"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41" name="40 Triángulo isósceles"/>
          <p:cNvSpPr/>
          <p:nvPr/>
        </p:nvSpPr>
        <p:spPr>
          <a:xfrm rot="20202147">
            <a:off x="856662" y="3378665"/>
            <a:ext cx="891845" cy="3071003"/>
          </a:xfrm>
          <a:prstGeom prst="triangle">
            <a:avLst>
              <a:gd name="adj" fmla="val 51797"/>
            </a:avLst>
          </a:prstGeom>
          <a:solidFill>
            <a:srgbClr val="FF00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apecio"/>
          <p:cNvSpPr/>
          <p:nvPr/>
        </p:nvSpPr>
        <p:spPr>
          <a:xfrm>
            <a:off x="3500430" y="3714752"/>
            <a:ext cx="2571768" cy="2857520"/>
          </a:xfrm>
          <a:prstGeom prst="trapezoid">
            <a:avLst>
              <a:gd name="adj" fmla="val 868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45" name="44 Conector recto"/>
          <p:cNvCxnSpPr>
            <a:stCxn id="44" idx="1"/>
            <a:endCxn id="44" idx="3"/>
          </p:cNvCxnSpPr>
          <p:nvPr/>
        </p:nvCxnSpPr>
        <p:spPr>
          <a:xfrm rot="10800000" flipH="1">
            <a:off x="3612096" y="5143512"/>
            <a:ext cx="2348436"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46" name="45 Conector recto"/>
          <p:cNvCxnSpPr/>
          <p:nvPr/>
        </p:nvCxnSpPr>
        <p:spPr>
          <a:xfrm flipV="1">
            <a:off x="3571868" y="5715016"/>
            <a:ext cx="2428892"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47" name="46 Conector recto"/>
          <p:cNvCxnSpPr/>
          <p:nvPr/>
        </p:nvCxnSpPr>
        <p:spPr>
          <a:xfrm>
            <a:off x="3643306" y="4713296"/>
            <a:ext cx="2286016"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48" name="47 Trapecio"/>
          <p:cNvSpPr/>
          <p:nvPr/>
        </p:nvSpPr>
        <p:spPr>
          <a:xfrm>
            <a:off x="6357950" y="3714752"/>
            <a:ext cx="2571768" cy="2857520"/>
          </a:xfrm>
          <a:prstGeom prst="trapezoid">
            <a:avLst>
              <a:gd name="adj" fmla="val 868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cxnSp>
        <p:nvCxnSpPr>
          <p:cNvPr id="49" name="48 Conector recto"/>
          <p:cNvCxnSpPr>
            <a:stCxn id="48" idx="1"/>
            <a:endCxn id="48" idx="3"/>
          </p:cNvCxnSpPr>
          <p:nvPr/>
        </p:nvCxnSpPr>
        <p:spPr>
          <a:xfrm rot="10800000" flipH="1">
            <a:off x="6469616" y="5143512"/>
            <a:ext cx="2348436"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flipV="1">
            <a:off x="6429388" y="5643578"/>
            <a:ext cx="2428892"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51" name="50 Conector recto"/>
          <p:cNvCxnSpPr/>
          <p:nvPr/>
        </p:nvCxnSpPr>
        <p:spPr>
          <a:xfrm>
            <a:off x="6500826" y="4641858"/>
            <a:ext cx="2286016"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53" name="52 Combinar"/>
          <p:cNvSpPr/>
          <p:nvPr/>
        </p:nvSpPr>
        <p:spPr>
          <a:xfrm rot="21024335" flipV="1">
            <a:off x="4103273" y="3513848"/>
            <a:ext cx="1274490" cy="3054682"/>
          </a:xfrm>
          <a:prstGeom prst="flowChartMerge">
            <a:avLst/>
          </a:prstGeom>
          <a:gradFill>
            <a:gsLst>
              <a:gs pos="0">
                <a:srgbClr val="FFF200"/>
              </a:gs>
              <a:gs pos="45000">
                <a:srgbClr val="FF7A00"/>
              </a:gs>
              <a:gs pos="70000">
                <a:srgbClr val="FF0300"/>
              </a:gs>
              <a:gs pos="100000">
                <a:srgbClr val="4D0808"/>
              </a:gs>
            </a:gsLst>
            <a:lin ang="0" scaled="0"/>
          </a:gra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21403180">
            <a:off x="6384042" y="3586838"/>
            <a:ext cx="605891" cy="2897285"/>
          </a:xfrm>
          <a:prstGeom prst="triangle">
            <a:avLst/>
          </a:prstGeom>
          <a:gradFill flip="none" rotWithShape="1">
            <a:gsLst>
              <a:gs pos="0">
                <a:srgbClr val="FF0000"/>
              </a:gs>
              <a:gs pos="0">
                <a:srgbClr val="FF0000"/>
              </a:gs>
              <a:gs pos="50000">
                <a:schemeClr val="accent1">
                  <a:tint val="44500"/>
                  <a:satMod val="160000"/>
                </a:schemeClr>
              </a:gs>
              <a:gs pos="100000">
                <a:schemeClr val="accent1">
                  <a:tint val="23500"/>
                  <a:satMod val="160000"/>
                </a:schemeClr>
              </a:gs>
            </a:gsLst>
            <a:lin ang="0" scaled="1"/>
            <a:tileRect/>
          </a:gra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19884522">
            <a:off x="7165559" y="3398602"/>
            <a:ext cx="383259" cy="3174273"/>
          </a:xfrm>
          <a:prstGeom prst="triangle">
            <a:avLst/>
          </a:prstGeom>
          <a:gradFill flip="none" rotWithShape="1">
            <a:gsLst>
              <a:gs pos="0">
                <a:srgbClr val="FF0000"/>
              </a:gs>
              <a:gs pos="0">
                <a:srgbClr val="FF0000"/>
              </a:gs>
              <a:gs pos="50000">
                <a:schemeClr val="accent1">
                  <a:tint val="44500"/>
                  <a:satMod val="160000"/>
                </a:schemeClr>
              </a:gs>
              <a:gs pos="100000">
                <a:schemeClr val="accent1">
                  <a:tint val="23500"/>
                  <a:satMod val="160000"/>
                </a:schemeClr>
              </a:gs>
            </a:gsLst>
            <a:lin ang="0" scaled="1"/>
            <a:tileRect/>
          </a:gra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Paralelogramo"/>
          <p:cNvSpPr/>
          <p:nvPr/>
        </p:nvSpPr>
        <p:spPr>
          <a:xfrm rot="21426224">
            <a:off x="428596" y="5429264"/>
            <a:ext cx="428874" cy="1000132"/>
          </a:xfrm>
          <a:prstGeom prst="parallelogram">
            <a:avLst/>
          </a:prstGeom>
          <a:solidFill>
            <a:schemeClr val="accent4">
              <a:lumMod val="60000"/>
              <a:lumOff val="40000"/>
            </a:schemeClr>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7" name="Picture 3"/>
          <p:cNvPicPr>
            <a:picLocks noChangeAspect="1" noChangeArrowheads="1"/>
          </p:cNvPicPr>
          <p:nvPr/>
        </p:nvPicPr>
        <p:blipFill>
          <a:blip r:embed="rId2" cstate="print"/>
          <a:srcRect/>
          <a:stretch>
            <a:fillRect/>
          </a:stretch>
        </p:blipFill>
        <p:spPr bwMode="auto">
          <a:xfrm flipH="1">
            <a:off x="5072066" y="3929066"/>
            <a:ext cx="567265" cy="552434"/>
          </a:xfrm>
          <a:prstGeom prst="rect">
            <a:avLst/>
          </a:prstGeom>
          <a:noFill/>
          <a:ln w="9525">
            <a:noFill/>
            <a:miter lim="800000"/>
            <a:headEnd/>
            <a:tailEnd/>
          </a:ln>
          <a:effectLst/>
        </p:spPr>
      </p:pic>
      <p:sp>
        <p:nvSpPr>
          <p:cNvPr id="58" name="57 CuadroTexto"/>
          <p:cNvSpPr txBox="1"/>
          <p:nvPr/>
        </p:nvSpPr>
        <p:spPr>
          <a:xfrm>
            <a:off x="857224" y="3357562"/>
            <a:ext cx="2214578" cy="276999"/>
          </a:xfrm>
          <a:prstGeom prst="rect">
            <a:avLst/>
          </a:prstGeom>
          <a:noFill/>
          <a:ln w="12700">
            <a:solidFill>
              <a:schemeClr val="tx1"/>
            </a:solidFill>
          </a:ln>
        </p:spPr>
        <p:txBody>
          <a:bodyPr wrap="square" rtlCol="0">
            <a:spAutoFit/>
          </a:bodyPr>
          <a:lstStyle/>
          <a:p>
            <a:pPr algn="ctr"/>
            <a:r>
              <a:rPr lang="es-MX" sz="1200" b="1" dirty="0">
                <a:solidFill>
                  <a:srgbClr val="FF0000"/>
                </a:solidFill>
                <a:latin typeface="Arial Rounded MT Bold" pitchFamily="34" charset="0"/>
              </a:rPr>
              <a:t>2</a:t>
            </a:r>
            <a:r>
              <a:rPr lang="es-MX" sz="1200" dirty="0" smtClean="0">
                <a:latin typeface="Arial Rounded MT Bold" pitchFamily="34" charset="0"/>
              </a:rPr>
              <a:t> Saque en SALTO  </a:t>
            </a:r>
            <a:r>
              <a:rPr lang="es-MX" sz="1200" dirty="0" err="1" smtClean="0">
                <a:latin typeface="Arial Rounded MT Bold" pitchFamily="34" charset="0"/>
              </a:rPr>
              <a:t>Hib</a:t>
            </a:r>
            <a:endParaRPr lang="es-ES" sz="1200" dirty="0">
              <a:latin typeface="Arial Rounded MT Bold" pitchFamily="34" charset="0"/>
            </a:endParaRPr>
          </a:p>
        </p:txBody>
      </p:sp>
      <p:sp>
        <p:nvSpPr>
          <p:cNvPr id="60" name="59 CuadroTexto"/>
          <p:cNvSpPr txBox="1"/>
          <p:nvPr/>
        </p:nvSpPr>
        <p:spPr>
          <a:xfrm>
            <a:off x="6643702" y="0"/>
            <a:ext cx="2000264" cy="285752"/>
          </a:xfrm>
          <a:prstGeom prst="rect">
            <a:avLst/>
          </a:prstGeom>
          <a:noFill/>
          <a:ln w="12700">
            <a:solidFill>
              <a:schemeClr val="tx1"/>
            </a:solidFill>
          </a:ln>
        </p:spPr>
        <p:txBody>
          <a:bodyPr wrap="square" rtlCol="0">
            <a:spAutoFit/>
          </a:bodyPr>
          <a:lstStyle/>
          <a:p>
            <a:r>
              <a:rPr lang="es-MX" sz="1200" dirty="0">
                <a:solidFill>
                  <a:srgbClr val="FF0000"/>
                </a:solidFill>
                <a:latin typeface="Arial Rounded MT Bold" pitchFamily="34" charset="0"/>
              </a:rPr>
              <a:t>8</a:t>
            </a:r>
            <a:r>
              <a:rPr lang="es-MX" sz="1200" dirty="0" smtClean="0">
                <a:latin typeface="Arial Rounded MT Bold" pitchFamily="34" charset="0"/>
              </a:rPr>
              <a:t> Saque Alterna Sal/</a:t>
            </a:r>
            <a:r>
              <a:rPr lang="es-MX" sz="1200" dirty="0" err="1" smtClean="0">
                <a:latin typeface="Arial Rounded MT Bold" pitchFamily="34" charset="0"/>
              </a:rPr>
              <a:t>Flot</a:t>
            </a:r>
            <a:endParaRPr lang="es-ES" sz="1200" dirty="0">
              <a:latin typeface="Arial Rounded MT Bold" pitchFamily="34" charset="0"/>
            </a:endParaRPr>
          </a:p>
        </p:txBody>
      </p:sp>
      <p:sp>
        <p:nvSpPr>
          <p:cNvPr id="61" name="60 CuadroTexto"/>
          <p:cNvSpPr txBox="1"/>
          <p:nvPr/>
        </p:nvSpPr>
        <p:spPr>
          <a:xfrm>
            <a:off x="642910" y="0"/>
            <a:ext cx="2214578" cy="276999"/>
          </a:xfrm>
          <a:prstGeom prst="rect">
            <a:avLst/>
          </a:prstGeom>
          <a:noFill/>
          <a:ln w="12700">
            <a:solidFill>
              <a:schemeClr val="tx1"/>
            </a:solidFill>
          </a:ln>
        </p:spPr>
        <p:txBody>
          <a:bodyPr wrap="square" rtlCol="0">
            <a:spAutoFit/>
          </a:bodyPr>
          <a:lstStyle/>
          <a:p>
            <a:pPr algn="ctr"/>
            <a:r>
              <a:rPr lang="es-MX" sz="1200" b="1" dirty="0" smtClean="0">
                <a:solidFill>
                  <a:srgbClr val="FF0000"/>
                </a:solidFill>
                <a:latin typeface="Arial Rounded MT Bold" pitchFamily="34" charset="0"/>
              </a:rPr>
              <a:t>14</a:t>
            </a:r>
            <a:r>
              <a:rPr lang="es-MX" sz="1200" dirty="0" smtClean="0">
                <a:latin typeface="Arial Rounded MT Bold" pitchFamily="34" charset="0"/>
              </a:rPr>
              <a:t> Saque FLOT FUERTE</a:t>
            </a:r>
            <a:endParaRPr lang="es-ES" sz="1200" dirty="0">
              <a:latin typeface="Arial Rounded MT Bold" pitchFamily="34" charset="0"/>
            </a:endParaRPr>
          </a:p>
        </p:txBody>
      </p:sp>
      <p:sp>
        <p:nvSpPr>
          <p:cNvPr id="62" name="61 CuadroTexto"/>
          <p:cNvSpPr txBox="1"/>
          <p:nvPr/>
        </p:nvSpPr>
        <p:spPr>
          <a:xfrm>
            <a:off x="6572264" y="3357562"/>
            <a:ext cx="2214578" cy="276999"/>
          </a:xfrm>
          <a:prstGeom prst="rect">
            <a:avLst/>
          </a:prstGeom>
          <a:noFill/>
          <a:ln w="12700">
            <a:solidFill>
              <a:schemeClr val="tx1"/>
            </a:solidFill>
          </a:ln>
        </p:spPr>
        <p:txBody>
          <a:bodyPr wrap="square" rtlCol="0">
            <a:spAutoFit/>
          </a:bodyPr>
          <a:lstStyle/>
          <a:p>
            <a:pPr algn="ctr"/>
            <a:r>
              <a:rPr lang="es-MX" sz="1200" b="1" dirty="0">
                <a:solidFill>
                  <a:srgbClr val="FF0000"/>
                </a:solidFill>
                <a:latin typeface="Arial Rounded MT Bold" pitchFamily="34" charset="0"/>
              </a:rPr>
              <a:t>8</a:t>
            </a:r>
            <a:r>
              <a:rPr lang="es-MX" sz="1200" dirty="0" smtClean="0">
                <a:latin typeface="Arial Rounded MT Bold" pitchFamily="34" charset="0"/>
              </a:rPr>
              <a:t> Saque FLOT </a:t>
            </a:r>
            <a:endParaRPr lang="es-ES" sz="1200" dirty="0">
              <a:latin typeface="Arial Rounded MT Bold" pitchFamily="34" charset="0"/>
            </a:endParaRPr>
          </a:p>
        </p:txBody>
      </p:sp>
      <p:sp>
        <p:nvSpPr>
          <p:cNvPr id="63" name="62 CuadroTexto"/>
          <p:cNvSpPr txBox="1"/>
          <p:nvPr/>
        </p:nvSpPr>
        <p:spPr>
          <a:xfrm>
            <a:off x="3643306" y="3357562"/>
            <a:ext cx="2214578" cy="276999"/>
          </a:xfrm>
          <a:prstGeom prst="rect">
            <a:avLst/>
          </a:prstGeom>
          <a:noFill/>
          <a:ln w="12700">
            <a:solidFill>
              <a:schemeClr val="tx1"/>
            </a:solidFill>
          </a:ln>
        </p:spPr>
        <p:txBody>
          <a:bodyPr wrap="square" rtlCol="0">
            <a:spAutoFit/>
          </a:bodyPr>
          <a:lstStyle/>
          <a:p>
            <a:pPr algn="ctr"/>
            <a:r>
              <a:rPr lang="es-MX" sz="1200" b="1" dirty="0" smtClean="0">
                <a:solidFill>
                  <a:srgbClr val="FF0000"/>
                </a:solidFill>
                <a:latin typeface="Arial Rounded MT Bold" pitchFamily="34" charset="0"/>
              </a:rPr>
              <a:t>11</a:t>
            </a:r>
            <a:r>
              <a:rPr lang="es-MX" sz="1200" dirty="0" smtClean="0">
                <a:latin typeface="Arial Rounded MT Bold" pitchFamily="34" charset="0"/>
              </a:rPr>
              <a:t> Saque  SALTO ACE</a:t>
            </a:r>
            <a:endParaRPr lang="es-ES" sz="1200" dirty="0">
              <a:latin typeface="Arial Rounded MT Bold" pitchFamily="34" charset="0"/>
            </a:endParaRPr>
          </a:p>
        </p:txBody>
      </p:sp>
      <p:sp>
        <p:nvSpPr>
          <p:cNvPr id="64" name="63 Combinar"/>
          <p:cNvSpPr/>
          <p:nvPr/>
        </p:nvSpPr>
        <p:spPr>
          <a:xfrm rot="20874456" flipV="1">
            <a:off x="4820216" y="196789"/>
            <a:ext cx="289385" cy="3082407"/>
          </a:xfrm>
          <a:prstGeom prst="flowChartMerge">
            <a:avLst/>
          </a:prstGeom>
          <a:solidFill>
            <a:srgbClr val="FFFF00"/>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714744" y="2500306"/>
            <a:ext cx="2000264" cy="214314"/>
          </a:xfrm>
          <a:prstGeom prst="ellipse">
            <a:avLst/>
          </a:prstGeom>
          <a:solidFill>
            <a:srgbClr val="00B0F0"/>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CuadroTexto"/>
          <p:cNvSpPr txBox="1"/>
          <p:nvPr/>
        </p:nvSpPr>
        <p:spPr>
          <a:xfrm>
            <a:off x="3500430" y="0"/>
            <a:ext cx="2500330" cy="276999"/>
          </a:xfrm>
          <a:prstGeom prst="rect">
            <a:avLst/>
          </a:prstGeom>
          <a:noFill/>
          <a:ln w="12700">
            <a:solidFill>
              <a:schemeClr val="tx1"/>
            </a:solidFill>
          </a:ln>
        </p:spPr>
        <p:txBody>
          <a:bodyPr wrap="square" rtlCol="0">
            <a:spAutoFit/>
          </a:bodyPr>
          <a:lstStyle/>
          <a:p>
            <a:pPr algn="ctr"/>
            <a:r>
              <a:rPr lang="es-MX" sz="1200" b="1" dirty="0" smtClean="0">
                <a:solidFill>
                  <a:srgbClr val="FF0000"/>
                </a:solidFill>
                <a:latin typeface="Arial Rounded MT Bold" pitchFamily="34" charset="0"/>
              </a:rPr>
              <a:t>7</a:t>
            </a:r>
            <a:r>
              <a:rPr lang="es-MX" sz="1200" dirty="0" smtClean="0">
                <a:solidFill>
                  <a:srgbClr val="FF0000"/>
                </a:solidFill>
                <a:latin typeface="Arial Rounded MT Bold" pitchFamily="34" charset="0"/>
              </a:rPr>
              <a:t> </a:t>
            </a:r>
            <a:r>
              <a:rPr lang="es-MX" sz="1200" dirty="0" smtClean="0">
                <a:latin typeface="Arial Rounded MT Bold" pitchFamily="34" charset="0"/>
              </a:rPr>
              <a:t> Saque en FLOT SALT</a:t>
            </a:r>
            <a:endParaRPr lang="es-ES" sz="1200" dirty="0">
              <a:latin typeface="Arial Rounded MT Bold" pitchFamily="34" charset="0"/>
            </a:endParaRPr>
          </a:p>
        </p:txBody>
      </p:sp>
      <p:pic>
        <p:nvPicPr>
          <p:cNvPr id="65" name="Picture 4"/>
          <p:cNvPicPr>
            <a:picLocks noChangeAspect="1" noChangeArrowheads="1"/>
          </p:cNvPicPr>
          <p:nvPr/>
        </p:nvPicPr>
        <p:blipFill>
          <a:blip r:embed="rId3" cstate="print"/>
          <a:srcRect/>
          <a:stretch>
            <a:fillRect/>
          </a:stretch>
        </p:blipFill>
        <p:spPr bwMode="auto">
          <a:xfrm>
            <a:off x="1" y="1"/>
            <a:ext cx="602736" cy="642918"/>
          </a:xfrm>
          <a:prstGeom prst="rect">
            <a:avLst/>
          </a:prstGeom>
          <a:noFill/>
          <a:ln w="9525">
            <a:noFill/>
            <a:miter lim="800000"/>
            <a:headEnd/>
            <a:tailEnd/>
          </a:ln>
          <a:effectLst/>
        </p:spPr>
      </p:pic>
      <p:sp>
        <p:nvSpPr>
          <p:cNvPr id="52" name="51 Elipse"/>
          <p:cNvSpPr/>
          <p:nvPr/>
        </p:nvSpPr>
        <p:spPr>
          <a:xfrm>
            <a:off x="6500826" y="1928802"/>
            <a:ext cx="714380" cy="142876"/>
          </a:xfrm>
          <a:prstGeom prst="ellipse">
            <a:avLst/>
          </a:prstGeom>
          <a:solidFill>
            <a:schemeClr val="accent6"/>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19230734">
            <a:off x="1531643" y="3120215"/>
            <a:ext cx="365672" cy="3196797"/>
          </a:xfrm>
          <a:prstGeom prst="triangle">
            <a:avLst/>
          </a:prstGeom>
          <a:solidFill>
            <a:srgbClr val="FF7C80"/>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7" name="Picture 11" descr="Máscara del mal con una sonrisa sobre un fondo amarillo"/>
          <p:cNvPicPr>
            <a:picLocks noChangeAspect="1" noChangeArrowheads="1"/>
          </p:cNvPicPr>
          <p:nvPr/>
        </p:nvPicPr>
        <p:blipFill>
          <a:blip r:embed="rId4" cstate="print"/>
          <a:srcRect/>
          <a:stretch>
            <a:fillRect/>
          </a:stretch>
        </p:blipFill>
        <p:spPr bwMode="auto">
          <a:xfrm>
            <a:off x="2071670" y="3929066"/>
            <a:ext cx="471144" cy="471144"/>
          </a:xfrm>
          <a:prstGeom prst="rect">
            <a:avLst/>
          </a:prstGeom>
          <a:noFill/>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AutoShape 2" descr="blob:https://web.whatsapp.com/ace6d61b-5c43-41f7-bd54-00f77418674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graphicFrame>
        <p:nvGraphicFramePr>
          <p:cNvPr id="4" name="3 Objeto"/>
          <p:cNvGraphicFramePr>
            <a:graphicFrameLocks/>
          </p:cNvGraphicFramePr>
          <p:nvPr/>
        </p:nvGraphicFramePr>
        <p:xfrm>
          <a:off x="1524000" y="1397000"/>
          <a:ext cx="6096000" cy="4064000"/>
        </p:xfrm>
        <a:graphic>
          <a:graphicData uri="http://schemas.openxmlformats.org/presentationml/2006/ole">
            <p:oleObj spid="_x0000_s117762" name="Acrobat Document" r:id="rId3" imgW="0" imgH="0" progId="Acrobat.Document.DC">
              <p:embed/>
            </p:oleObj>
          </a:graphicData>
        </a:graphic>
      </p:graphicFrame>
      <p:graphicFrame>
        <p:nvGraphicFramePr>
          <p:cNvPr id="7" name="6 Objeto"/>
          <p:cNvGraphicFramePr>
            <a:graphicFrameLocks noChangeAspect="1"/>
          </p:cNvGraphicFramePr>
          <p:nvPr/>
        </p:nvGraphicFramePr>
        <p:xfrm>
          <a:off x="714348" y="71414"/>
          <a:ext cx="7429552" cy="6643710"/>
        </p:xfrm>
        <a:graphic>
          <a:graphicData uri="http://schemas.openxmlformats.org/presentationml/2006/ole">
            <p:oleObj spid="_x0000_s117763" name="Acrobat Document" r:id="rId4" imgW="5668166" imgH="8019048" progId="Acrobat.Document.DC">
              <p:embed/>
            </p:oleObj>
          </a:graphicData>
        </a:graphic>
      </p:graphicFrame>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p:cNvPicPr>
            <a:picLocks noChangeAspect="1" noChangeArrowheads="1"/>
          </p:cNvPicPr>
          <p:nvPr/>
        </p:nvPicPr>
        <p:blipFill>
          <a:blip r:embed="rId2"/>
          <a:srcRect/>
          <a:stretch>
            <a:fillRect/>
          </a:stretch>
        </p:blipFill>
        <p:spPr bwMode="auto">
          <a:xfrm>
            <a:off x="0" y="0"/>
            <a:ext cx="4214813" cy="6858000"/>
          </a:xfrm>
          <a:prstGeom prst="rect">
            <a:avLst/>
          </a:prstGeom>
          <a:noFill/>
          <a:ln w="9525">
            <a:noFill/>
            <a:miter lim="800000"/>
            <a:headEnd/>
            <a:tailEnd/>
          </a:ln>
        </p:spPr>
      </p:pic>
      <p:pic>
        <p:nvPicPr>
          <p:cNvPr id="70659" name="Picture 2"/>
          <p:cNvPicPr>
            <a:picLocks noChangeAspect="1" noChangeArrowheads="1"/>
          </p:cNvPicPr>
          <p:nvPr/>
        </p:nvPicPr>
        <p:blipFill>
          <a:blip r:embed="rId3"/>
          <a:srcRect/>
          <a:stretch>
            <a:fillRect/>
          </a:stretch>
        </p:blipFill>
        <p:spPr bwMode="auto">
          <a:xfrm>
            <a:off x="4214813" y="0"/>
            <a:ext cx="4929187"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3500430" y="2071678"/>
            <a:ext cx="2143140" cy="2857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RECEPCIÓN  </a:t>
            </a:r>
            <a:r>
              <a:rPr lang="es-ES" sz="1200" b="1" i="1" dirty="0" smtClean="0">
                <a:latin typeface="Arial" pitchFamily="34" charset="0"/>
                <a:ea typeface="Times New Roman" pitchFamily="18" charset="0"/>
                <a:cs typeface="Arial" pitchFamily="34" charset="0"/>
              </a:rPr>
              <a:t>-</a:t>
            </a:r>
            <a:r>
              <a:rPr kumimoji="0" lang="es-ES" sz="1200" b="1" i="1"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lang="es-ES" sz="1200" b="1" i="1" dirty="0" smtClean="0">
                <a:latin typeface="Arial" pitchFamily="34" charset="0"/>
                <a:ea typeface="Times New Roman" pitchFamily="18" charset="0"/>
                <a:cs typeface="Arial" pitchFamily="34" charset="0"/>
              </a:rPr>
              <a:t>NEGATIVA</a:t>
            </a: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37218" name="Picture 2" descr="ataque 1"/>
          <p:cNvPicPr>
            <a:picLocks noChangeAspect="1" noChangeArrowheads="1"/>
          </p:cNvPicPr>
          <p:nvPr/>
        </p:nvPicPr>
        <p:blipFill>
          <a:blip r:embed="rId2"/>
          <a:srcRect/>
          <a:stretch>
            <a:fillRect/>
          </a:stretch>
        </p:blipFill>
        <p:spPr bwMode="auto">
          <a:xfrm>
            <a:off x="928662" y="2500306"/>
            <a:ext cx="7143800" cy="4000528"/>
          </a:xfrm>
          <a:prstGeom prst="rect">
            <a:avLst/>
          </a:prstGeom>
          <a:noFill/>
          <a:ln w="9525">
            <a:noFill/>
            <a:miter lim="800000"/>
            <a:headEnd/>
            <a:tailEnd/>
          </a:ln>
        </p:spPr>
      </p:pic>
      <p:pic>
        <p:nvPicPr>
          <p:cNvPr id="137219" name="Picture 3" descr="Armador 1"/>
          <p:cNvPicPr>
            <a:picLocks noChangeAspect="1" noChangeArrowheads="1"/>
          </p:cNvPicPr>
          <p:nvPr/>
        </p:nvPicPr>
        <p:blipFill>
          <a:blip r:embed="rId3"/>
          <a:srcRect/>
          <a:stretch>
            <a:fillRect/>
          </a:stretch>
        </p:blipFill>
        <p:spPr bwMode="auto">
          <a:xfrm>
            <a:off x="1000100" y="357166"/>
            <a:ext cx="7072362" cy="15716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taque x4 3"/>
          <p:cNvPicPr>
            <a:picLocks noChangeAspect="1" noChangeArrowheads="1"/>
          </p:cNvPicPr>
          <p:nvPr/>
        </p:nvPicPr>
        <p:blipFill>
          <a:blip r:embed="rId2"/>
          <a:srcRect/>
          <a:stretch>
            <a:fillRect/>
          </a:stretch>
        </p:blipFill>
        <p:spPr bwMode="auto">
          <a:xfrm>
            <a:off x="714348" y="142852"/>
            <a:ext cx="7786742" cy="3214710"/>
          </a:xfrm>
          <a:prstGeom prst="rect">
            <a:avLst/>
          </a:prstGeom>
          <a:noFill/>
          <a:ln w="9525">
            <a:noFill/>
            <a:miter lim="800000"/>
            <a:headEnd/>
            <a:tailEnd/>
          </a:ln>
        </p:spPr>
      </p:pic>
      <p:pic>
        <p:nvPicPr>
          <p:cNvPr id="1027" name="Picture 3" descr="ataque x4 2"/>
          <p:cNvPicPr>
            <a:picLocks noChangeAspect="1" noChangeArrowheads="1"/>
          </p:cNvPicPr>
          <p:nvPr/>
        </p:nvPicPr>
        <p:blipFill>
          <a:blip r:embed="rId3"/>
          <a:srcRect/>
          <a:stretch>
            <a:fillRect/>
          </a:stretch>
        </p:blipFill>
        <p:spPr bwMode="auto">
          <a:xfrm>
            <a:off x="642910" y="3552849"/>
            <a:ext cx="7858180" cy="3305175"/>
          </a:xfrm>
          <a:prstGeom prst="rect">
            <a:avLst/>
          </a:prstGeom>
          <a:noFill/>
          <a:ln w="9525">
            <a:noFill/>
            <a:miter lim="800000"/>
            <a:headEnd/>
            <a:tailEnd/>
          </a:ln>
        </p:spPr>
      </p:pic>
      <p:sp>
        <p:nvSpPr>
          <p:cNvPr id="1028" name="Rectangle 4"/>
          <p:cNvSpPr>
            <a:spLocks noChangeArrowheads="1"/>
          </p:cNvSpPr>
          <p:nvPr/>
        </p:nvSpPr>
        <p:spPr bwMode="auto">
          <a:xfrm>
            <a:off x="3714744" y="3286124"/>
            <a:ext cx="2143140" cy="2857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1" i="1" u="none" strike="noStrike" cap="none" normalizeH="0" baseline="0" smtClean="0">
                <a:ln>
                  <a:noFill/>
                </a:ln>
                <a:solidFill>
                  <a:schemeClr val="tx1"/>
                </a:solidFill>
                <a:effectLst/>
                <a:latin typeface="Arial" pitchFamily="34" charset="0"/>
                <a:ea typeface="Times New Roman" pitchFamily="18" charset="0"/>
                <a:cs typeface="Arial" pitchFamily="34" charset="0"/>
              </a:rPr>
              <a:t>RECEPCIÓN  + POSITIVA</a:t>
            </a: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ctangle 4"/>
          <p:cNvSpPr>
            <a:spLocks noChangeArrowheads="1"/>
          </p:cNvSpPr>
          <p:nvPr/>
        </p:nvSpPr>
        <p:spPr bwMode="auto">
          <a:xfrm>
            <a:off x="3571868" y="0"/>
            <a:ext cx="2143140" cy="2857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12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RECEPCIÓN  ++</a:t>
            </a:r>
            <a:r>
              <a:rPr kumimoji="0" lang="es-ES" sz="1200" b="1" i="1"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es-ES" sz="1200"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POSITIVA</a:t>
            </a: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4313" y="857250"/>
            <a:ext cx="8715375" cy="5429250"/>
          </a:xfrm>
        </p:spPr>
        <p:txBody>
          <a:bodyPr>
            <a:normAutofit fontScale="92500" lnSpcReduction="20000"/>
          </a:bodyPr>
          <a:lstStyle/>
          <a:p>
            <a:pPr algn="ctr">
              <a:buFontTx/>
              <a:buNone/>
              <a:defRPr/>
            </a:pPr>
            <a:r>
              <a:rPr lang="es-ES" sz="4600" dirty="0" smtClean="0">
                <a:latin typeface="Century Gothic" pitchFamily="34" charset="0"/>
              </a:rPr>
              <a:t>ACCIONES GANADAS</a:t>
            </a:r>
          </a:p>
          <a:p>
            <a:pPr algn="ctr">
              <a:buFontTx/>
              <a:buNone/>
              <a:defRPr/>
            </a:pPr>
            <a:endParaRPr lang="es-AR" sz="3600" dirty="0" smtClean="0"/>
          </a:p>
          <a:p>
            <a:pPr algn="ctr">
              <a:buFontTx/>
              <a:buNone/>
              <a:defRPr/>
            </a:pPr>
            <a:endParaRPr lang="es-AR" sz="3600" dirty="0" smtClean="0"/>
          </a:p>
          <a:p>
            <a:pPr>
              <a:buFontTx/>
              <a:buNone/>
              <a:defRPr/>
            </a:pPr>
            <a:endParaRPr lang="es-AR" sz="3600" dirty="0" smtClean="0"/>
          </a:p>
          <a:p>
            <a:pPr>
              <a:buFontTx/>
              <a:buNone/>
              <a:defRPr/>
            </a:pPr>
            <a:r>
              <a:rPr lang="es-AR" sz="3600" dirty="0" smtClean="0"/>
              <a:t>          </a:t>
            </a:r>
            <a:r>
              <a:rPr lang="es-AR" sz="3600" dirty="0" smtClean="0">
                <a:latin typeface="Century Gothic" pitchFamily="34" charset="0"/>
              </a:rPr>
              <a:t>   </a:t>
            </a:r>
            <a:r>
              <a:rPr lang="es-ES" sz="4600" dirty="0" smtClean="0">
                <a:latin typeface="Century Gothic" pitchFamily="34" charset="0"/>
              </a:rPr>
              <a:t>ACCIONES PERDIDAS</a:t>
            </a:r>
          </a:p>
          <a:p>
            <a:pPr algn="ctr">
              <a:buFontTx/>
              <a:buNone/>
              <a:defRPr/>
            </a:pPr>
            <a:r>
              <a:rPr lang="es-ES" sz="3600" b="1" dirty="0" smtClean="0"/>
              <a:t>  </a:t>
            </a:r>
          </a:p>
          <a:p>
            <a:pPr>
              <a:spcBef>
                <a:spcPts val="0"/>
              </a:spcBef>
              <a:buFontTx/>
              <a:buNone/>
              <a:defRPr/>
            </a:pPr>
            <a:endParaRPr lang="es-ES" dirty="0" smtClean="0"/>
          </a:p>
          <a:p>
            <a:pPr>
              <a:spcBef>
                <a:spcPts val="0"/>
              </a:spcBef>
              <a:buFontTx/>
              <a:buNone/>
              <a:defRPr/>
            </a:pPr>
            <a:endParaRPr lang="es-ES" dirty="0" smtClean="0"/>
          </a:p>
          <a:p>
            <a:pPr>
              <a:spcBef>
                <a:spcPts val="0"/>
              </a:spcBef>
              <a:buFontTx/>
              <a:buNone/>
              <a:defRPr/>
            </a:pPr>
            <a:endParaRPr lang="es-ES" i="1" u="sng" dirty="0" smtClean="0"/>
          </a:p>
          <a:p>
            <a:pPr>
              <a:spcBef>
                <a:spcPts val="0"/>
              </a:spcBef>
              <a:buFontTx/>
              <a:buNone/>
              <a:defRPr/>
            </a:pPr>
            <a:r>
              <a:rPr lang="es-ES" i="1" u="sng" dirty="0" smtClean="0">
                <a:latin typeface="Century Gothic" pitchFamily="34" charset="0"/>
              </a:rPr>
              <a:t>NOTA: </a:t>
            </a:r>
            <a:r>
              <a:rPr lang="es-ES" i="1" dirty="0" smtClean="0">
                <a:latin typeface="Century Gothic" pitchFamily="34" charset="0"/>
              </a:rPr>
              <a:t>EL CRITERIO </a:t>
            </a:r>
            <a:r>
              <a:rPr lang="es-ES" b="1" i="1" dirty="0" smtClean="0">
                <a:solidFill>
                  <a:srgbClr val="FF0000"/>
                </a:solidFill>
                <a:latin typeface="Century Gothic" pitchFamily="34" charset="0"/>
              </a:rPr>
              <a:t>( / ) </a:t>
            </a:r>
            <a:r>
              <a:rPr lang="es-ES" i="1" dirty="0" smtClean="0">
                <a:latin typeface="Century Gothic" pitchFamily="34" charset="0"/>
              </a:rPr>
              <a:t>PARA EL SAQUE ENTRA</a:t>
            </a:r>
          </a:p>
          <a:p>
            <a:pPr>
              <a:spcBef>
                <a:spcPts val="0"/>
              </a:spcBef>
              <a:buFontTx/>
              <a:buNone/>
              <a:defRPr/>
            </a:pPr>
            <a:r>
              <a:rPr lang="es-ES" i="1" dirty="0" smtClean="0">
                <a:latin typeface="Century Gothic" pitchFamily="34" charset="0"/>
              </a:rPr>
              <a:t>DENTRO DE LAS ACCIONES GANADAS</a:t>
            </a:r>
          </a:p>
          <a:p>
            <a:pPr>
              <a:defRPr/>
            </a:pPr>
            <a:endParaRPr lang="es-ES" dirty="0"/>
          </a:p>
        </p:txBody>
      </p:sp>
      <p:sp>
        <p:nvSpPr>
          <p:cNvPr id="61443" name="Rectangle 2"/>
          <p:cNvSpPr>
            <a:spLocks noGrp="1" noChangeArrowheads="1"/>
          </p:cNvSpPr>
          <p:nvPr>
            <p:ph type="title"/>
          </p:nvPr>
        </p:nvSpPr>
        <p:spPr>
          <a:xfrm>
            <a:off x="2286000" y="214313"/>
            <a:ext cx="4343400" cy="500062"/>
          </a:xfrm>
          <a:solidFill>
            <a:srgbClr val="00FF00"/>
          </a:solidFill>
        </p:spPr>
        <p:txBody>
          <a:bodyPr/>
          <a:lstStyle/>
          <a:p>
            <a:pPr eaLnBrk="1" hangingPunct="1"/>
            <a:r>
              <a:rPr lang="es-ES_tradnl" sz="1800" b="1" smtClean="0">
                <a:latin typeface="Tahoma" pitchFamily="34" charset="0"/>
              </a:rPr>
              <a:t>ESTADISTICAS en el VOLEIBOL</a:t>
            </a:r>
            <a:endParaRPr lang="es-ES" sz="1800" b="1" smtClean="0">
              <a:latin typeface="Tahoma" pitchFamily="34" charset="0"/>
            </a:endParaRPr>
          </a:p>
        </p:txBody>
      </p:sp>
      <p:sp>
        <p:nvSpPr>
          <p:cNvPr id="5" name="4 Llamada rectangular redondeada"/>
          <p:cNvSpPr/>
          <p:nvPr/>
        </p:nvSpPr>
        <p:spPr>
          <a:xfrm>
            <a:off x="1214438" y="1643063"/>
            <a:ext cx="1714500" cy="928687"/>
          </a:xfrm>
          <a:prstGeom prst="wedgeRoundRectCallout">
            <a:avLst>
              <a:gd name="adj1" fmla="val 78214"/>
              <a:gd name="adj2" fmla="val -71125"/>
              <a:gd name="adj3" fmla="val 16667"/>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6600" b="1" dirty="0">
                <a:solidFill>
                  <a:schemeClr val="tx1"/>
                </a:solidFill>
              </a:rPr>
              <a:t> #+!  </a:t>
            </a:r>
          </a:p>
        </p:txBody>
      </p:sp>
      <p:sp>
        <p:nvSpPr>
          <p:cNvPr id="6" name="5 Llamada rectangular redondeada"/>
          <p:cNvSpPr/>
          <p:nvPr/>
        </p:nvSpPr>
        <p:spPr>
          <a:xfrm>
            <a:off x="6643688" y="3929063"/>
            <a:ext cx="1714500" cy="928687"/>
          </a:xfrm>
          <a:prstGeom prst="wedgeRoundRectCallout">
            <a:avLst>
              <a:gd name="adj1" fmla="val -60452"/>
              <a:gd name="adj2" fmla="val -90817"/>
              <a:gd name="adj3" fmla="val 16667"/>
            </a:avLst>
          </a:prstGeom>
          <a:solidFill>
            <a:schemeClr val="bg1"/>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6000" b="1" dirty="0">
                <a:solidFill>
                  <a:schemeClr val="tx1"/>
                </a:solidFill>
              </a:rPr>
              <a:t>/ =  </a:t>
            </a: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7 Conector recto de flecha"/>
          <p:cNvCxnSpPr/>
          <p:nvPr/>
        </p:nvCxnSpPr>
        <p:spPr>
          <a:xfrm rot="5400000">
            <a:off x="6393656" y="3107532"/>
            <a:ext cx="1214437" cy="0"/>
          </a:xfrm>
          <a:prstGeom prst="straightConnector1">
            <a:avLst/>
          </a:prstGeom>
          <a:ln w="95250">
            <a:solidFill>
              <a:srgbClr val="00B050"/>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6" name="5 Conector recto de flecha"/>
          <p:cNvCxnSpPr/>
          <p:nvPr/>
        </p:nvCxnSpPr>
        <p:spPr>
          <a:xfrm rot="16200000" flipV="1">
            <a:off x="2500312" y="3429001"/>
            <a:ext cx="1000125" cy="0"/>
          </a:xfrm>
          <a:prstGeom prst="straightConnector1">
            <a:avLst/>
          </a:prstGeom>
          <a:ln w="95250">
            <a:solidFill>
              <a:srgbClr val="00B050"/>
            </a:solidFill>
            <a:tailEnd type="triangle" w="lg" len="med"/>
          </a:ln>
        </p:spPr>
        <p:style>
          <a:lnRef idx="1">
            <a:schemeClr val="accent1"/>
          </a:lnRef>
          <a:fillRef idx="0">
            <a:schemeClr val="accent1"/>
          </a:fillRef>
          <a:effectRef idx="0">
            <a:schemeClr val="accent1"/>
          </a:effectRef>
          <a:fontRef idx="minor">
            <a:schemeClr val="tx1"/>
          </a:fontRef>
        </p:style>
      </p:cxnSp>
      <p:sp>
        <p:nvSpPr>
          <p:cNvPr id="4" name="3 Llamada rectangular redondeada"/>
          <p:cNvSpPr/>
          <p:nvPr/>
        </p:nvSpPr>
        <p:spPr>
          <a:xfrm>
            <a:off x="357188" y="3857625"/>
            <a:ext cx="3714750" cy="1143000"/>
          </a:xfrm>
          <a:prstGeom prst="wedgeRoundRectCallout">
            <a:avLst>
              <a:gd name="adj1" fmla="val -10600"/>
              <a:gd name="adj2" fmla="val -63870"/>
              <a:gd name="adj3" fmla="val 16667"/>
            </a:avLst>
          </a:prstGeom>
          <a:solidFill>
            <a:schemeClr val="bg2">
              <a:lumMod val="9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4400" dirty="0">
                <a:solidFill>
                  <a:schemeClr val="tx1"/>
                </a:solidFill>
                <a:latin typeface="Arial Narrow" pitchFamily="34" charset="0"/>
              </a:rPr>
              <a:t>Valores    </a:t>
            </a:r>
            <a:r>
              <a:rPr lang="es-AR" sz="4400" b="1" dirty="0">
                <a:solidFill>
                  <a:schemeClr val="tx1"/>
                </a:solidFill>
                <a:latin typeface="Arial Narrow" pitchFamily="34" charset="0"/>
              </a:rPr>
              <a:t> </a:t>
            </a:r>
            <a:endParaRPr lang="es-ES" sz="4400" b="1" dirty="0">
              <a:solidFill>
                <a:schemeClr val="tx1"/>
              </a:solidFill>
              <a:latin typeface="Arial Narrow" pitchFamily="34" charset="0"/>
            </a:endParaRPr>
          </a:p>
        </p:txBody>
      </p:sp>
      <p:sp>
        <p:nvSpPr>
          <p:cNvPr id="7" name="6 Llamada rectangular redondeada"/>
          <p:cNvSpPr/>
          <p:nvPr/>
        </p:nvSpPr>
        <p:spPr>
          <a:xfrm>
            <a:off x="4643438" y="1500188"/>
            <a:ext cx="3714750" cy="1143000"/>
          </a:xfrm>
          <a:prstGeom prst="wedgeRoundRectCallout">
            <a:avLst>
              <a:gd name="adj1" fmla="val -5130"/>
              <a:gd name="adj2" fmla="val 78352"/>
              <a:gd name="adj3" fmla="val 16667"/>
            </a:avLst>
          </a:prstGeom>
          <a:solidFill>
            <a:schemeClr val="bg2">
              <a:lumMod val="9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4400" dirty="0">
                <a:solidFill>
                  <a:schemeClr val="tx1"/>
                </a:solidFill>
                <a:latin typeface="Arial Narrow" pitchFamily="34" charset="0"/>
              </a:rPr>
              <a:t>Valores    </a:t>
            </a:r>
            <a:r>
              <a:rPr lang="es-AR" sz="4400" b="1" dirty="0">
                <a:solidFill>
                  <a:schemeClr val="tx1"/>
                </a:solidFill>
                <a:latin typeface="Arial Narrow" pitchFamily="34" charset="0"/>
              </a:rPr>
              <a:t> </a:t>
            </a:r>
            <a:endParaRPr lang="es-ES" sz="4400" b="1" dirty="0">
              <a:solidFill>
                <a:schemeClr val="tx1"/>
              </a:solidFill>
              <a:latin typeface="Arial Narrow" pitchFamily="34" charset="0"/>
            </a:endParaRPr>
          </a:p>
        </p:txBody>
      </p:sp>
      <p:sp>
        <p:nvSpPr>
          <p:cNvPr id="11" name="10 Elipse"/>
          <p:cNvSpPr/>
          <p:nvPr/>
        </p:nvSpPr>
        <p:spPr>
          <a:xfrm>
            <a:off x="928662" y="857232"/>
            <a:ext cx="3143272" cy="2000264"/>
          </a:xfrm>
          <a:prstGeom prst="ellipse">
            <a:avLst/>
          </a:prstGeom>
          <a:noFill/>
          <a:effectLst>
            <a:outerShdw blurRad="50800" dist="38100" dir="2700000" algn="tl" rotWithShape="0">
              <a:prstClr val="black">
                <a:alpha val="40000"/>
              </a:prstClr>
            </a:outerShdw>
          </a:effectLst>
          <a:scene3d>
            <a:camera prst="isometricOffAxis1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4400" dirty="0">
                <a:solidFill>
                  <a:schemeClr val="tx1"/>
                </a:solidFill>
                <a:latin typeface="Bahnschrift SemiBold Condensed" pitchFamily="34" charset="0"/>
              </a:rPr>
              <a:t>4 #       3 +</a:t>
            </a:r>
          </a:p>
          <a:p>
            <a:pPr algn="ctr">
              <a:defRPr/>
            </a:pPr>
            <a:r>
              <a:rPr lang="es-AR" dirty="0">
                <a:solidFill>
                  <a:schemeClr val="tx1"/>
                </a:solidFill>
                <a:latin typeface="Bahnschrift SemiLight" pitchFamily="34" charset="0"/>
              </a:rPr>
              <a:t>Ventaja lado atacante</a:t>
            </a:r>
            <a:endParaRPr lang="es-ES" dirty="0">
              <a:solidFill>
                <a:schemeClr val="tx1"/>
              </a:solidFill>
              <a:latin typeface="Bahnschrift SemiLight" pitchFamily="34" charset="0"/>
            </a:endParaRPr>
          </a:p>
        </p:txBody>
      </p:sp>
      <p:sp>
        <p:nvSpPr>
          <p:cNvPr id="12" name="11 Elipse"/>
          <p:cNvSpPr/>
          <p:nvPr/>
        </p:nvSpPr>
        <p:spPr>
          <a:xfrm>
            <a:off x="4572000" y="3786190"/>
            <a:ext cx="2928958" cy="2000264"/>
          </a:xfrm>
          <a:prstGeom prst="ellipse">
            <a:avLst/>
          </a:prstGeom>
          <a:noFill/>
          <a:effectLst>
            <a:outerShdw blurRad="50800" dist="38100" dir="2700000" algn="tl" rotWithShape="0">
              <a:prstClr val="black">
                <a:alpha val="40000"/>
              </a:prstClr>
            </a:out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4400" dirty="0">
                <a:solidFill>
                  <a:schemeClr val="tx1"/>
                </a:solidFill>
                <a:latin typeface="Bahnschrift SemiBold Condensed" pitchFamily="34" charset="0"/>
              </a:rPr>
              <a:t>2 /       1 -</a:t>
            </a:r>
          </a:p>
          <a:p>
            <a:pPr algn="ctr">
              <a:defRPr/>
            </a:pPr>
            <a:r>
              <a:rPr lang="es-AR" dirty="0">
                <a:solidFill>
                  <a:schemeClr val="tx1"/>
                </a:solidFill>
                <a:latin typeface="Bahnschrift SemiLight" pitchFamily="34" charset="0"/>
              </a:rPr>
              <a:t>Ventaja lado que defiende</a:t>
            </a:r>
            <a:endParaRPr lang="es-ES" dirty="0">
              <a:solidFill>
                <a:schemeClr val="tx1"/>
              </a:solidFill>
              <a:latin typeface="Bahnschrift SemiLight" pitchFamily="34" charset="0"/>
            </a:endParaRPr>
          </a:p>
        </p:txBody>
      </p:sp>
      <p:sp>
        <p:nvSpPr>
          <p:cNvPr id="13" name="12 Elipse"/>
          <p:cNvSpPr/>
          <p:nvPr/>
        </p:nvSpPr>
        <p:spPr>
          <a:xfrm rot="781112">
            <a:off x="6027387" y="4733324"/>
            <a:ext cx="2928958" cy="2000264"/>
          </a:xfrm>
          <a:prstGeom prst="ellipse">
            <a:avLst/>
          </a:prstGeom>
          <a:noFill/>
          <a:effectLst>
            <a:outerShdw blurRad="50800" dist="38100" dir="2700000" algn="tl" rotWithShape="0">
              <a:prstClr val="black">
                <a:alpha val="40000"/>
              </a:prstClr>
            </a:outerShdw>
          </a:effectLst>
          <a:scene3d>
            <a:camera prst="isometricTopUp"/>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4400" dirty="0">
                <a:solidFill>
                  <a:schemeClr val="tx1"/>
                </a:solidFill>
                <a:latin typeface="Bahnschrift SemiBold Condensed" pitchFamily="34" charset="0"/>
              </a:rPr>
              <a:t>0 =</a:t>
            </a:r>
          </a:p>
          <a:p>
            <a:pPr algn="ctr">
              <a:defRPr/>
            </a:pPr>
            <a:r>
              <a:rPr lang="es-AR" dirty="0">
                <a:solidFill>
                  <a:schemeClr val="tx1"/>
                </a:solidFill>
                <a:latin typeface="Bahnschrift SemiLight" pitchFamily="34" charset="0"/>
              </a:rPr>
              <a:t>PUNTO</a:t>
            </a:r>
            <a:endParaRPr lang="es-ES" dirty="0">
              <a:solidFill>
                <a:schemeClr val="tx1"/>
              </a:solidFill>
              <a:latin typeface="Bahnschrift SemiLight" pitchFamily="34" charset="0"/>
            </a:endParaRPr>
          </a:p>
        </p:txBody>
      </p:sp>
      <p:sp>
        <p:nvSpPr>
          <p:cNvPr id="14" name="13 Rectángulo"/>
          <p:cNvSpPr/>
          <p:nvPr/>
        </p:nvSpPr>
        <p:spPr>
          <a:xfrm>
            <a:off x="1071563" y="285750"/>
            <a:ext cx="5500687" cy="500063"/>
          </a:xfrm>
          <a:prstGeom prst="rect">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800" dirty="0">
                <a:solidFill>
                  <a:schemeClr val="tx1"/>
                </a:solidFill>
                <a:latin typeface="Bahnschrift SemiLight" pitchFamily="34" charset="0"/>
              </a:rPr>
              <a:t>SENSACIONES  </a:t>
            </a:r>
            <a:r>
              <a:rPr lang="es-AR" sz="3200" b="1" dirty="0">
                <a:solidFill>
                  <a:schemeClr val="tx1"/>
                </a:solidFill>
                <a:cs typeface="Times New Roman"/>
              </a:rPr>
              <a:t>≠</a:t>
            </a:r>
            <a:r>
              <a:rPr lang="es-AR" sz="2800" dirty="0">
                <a:solidFill>
                  <a:schemeClr val="tx1"/>
                </a:solidFill>
                <a:cs typeface="Times New Roman"/>
              </a:rPr>
              <a:t>  </a:t>
            </a:r>
            <a:r>
              <a:rPr lang="es-AR" sz="2800" dirty="0">
                <a:solidFill>
                  <a:schemeClr val="tx1"/>
                </a:solidFill>
                <a:latin typeface="Bahnschrift SemiLight" pitchFamily="34" charset="0"/>
              </a:rPr>
              <a:t>REALIDAD</a:t>
            </a:r>
            <a:endParaRPr lang="es-ES" sz="2800" dirty="0">
              <a:solidFill>
                <a:schemeClr val="tx1"/>
              </a:solidFill>
              <a:latin typeface="Bahnschrift SemiLight" pitchFamily="34" charset="0"/>
            </a:endParaRPr>
          </a:p>
        </p:txBody>
      </p:sp>
      <p:pic>
        <p:nvPicPr>
          <p:cNvPr id="62474" name="9 Imagen" descr="C:\Users\omar\Desktop\LIBRO\DIBUJOS BELEN\Dibujos Ezequiel\voley_3[1].png"/>
          <p:cNvPicPr>
            <a:picLocks noChangeAspect="1" noChangeArrowheads="1"/>
          </p:cNvPicPr>
          <p:nvPr/>
        </p:nvPicPr>
        <p:blipFill>
          <a:blip r:embed="rId2"/>
          <a:srcRect/>
          <a:stretch>
            <a:fillRect/>
          </a:stretch>
        </p:blipFill>
        <p:spPr bwMode="auto">
          <a:xfrm>
            <a:off x="6572250" y="-214313"/>
            <a:ext cx="2571750" cy="1357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514" name="Picture 2" descr="C:\Users\Omar Grasso\Documents\FOTOS VOLEIBOL\2024\Tendencia Armador.jpg"/>
          <p:cNvPicPr>
            <a:picLocks noChangeAspect="1" noChangeArrowheads="1"/>
          </p:cNvPicPr>
          <p:nvPr/>
        </p:nvPicPr>
        <p:blipFill>
          <a:blip r:embed="rId2" cstate="print"/>
          <a:srcRect/>
          <a:stretch>
            <a:fillRect/>
          </a:stretch>
        </p:blipFill>
        <p:spPr bwMode="auto">
          <a:xfrm>
            <a:off x="2071670" y="1285860"/>
            <a:ext cx="4429156" cy="4511177"/>
          </a:xfrm>
          <a:prstGeom prst="rect">
            <a:avLst/>
          </a:prstGeom>
          <a:noFill/>
        </p:spPr>
      </p:pic>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130710"/>
            <a:ext cx="9144000" cy="400110"/>
          </a:xfrm>
          <a:prstGeom prst="rect">
            <a:avLst/>
          </a:prstGeom>
          <a:solidFill>
            <a:schemeClr val="accent4">
              <a:lumMod val="20000"/>
              <a:lumOff val="80000"/>
            </a:schemeClr>
          </a:solidFill>
          <a:ln w="34925">
            <a:solidFill>
              <a:srgbClr val="FFFF00"/>
            </a:solidFill>
          </a:ln>
        </p:spPr>
        <p:txBody>
          <a:bodyPr wrap="square">
            <a:spAutoFit/>
          </a:bodyPr>
          <a:lstStyle/>
          <a:p>
            <a:pPr algn="ctr" eaLnBrk="0" hangingPunct="0">
              <a:defRPr/>
            </a:pPr>
            <a:r>
              <a:rPr lang="es-ES_tradnl" sz="2000" b="1" dirty="0" smtClean="0">
                <a:solidFill>
                  <a:srgbClr val="FF0000"/>
                </a:solidFill>
                <a:latin typeface="Century Gothic" pitchFamily="34" charset="0"/>
                <a:cs typeface="Arial" pitchFamily="34" charset="0"/>
              </a:rPr>
              <a:t>PARA EVALUAR ¡¡¡¡</a:t>
            </a:r>
            <a:endParaRPr lang="es-ES" sz="2000" b="1" dirty="0">
              <a:solidFill>
                <a:srgbClr val="FF0000"/>
              </a:solidFill>
              <a:latin typeface="Century Gothic" pitchFamily="34" charset="0"/>
              <a:cs typeface="Times New Roman" pitchFamily="18" charset="0"/>
            </a:endParaRPr>
          </a:p>
        </p:txBody>
      </p:sp>
      <p:pic>
        <p:nvPicPr>
          <p:cNvPr id="5" name="PARA EVALUAR.mp4">
            <a:hlinkClick r:id="" action="ppaction://media"/>
          </p:cNvPr>
          <p:cNvPicPr>
            <a:picLocks noRot="1" noChangeAspect="1"/>
          </p:cNvPicPr>
          <p:nvPr>
            <a:videoFile r:link="rId1"/>
          </p:nvPr>
        </p:nvPicPr>
        <p:blipFill>
          <a:blip r:embed="rId3"/>
          <a:stretch>
            <a:fillRect/>
          </a:stretch>
        </p:blipFill>
        <p:spPr>
          <a:xfrm>
            <a:off x="214282" y="642918"/>
            <a:ext cx="8715436" cy="600079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Título"/>
          <p:cNvSpPr>
            <a:spLocks noGrp="1"/>
          </p:cNvSpPr>
          <p:nvPr>
            <p:ph type="title"/>
          </p:nvPr>
        </p:nvSpPr>
        <p:spPr/>
        <p:txBody>
          <a:bodyPr/>
          <a:lstStyle/>
          <a:p>
            <a:endParaRPr lang="es-ES" smtClean="0"/>
          </a:p>
        </p:txBody>
      </p:sp>
      <p:pic>
        <p:nvPicPr>
          <p:cNvPr id="4" name="Ejercitación Saque, recepción y ataque 2.mp4">
            <a:hlinkClick r:id="" action="ppaction://media"/>
          </p:cNvPr>
          <p:cNvPicPr>
            <a:picLocks noGrp="1" noRot="1" noChangeAspect="1"/>
          </p:cNvPicPr>
          <p:nvPr>
            <p:ph idx="1"/>
            <a:videoFile r:link="rId1"/>
          </p:nvPr>
        </p:nvPicPr>
        <p:blipFill>
          <a:blip r:embed="rId3"/>
          <a:srcRect/>
          <a:stretch>
            <a:fillRect/>
          </a:stretch>
        </p:blipFill>
        <p:spPr>
          <a:xfrm>
            <a:off x="214313" y="642961"/>
            <a:ext cx="8786812" cy="6143625"/>
          </a:xfrm>
        </p:spPr>
      </p:pic>
      <p:sp>
        <p:nvSpPr>
          <p:cNvPr id="5" name="4 Rectángulo"/>
          <p:cNvSpPr/>
          <p:nvPr/>
        </p:nvSpPr>
        <p:spPr>
          <a:xfrm>
            <a:off x="0" y="130710"/>
            <a:ext cx="9144000" cy="400110"/>
          </a:xfrm>
          <a:prstGeom prst="rect">
            <a:avLst/>
          </a:prstGeom>
          <a:solidFill>
            <a:schemeClr val="accent4">
              <a:lumMod val="20000"/>
              <a:lumOff val="80000"/>
            </a:schemeClr>
          </a:solidFill>
          <a:ln w="34925">
            <a:solidFill>
              <a:srgbClr val="FFFF00"/>
            </a:solidFill>
          </a:ln>
        </p:spPr>
        <p:txBody>
          <a:bodyPr wrap="square">
            <a:spAutoFit/>
          </a:bodyPr>
          <a:lstStyle/>
          <a:p>
            <a:pPr algn="ctr" eaLnBrk="0" hangingPunct="0">
              <a:defRPr/>
            </a:pPr>
            <a:r>
              <a:rPr lang="es-ES_tradnl" sz="2000" b="1" dirty="0" smtClean="0">
                <a:solidFill>
                  <a:srgbClr val="FF0000"/>
                </a:solidFill>
                <a:latin typeface="Century Gothic" pitchFamily="34" charset="0"/>
                <a:cs typeface="Arial" pitchFamily="34" charset="0"/>
              </a:rPr>
              <a:t>PARA EVALUAR ¡¡¡¡</a:t>
            </a:r>
            <a:endParaRPr lang="es-ES" sz="2000" b="1" dirty="0">
              <a:solidFill>
                <a:srgbClr val="FF0000"/>
              </a:solidFill>
              <a:latin typeface="Century Gothic" pitchFamily="34" charset="0"/>
              <a:cs typeface="Times New Roman" pitchFamily="18" charset="0"/>
            </a:endParaRPr>
          </a:p>
        </p:txBody>
      </p:sp>
      <p:sp>
        <p:nvSpPr>
          <p:cNvPr id="6" name="Rectangle 2"/>
          <p:cNvSpPr txBox="1">
            <a:spLocks noChangeArrowheads="1"/>
          </p:cNvSpPr>
          <p:nvPr/>
        </p:nvSpPr>
        <p:spPr>
          <a:xfrm>
            <a:off x="2214546" y="71462"/>
            <a:ext cx="5429288" cy="500018"/>
          </a:xfrm>
          <a:prstGeom prst="rect">
            <a:avLst/>
          </a:prstGeom>
          <a:solidFill>
            <a:srgbClr val="00FF00"/>
          </a:solidFill>
        </p:spPr>
        <p:txBody>
          <a:bodyPr vert="horz" lIns="91440" tIns="45720" rIns="91440" bIns="45720" rtlCol="0" anchor="ctr">
            <a:normAutofit fontScale="92500"/>
          </a:bodyPr>
          <a:lstStyle/>
          <a:p>
            <a:pPr lvl="0" algn="ctr">
              <a:spcBef>
                <a:spcPct val="0"/>
              </a:spcBef>
              <a:defRPr/>
            </a:pPr>
            <a:r>
              <a:rPr lang="es-ES" b="1" dirty="0" smtClean="0">
                <a:latin typeface="Tahoma" pitchFamily="34" charset="0"/>
                <a:ea typeface="+mj-ea"/>
                <a:cs typeface="+mj-cs"/>
              </a:rPr>
              <a:t>PARA EVALUAR: SAQUE, RECEPCION y ATAQUE</a:t>
            </a:r>
            <a:endParaRPr kumimoji="0" lang="es-ES" sz="1800" b="1" i="0" u="none" strike="noStrike" kern="1200" cap="none" spc="0" normalizeH="0" baseline="0" noProof="0" dirty="0" smtClean="0">
              <a:ln>
                <a:noFill/>
              </a:ln>
              <a:solidFill>
                <a:schemeClr val="tx1"/>
              </a:solidFill>
              <a:effectLst/>
              <a:uLnTx/>
              <a:uFillTx/>
              <a:latin typeface="Tahoma" pitchFamily="34" charset="0"/>
              <a:ea typeface="+mj-ea"/>
              <a:cs typeface="+mj-cs"/>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jercicio para el Saque y recepción  2.mp4">
            <a:hlinkClick r:id="" action="ppaction://media"/>
          </p:cNvPr>
          <p:cNvPicPr>
            <a:picLocks noGrp="1" noRot="1" noChangeAspect="1"/>
          </p:cNvPicPr>
          <p:nvPr>
            <p:ph idx="1"/>
            <a:videoFile r:link="rId1"/>
          </p:nvPr>
        </p:nvPicPr>
        <p:blipFill>
          <a:blip r:embed="rId3"/>
          <a:stretch>
            <a:fillRect/>
          </a:stretch>
        </p:blipFill>
        <p:spPr>
          <a:xfrm>
            <a:off x="142844" y="642918"/>
            <a:ext cx="8858312" cy="6072230"/>
          </a:xfrm>
          <a:prstGeom prst="rect">
            <a:avLst/>
          </a:prstGeom>
        </p:spPr>
      </p:pic>
      <p:sp>
        <p:nvSpPr>
          <p:cNvPr id="5" name="4 Rectángulo"/>
          <p:cNvSpPr/>
          <p:nvPr/>
        </p:nvSpPr>
        <p:spPr>
          <a:xfrm>
            <a:off x="0" y="130710"/>
            <a:ext cx="9144000" cy="400110"/>
          </a:xfrm>
          <a:prstGeom prst="rect">
            <a:avLst/>
          </a:prstGeom>
          <a:solidFill>
            <a:schemeClr val="accent4">
              <a:lumMod val="20000"/>
              <a:lumOff val="80000"/>
            </a:schemeClr>
          </a:solidFill>
          <a:ln w="34925">
            <a:solidFill>
              <a:srgbClr val="FFFF00"/>
            </a:solidFill>
          </a:ln>
        </p:spPr>
        <p:txBody>
          <a:bodyPr wrap="square">
            <a:spAutoFit/>
          </a:bodyPr>
          <a:lstStyle/>
          <a:p>
            <a:pPr algn="ctr" eaLnBrk="0" hangingPunct="0">
              <a:defRPr/>
            </a:pPr>
            <a:r>
              <a:rPr lang="es-ES_tradnl" sz="2000" b="1" dirty="0" smtClean="0">
                <a:solidFill>
                  <a:srgbClr val="FF0000"/>
                </a:solidFill>
                <a:latin typeface="Century Gothic" pitchFamily="34" charset="0"/>
                <a:cs typeface="Arial" pitchFamily="34" charset="0"/>
              </a:rPr>
              <a:t>PARA EVALUAR: SAQUE  RECEPCIÓN</a:t>
            </a:r>
            <a:endParaRPr lang="es-ES" sz="2000" b="1" dirty="0">
              <a:solidFill>
                <a:srgbClr val="FF0000"/>
              </a:solidFill>
              <a:latin typeface="Century Gothic" pitchFamily="34" charset="0"/>
              <a:cs typeface="Times New Roman"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6 Imagen"/>
          <p:cNvPicPr>
            <a:picLocks noChangeAspect="1" noChangeArrowheads="1"/>
          </p:cNvPicPr>
          <p:nvPr/>
        </p:nvPicPr>
        <p:blipFill>
          <a:blip r:embed="rId2"/>
          <a:srcRect/>
          <a:stretch>
            <a:fillRect/>
          </a:stretch>
        </p:blipFill>
        <p:spPr bwMode="auto">
          <a:xfrm>
            <a:off x="928688" y="428625"/>
            <a:ext cx="7358062" cy="4468813"/>
          </a:xfrm>
          <a:prstGeom prst="rect">
            <a:avLst/>
          </a:prstGeom>
          <a:noFill/>
          <a:ln w="9525">
            <a:noFill/>
            <a:miter lim="800000"/>
            <a:headEnd/>
            <a:tailEnd/>
          </a:ln>
        </p:spPr>
      </p:pic>
      <p:sp>
        <p:nvSpPr>
          <p:cNvPr id="63491" name="Rectangle 6"/>
          <p:cNvSpPr>
            <a:spLocks noChangeArrowheads="1"/>
          </p:cNvSpPr>
          <p:nvPr/>
        </p:nvSpPr>
        <p:spPr bwMode="auto">
          <a:xfrm>
            <a:off x="214313" y="4643438"/>
            <a:ext cx="8643937" cy="2678112"/>
          </a:xfrm>
          <a:prstGeom prst="rect">
            <a:avLst/>
          </a:prstGeom>
          <a:noFill/>
          <a:ln w="9525">
            <a:noFill/>
            <a:miter lim="800000"/>
            <a:headEnd/>
            <a:tailEnd/>
          </a:ln>
        </p:spPr>
        <p:txBody>
          <a:bodyPr anchor="ctr">
            <a:spAutoFit/>
          </a:bodyPr>
          <a:lstStyle/>
          <a:p>
            <a:pPr eaLnBrk="0" hangingPunct="0">
              <a:buFont typeface="Arial" pitchFamily="34" charset="0"/>
              <a:buChar char="•"/>
            </a:pPr>
            <a:r>
              <a:rPr lang="es-AR" dirty="0">
                <a:latin typeface="Century Gothic" pitchFamily="34" charset="0"/>
                <a:ea typeface="Calibri" pitchFamily="34" charset="0"/>
                <a:cs typeface="Arial" pitchFamily="34" charset="0"/>
              </a:rPr>
              <a:t>1 Entrenador principal</a:t>
            </a:r>
            <a:endParaRPr lang="es-ES" dirty="0">
              <a:latin typeface="Century Gothic" pitchFamily="34" charset="0"/>
              <a:ea typeface="Calibri" pitchFamily="34" charset="0"/>
              <a:cs typeface="Arial" pitchFamily="34" charset="0"/>
            </a:endParaRPr>
          </a:p>
          <a:p>
            <a:pPr eaLnBrk="0" hangingPunct="0">
              <a:buFont typeface="Arial" pitchFamily="34" charset="0"/>
              <a:buChar char="•"/>
            </a:pPr>
            <a:r>
              <a:rPr lang="es-AR" dirty="0">
                <a:latin typeface="Century Gothic" pitchFamily="34" charset="0"/>
                <a:ea typeface="Calibri" pitchFamily="34" charset="0"/>
                <a:cs typeface="Arial" pitchFamily="34" charset="0"/>
              </a:rPr>
              <a:t>2 Asistentes del entrenador </a:t>
            </a:r>
            <a:endParaRPr lang="es-ES" dirty="0">
              <a:latin typeface="Century Gothic" pitchFamily="34" charset="0"/>
              <a:ea typeface="Calibri" pitchFamily="34" charset="0"/>
              <a:cs typeface="Arial" pitchFamily="34" charset="0"/>
            </a:endParaRPr>
          </a:p>
          <a:p>
            <a:pPr eaLnBrk="0" hangingPunct="0">
              <a:buFont typeface="Arial" pitchFamily="34" charset="0"/>
              <a:buChar char="•"/>
            </a:pPr>
            <a:r>
              <a:rPr lang="es-AR" dirty="0">
                <a:latin typeface="Century Gothic" pitchFamily="34" charset="0"/>
                <a:ea typeface="Calibri" pitchFamily="34" charset="0"/>
                <a:cs typeface="Arial" pitchFamily="34" charset="0"/>
              </a:rPr>
              <a:t>3 Estadígrafo habitualmente ubicado en el fondo del campo fuera de la zona libre</a:t>
            </a:r>
            <a:endParaRPr lang="es-ES" dirty="0">
              <a:latin typeface="Century Gothic" pitchFamily="34" charset="0"/>
              <a:ea typeface="Calibri" pitchFamily="34" charset="0"/>
              <a:cs typeface="Arial" pitchFamily="34" charset="0"/>
            </a:endParaRPr>
          </a:p>
          <a:p>
            <a:pPr eaLnBrk="0" hangingPunct="0">
              <a:buFont typeface="Arial" pitchFamily="34" charset="0"/>
              <a:buChar char="•"/>
            </a:pPr>
            <a:r>
              <a:rPr lang="es-AR" dirty="0">
                <a:latin typeface="Century Gothic" pitchFamily="34" charset="0"/>
                <a:ea typeface="Calibri" pitchFamily="34" charset="0"/>
                <a:cs typeface="Arial" pitchFamily="34" charset="0"/>
              </a:rPr>
              <a:t>4 Cámara de video</a:t>
            </a:r>
            <a:endParaRPr lang="es-ES" dirty="0">
              <a:latin typeface="Century Gothic" pitchFamily="34" charset="0"/>
              <a:ea typeface="Calibri" pitchFamily="34" charset="0"/>
              <a:cs typeface="Arial" pitchFamily="34" charset="0"/>
            </a:endParaRPr>
          </a:p>
          <a:p>
            <a:pPr eaLnBrk="0" hangingPunct="0"/>
            <a:r>
              <a:rPr lang="es-ES" dirty="0">
                <a:ea typeface="Calibri" pitchFamily="34" charset="0"/>
                <a:cs typeface="Arial" pitchFamily="34" charset="0"/>
              </a:rPr>
              <a:t/>
            </a:r>
            <a:br>
              <a:rPr lang="es-ES" dirty="0">
                <a:ea typeface="Calibri" pitchFamily="34" charset="0"/>
                <a:cs typeface="Arial" pitchFamily="34" charset="0"/>
              </a:rPr>
            </a:br>
            <a:endParaRPr lang="es-ES" dirty="0">
              <a:ea typeface="Calibri" pitchFamily="34" charset="0"/>
              <a:cs typeface="Arial" pitchFamily="34" charset="0"/>
            </a:endParaRPr>
          </a:p>
        </p:txBody>
      </p:sp>
      <p:sp>
        <p:nvSpPr>
          <p:cNvPr id="5" name="4 Rectángulo"/>
          <p:cNvSpPr/>
          <p:nvPr/>
        </p:nvSpPr>
        <p:spPr>
          <a:xfrm>
            <a:off x="1000125" y="214313"/>
            <a:ext cx="7072313" cy="428625"/>
          </a:xfrm>
          <a:prstGeom prst="rect">
            <a:avLst/>
          </a:prstGeom>
          <a:solidFill>
            <a:srgbClr val="FF99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dirty="0">
                <a:solidFill>
                  <a:schemeClr val="tx1"/>
                </a:solidFill>
                <a:latin typeface="Bahnschrift SemiLight" pitchFamily="34" charset="0"/>
              </a:rPr>
              <a:t>SISTEMA de TRABAJO</a:t>
            </a:r>
            <a:endParaRPr lang="es-ES" dirty="0">
              <a:solidFill>
                <a:schemeClr val="tx1"/>
              </a:solidFill>
              <a:latin typeface="Bahnschrift SemiLight" pitchFamily="34" charset="0"/>
            </a:endParaRP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28596" y="928670"/>
            <a:ext cx="3643338" cy="1908215"/>
          </a:xfrm>
          <a:prstGeom prst="rect">
            <a:avLst/>
          </a:prstGeom>
          <a:ln>
            <a:solidFill>
              <a:srgbClr val="00B050"/>
            </a:solidFill>
            <a:prstDash val="sysDash"/>
          </a:ln>
        </p:spPr>
        <p:txBody>
          <a:bodyPr wrap="square">
            <a:spAutoFit/>
          </a:bodyPr>
          <a:lstStyle/>
          <a:p>
            <a:r>
              <a:rPr lang="es-ES" sz="2800" dirty="0" smtClean="0">
                <a:solidFill>
                  <a:srgbClr val="FF0000"/>
                </a:solidFill>
                <a:latin typeface="Century Gothic" pitchFamily="34" charset="0"/>
              </a:rPr>
              <a:t>1-</a:t>
            </a:r>
            <a:r>
              <a:rPr lang="es-ES" dirty="0" smtClean="0">
                <a:latin typeface="Century Gothic" pitchFamily="34" charset="0"/>
              </a:rPr>
              <a:t> El ajuste lateral deber estar</a:t>
            </a:r>
          </a:p>
          <a:p>
            <a:r>
              <a:rPr lang="es-ES" dirty="0" smtClean="0">
                <a:latin typeface="Century Gothic" pitchFamily="34" charset="0"/>
              </a:rPr>
              <a:t>encuadrada entre poste y</a:t>
            </a:r>
          </a:p>
          <a:p>
            <a:r>
              <a:rPr lang="es-ES" dirty="0" smtClean="0">
                <a:latin typeface="Century Gothic" pitchFamily="34" charset="0"/>
              </a:rPr>
              <a:t>poste + 1 ó 2 metros, en uno</a:t>
            </a:r>
          </a:p>
          <a:p>
            <a:r>
              <a:rPr lang="es-ES" dirty="0" smtClean="0">
                <a:latin typeface="Century Gothic" pitchFamily="34" charset="0"/>
              </a:rPr>
              <a:t>de los lados que se vea justo</a:t>
            </a:r>
          </a:p>
          <a:p>
            <a:r>
              <a:rPr lang="es-ES" dirty="0" smtClean="0">
                <a:latin typeface="Century Gothic" pitchFamily="34" charset="0"/>
              </a:rPr>
              <a:t>el primer árbitro (para</a:t>
            </a:r>
          </a:p>
          <a:p>
            <a:r>
              <a:rPr lang="es-ES" dirty="0" smtClean="0">
                <a:latin typeface="Century Gothic" pitchFamily="34" charset="0"/>
              </a:rPr>
              <a:t>Identificar sus señales). </a:t>
            </a:r>
            <a:endParaRPr lang="es-ES" dirty="0">
              <a:latin typeface="Century Gothic" pitchFamily="34" charset="0"/>
            </a:endParaRPr>
          </a:p>
        </p:txBody>
      </p:sp>
      <p:sp>
        <p:nvSpPr>
          <p:cNvPr id="5" name="4 Rectángulo"/>
          <p:cNvSpPr/>
          <p:nvPr/>
        </p:nvSpPr>
        <p:spPr>
          <a:xfrm>
            <a:off x="428596" y="3000372"/>
            <a:ext cx="3643338" cy="1077218"/>
          </a:xfrm>
          <a:prstGeom prst="rect">
            <a:avLst/>
          </a:prstGeom>
          <a:ln>
            <a:solidFill>
              <a:srgbClr val="00B050"/>
            </a:solidFill>
            <a:prstDash val="sysDash"/>
          </a:ln>
        </p:spPr>
        <p:txBody>
          <a:bodyPr wrap="square">
            <a:spAutoFit/>
          </a:bodyPr>
          <a:lstStyle/>
          <a:p>
            <a:r>
              <a:rPr lang="es-ES" sz="2800" dirty="0" smtClean="0">
                <a:solidFill>
                  <a:srgbClr val="FF0000"/>
                </a:solidFill>
                <a:latin typeface="Century Gothic" pitchFamily="34" charset="0"/>
              </a:rPr>
              <a:t>2 </a:t>
            </a:r>
            <a:r>
              <a:rPr lang="es-ES" dirty="0" smtClean="0">
                <a:solidFill>
                  <a:srgbClr val="FF0000"/>
                </a:solidFill>
                <a:latin typeface="Century Gothic" pitchFamily="34" charset="0"/>
              </a:rPr>
              <a:t>- </a:t>
            </a:r>
            <a:r>
              <a:rPr lang="es-ES" dirty="0" smtClean="0">
                <a:latin typeface="Century Gothic" pitchFamily="34" charset="0"/>
              </a:rPr>
              <a:t>Colocar la cámara bien centrada horizontalmente (en el centro de la red).</a:t>
            </a:r>
            <a:endParaRPr lang="es-ES" dirty="0">
              <a:latin typeface="Century Gothic" pitchFamily="34" charset="0"/>
            </a:endParaRPr>
          </a:p>
        </p:txBody>
      </p:sp>
      <p:sp>
        <p:nvSpPr>
          <p:cNvPr id="6" name="5 Rectángulo"/>
          <p:cNvSpPr/>
          <p:nvPr/>
        </p:nvSpPr>
        <p:spPr>
          <a:xfrm>
            <a:off x="428596" y="4357694"/>
            <a:ext cx="3643338" cy="1631216"/>
          </a:xfrm>
          <a:prstGeom prst="rect">
            <a:avLst/>
          </a:prstGeom>
          <a:ln>
            <a:solidFill>
              <a:srgbClr val="00B050"/>
            </a:solidFill>
            <a:prstDash val="sysDash"/>
          </a:ln>
        </p:spPr>
        <p:txBody>
          <a:bodyPr wrap="square">
            <a:spAutoFit/>
          </a:bodyPr>
          <a:lstStyle/>
          <a:p>
            <a:r>
              <a:rPr lang="es-ES" sz="2800" dirty="0" smtClean="0">
                <a:solidFill>
                  <a:srgbClr val="FF0000"/>
                </a:solidFill>
                <a:latin typeface="Century Gothic" pitchFamily="34" charset="0"/>
              </a:rPr>
              <a:t>3 - </a:t>
            </a:r>
            <a:r>
              <a:rPr lang="es-ES" dirty="0" smtClean="0">
                <a:latin typeface="Century Gothic" pitchFamily="34" charset="0"/>
              </a:rPr>
              <a:t>La línea de fondo del campo más cercano a la cámara debe coincidir prácticamente con la parte de abajo de la pantalla.</a:t>
            </a:r>
            <a:endParaRPr lang="es-ES" dirty="0">
              <a:latin typeface="Century Gothic" pitchFamily="34" charset="0"/>
            </a:endParaRPr>
          </a:p>
        </p:txBody>
      </p:sp>
      <p:sp>
        <p:nvSpPr>
          <p:cNvPr id="7" name="6 Rectángulo"/>
          <p:cNvSpPr/>
          <p:nvPr/>
        </p:nvSpPr>
        <p:spPr>
          <a:xfrm>
            <a:off x="4286248" y="857232"/>
            <a:ext cx="4500594" cy="1908215"/>
          </a:xfrm>
          <a:prstGeom prst="rect">
            <a:avLst/>
          </a:prstGeom>
          <a:ln>
            <a:solidFill>
              <a:srgbClr val="00B050"/>
            </a:solidFill>
            <a:prstDash val="sysDash"/>
          </a:ln>
        </p:spPr>
        <p:txBody>
          <a:bodyPr wrap="square">
            <a:spAutoFit/>
          </a:bodyPr>
          <a:lstStyle/>
          <a:p>
            <a:r>
              <a:rPr lang="es-ES" sz="2800" dirty="0" smtClean="0">
                <a:solidFill>
                  <a:srgbClr val="FF0000"/>
                </a:solidFill>
                <a:latin typeface="Century Gothic" pitchFamily="34" charset="0"/>
              </a:rPr>
              <a:t>4 - </a:t>
            </a:r>
            <a:r>
              <a:rPr lang="es-ES" dirty="0" smtClean="0">
                <a:latin typeface="Century Gothic" pitchFamily="34" charset="0"/>
              </a:rPr>
              <a:t>La red queda aproximadamente en mitad de la pantalla, verticalmente.</a:t>
            </a:r>
          </a:p>
          <a:p>
            <a:r>
              <a:rPr lang="es-ES" dirty="0" smtClean="0">
                <a:latin typeface="Century Gothic" pitchFamily="34" charset="0"/>
              </a:rPr>
              <a:t>La banda de arriba de la red nunca debe quedar por debajo de la mitad de la imagen.</a:t>
            </a:r>
            <a:endParaRPr lang="es-ES" dirty="0">
              <a:latin typeface="Century Gothic" pitchFamily="34" charset="0"/>
            </a:endParaRPr>
          </a:p>
        </p:txBody>
      </p:sp>
      <p:sp>
        <p:nvSpPr>
          <p:cNvPr id="8" name="7 Rectángulo"/>
          <p:cNvSpPr/>
          <p:nvPr/>
        </p:nvSpPr>
        <p:spPr>
          <a:xfrm>
            <a:off x="4286248" y="2857496"/>
            <a:ext cx="4500594" cy="2185214"/>
          </a:xfrm>
          <a:prstGeom prst="rect">
            <a:avLst/>
          </a:prstGeom>
          <a:ln>
            <a:solidFill>
              <a:srgbClr val="00B050"/>
            </a:solidFill>
            <a:prstDash val="sysDash"/>
          </a:ln>
        </p:spPr>
        <p:txBody>
          <a:bodyPr wrap="square">
            <a:spAutoFit/>
          </a:bodyPr>
          <a:lstStyle/>
          <a:p>
            <a:r>
              <a:rPr lang="es-ES" sz="2800" dirty="0" smtClean="0">
                <a:solidFill>
                  <a:srgbClr val="FF0000"/>
                </a:solidFill>
                <a:latin typeface="Century Gothic" pitchFamily="34" charset="0"/>
              </a:rPr>
              <a:t>5 - </a:t>
            </a:r>
            <a:r>
              <a:rPr lang="es-ES" dirty="0" smtClean="0">
                <a:latin typeface="Century Gothic" pitchFamily="34" charset="0"/>
              </a:rPr>
              <a:t>Las dos esquinas del campo cercano deben verse en la imagen. Pero en el caso de tener una imagen desde muy abajo, no hay problema por perder en la imagen alguna esquina del campo cercano en la parte inferior de la pantalla.</a:t>
            </a:r>
            <a:endParaRPr lang="es-ES" dirty="0">
              <a:latin typeface="Century Gothic" pitchFamily="34" charset="0"/>
            </a:endParaRPr>
          </a:p>
        </p:txBody>
      </p:sp>
      <p:sp>
        <p:nvSpPr>
          <p:cNvPr id="9" name="8 Rectángulo"/>
          <p:cNvSpPr/>
          <p:nvPr/>
        </p:nvSpPr>
        <p:spPr>
          <a:xfrm>
            <a:off x="4286248" y="5143512"/>
            <a:ext cx="4500594" cy="1631216"/>
          </a:xfrm>
          <a:prstGeom prst="rect">
            <a:avLst/>
          </a:prstGeom>
          <a:ln>
            <a:solidFill>
              <a:srgbClr val="00B050"/>
            </a:solidFill>
            <a:prstDash val="sysDash"/>
          </a:ln>
        </p:spPr>
        <p:txBody>
          <a:bodyPr wrap="square">
            <a:spAutoFit/>
          </a:bodyPr>
          <a:lstStyle/>
          <a:p>
            <a:r>
              <a:rPr lang="es-ES" sz="2800" dirty="0" smtClean="0">
                <a:solidFill>
                  <a:srgbClr val="FF0000"/>
                </a:solidFill>
                <a:latin typeface="Century Gothic" pitchFamily="34" charset="0"/>
              </a:rPr>
              <a:t>6 </a:t>
            </a:r>
            <a:r>
              <a:rPr lang="es-ES" dirty="0" smtClean="0">
                <a:solidFill>
                  <a:srgbClr val="FF0000"/>
                </a:solidFill>
                <a:latin typeface="Century Gothic" pitchFamily="34" charset="0"/>
              </a:rPr>
              <a:t>- </a:t>
            </a:r>
            <a:r>
              <a:rPr lang="es-ES" dirty="0" smtClean="0">
                <a:latin typeface="Century Gothic" pitchFamily="34" charset="0"/>
              </a:rPr>
              <a:t>La parte de arriba del</a:t>
            </a:r>
          </a:p>
          <a:p>
            <a:r>
              <a:rPr lang="es-ES" dirty="0" smtClean="0">
                <a:latin typeface="Century Gothic" pitchFamily="34" charset="0"/>
              </a:rPr>
              <a:t>encuadre debe ser lo</a:t>
            </a:r>
          </a:p>
          <a:p>
            <a:r>
              <a:rPr lang="es-ES" dirty="0" smtClean="0">
                <a:latin typeface="Century Gothic" pitchFamily="34" charset="0"/>
              </a:rPr>
              <a:t>suficientemente alto para permitir observar las trayectorias del balón por encima de la red.</a:t>
            </a:r>
            <a:endParaRPr lang="es-ES" dirty="0">
              <a:latin typeface="Century Gothic" pitchFamily="34" charset="0"/>
            </a:endParaRPr>
          </a:p>
        </p:txBody>
      </p:sp>
      <p:sp>
        <p:nvSpPr>
          <p:cNvPr id="10" name="9 Rectángulo"/>
          <p:cNvSpPr/>
          <p:nvPr/>
        </p:nvSpPr>
        <p:spPr>
          <a:xfrm>
            <a:off x="785786" y="214290"/>
            <a:ext cx="7500990" cy="584775"/>
          </a:xfrm>
          <a:prstGeom prst="rect">
            <a:avLst/>
          </a:prstGeom>
          <a:ln w="38100">
            <a:solidFill>
              <a:schemeClr val="accent2"/>
            </a:solidFill>
          </a:ln>
        </p:spPr>
        <p:txBody>
          <a:bodyPr wrap="square">
            <a:spAutoFit/>
          </a:bodyPr>
          <a:lstStyle/>
          <a:p>
            <a:pPr algn="ctr"/>
            <a:r>
              <a:rPr lang="es-ES" sz="3200" dirty="0" smtClean="0">
                <a:latin typeface="Arial Rounded MT Bold" pitchFamily="34" charset="0"/>
              </a:rPr>
              <a:t>Posición de la cámara</a:t>
            </a:r>
            <a:endParaRPr lang="es-ES" sz="3200" dirty="0">
              <a:latin typeface="Arial Rounded MT Bold" pitchFamily="34" charset="0"/>
            </a:endParaRPr>
          </a:p>
        </p:txBody>
      </p:sp>
      <p:sp>
        <p:nvSpPr>
          <p:cNvPr id="1026" name="AutoShape 2" descr="Ilustración De La Cámara Para Grabar Video PNG ,dibujos Imágenes  Prediseñadas De Cámara De Video, Cámara De Tiro, Ilustración De Dibujos  Animados PNG y PSD para Descargar Gratis | Pngtre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28" name="AutoShape 4" descr="Ilustración De La Cámara Para Grabar Video PNG ,dibujos Imágenes  Prediseñadas De Cámara De Video, Cámara De Tiro, Ilustración De Dibujos  Animados PNG y PSD para Descargar Gratis | Pngtre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30" name="Picture 6" descr="Ilustración De La Cámara Para Grabar Video PNG ,dibujos Imágenes  Prediseñadas De Cámara De Video, Cámara De Tiro, Ilustración De Dibujos  Animados PNG y PSD para Descargar Gratis | Pngtree"/>
          <p:cNvPicPr>
            <a:picLocks noChangeAspect="1" noChangeArrowheads="1"/>
          </p:cNvPicPr>
          <p:nvPr/>
        </p:nvPicPr>
        <p:blipFill>
          <a:blip r:embed="rId2" cstate="print">
            <a:lum bright="41000"/>
          </a:blip>
          <a:srcRect/>
          <a:stretch>
            <a:fillRect/>
          </a:stretch>
        </p:blipFill>
        <p:spPr bwMode="auto">
          <a:xfrm>
            <a:off x="7072330" y="0"/>
            <a:ext cx="2357430" cy="2357430"/>
          </a:xfrm>
          <a:prstGeom prst="rect">
            <a:avLst/>
          </a:prstGeom>
          <a:noFill/>
        </p:spPr>
      </p:pic>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E:\6 ROTACIONES\videoframe_5584 - copia.png"/>
          <p:cNvPicPr>
            <a:picLocks noChangeAspect="1" noChangeArrowheads="1"/>
          </p:cNvPicPr>
          <p:nvPr/>
        </p:nvPicPr>
        <p:blipFill>
          <a:blip r:embed="rId2"/>
          <a:srcRect/>
          <a:stretch>
            <a:fillRect/>
          </a:stretch>
        </p:blipFill>
        <p:spPr bwMode="auto">
          <a:xfrm>
            <a:off x="0" y="571480"/>
            <a:ext cx="9144000" cy="5857916"/>
          </a:xfrm>
          <a:prstGeom prst="rect">
            <a:avLst/>
          </a:prstGeom>
          <a:noFill/>
        </p:spPr>
      </p:pic>
      <p:cxnSp>
        <p:nvCxnSpPr>
          <p:cNvPr id="7" name="6 Conector recto de flecha"/>
          <p:cNvCxnSpPr/>
          <p:nvPr/>
        </p:nvCxnSpPr>
        <p:spPr>
          <a:xfrm rot="5400000">
            <a:off x="-356440" y="4856978"/>
            <a:ext cx="2857544" cy="1588"/>
          </a:xfrm>
          <a:prstGeom prst="straightConnector1">
            <a:avLst/>
          </a:prstGeom>
          <a:ln w="38100">
            <a:solidFill>
              <a:schemeClr val="bg1"/>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 name="8 Conector recto de flecha"/>
          <p:cNvCxnSpPr/>
          <p:nvPr/>
        </p:nvCxnSpPr>
        <p:spPr>
          <a:xfrm rot="5400000">
            <a:off x="214270" y="1500186"/>
            <a:ext cx="1714536" cy="1588"/>
          </a:xfrm>
          <a:prstGeom prst="straightConnector1">
            <a:avLst/>
          </a:prstGeom>
          <a:ln w="38100">
            <a:solidFill>
              <a:schemeClr val="bg1"/>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11 Conector recto de flecha"/>
          <p:cNvCxnSpPr/>
          <p:nvPr/>
        </p:nvCxnSpPr>
        <p:spPr>
          <a:xfrm rot="5400000">
            <a:off x="3857608" y="2428880"/>
            <a:ext cx="1143032" cy="1588"/>
          </a:xfrm>
          <a:prstGeom prst="straightConnector1">
            <a:avLst/>
          </a:prstGeom>
          <a:ln w="38100">
            <a:solidFill>
              <a:schemeClr val="bg1"/>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4" name="13 Conector recto de flecha"/>
          <p:cNvCxnSpPr/>
          <p:nvPr/>
        </p:nvCxnSpPr>
        <p:spPr>
          <a:xfrm rot="5400000" flipH="1" flipV="1">
            <a:off x="4357698" y="6357946"/>
            <a:ext cx="428604" cy="1588"/>
          </a:xfrm>
          <a:prstGeom prst="straightConnector1">
            <a:avLst/>
          </a:prstGeom>
          <a:ln w="38100">
            <a:solidFill>
              <a:schemeClr val="bg1"/>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7" name="16 Conector recto de flecha"/>
          <p:cNvCxnSpPr/>
          <p:nvPr/>
        </p:nvCxnSpPr>
        <p:spPr>
          <a:xfrm rot="5400000">
            <a:off x="-71438" y="5500702"/>
            <a:ext cx="571504" cy="428628"/>
          </a:xfrm>
          <a:prstGeom prst="straightConnector1">
            <a:avLst/>
          </a:prstGeom>
          <a:ln w="38100">
            <a:solidFill>
              <a:schemeClr val="bg1"/>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1" name="20 Conector recto de flecha"/>
          <p:cNvCxnSpPr/>
          <p:nvPr/>
        </p:nvCxnSpPr>
        <p:spPr>
          <a:xfrm rot="16200000" flipH="1">
            <a:off x="8572512" y="5715032"/>
            <a:ext cx="571504" cy="428596"/>
          </a:xfrm>
          <a:prstGeom prst="straightConnector1">
            <a:avLst/>
          </a:prstGeom>
          <a:ln w="38100">
            <a:solidFill>
              <a:schemeClr val="bg1"/>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7" name="26 Conector recto de flecha"/>
          <p:cNvCxnSpPr/>
          <p:nvPr/>
        </p:nvCxnSpPr>
        <p:spPr>
          <a:xfrm rot="10800000">
            <a:off x="0" y="4429132"/>
            <a:ext cx="642942" cy="1588"/>
          </a:xfrm>
          <a:prstGeom prst="straightConnector1">
            <a:avLst/>
          </a:prstGeom>
          <a:ln w="38100">
            <a:solidFill>
              <a:schemeClr val="bg1"/>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28 Conector recto de flecha"/>
          <p:cNvCxnSpPr/>
          <p:nvPr/>
        </p:nvCxnSpPr>
        <p:spPr>
          <a:xfrm flipV="1">
            <a:off x="8153456" y="4429132"/>
            <a:ext cx="633386" cy="11112"/>
          </a:xfrm>
          <a:prstGeom prst="straightConnector1">
            <a:avLst/>
          </a:prstGeom>
          <a:ln w="38100">
            <a:solidFill>
              <a:schemeClr val="bg1"/>
            </a:solidFill>
            <a:prstDash val="dash"/>
            <a:headEnd type="none"/>
            <a:tailEnd type="triangle"/>
          </a:ln>
        </p:spPr>
        <p:style>
          <a:lnRef idx="1">
            <a:schemeClr val="accent1"/>
          </a:lnRef>
          <a:fillRef idx="0">
            <a:schemeClr val="accent1"/>
          </a:fillRef>
          <a:effectRef idx="0">
            <a:schemeClr val="accent1"/>
          </a:effectRef>
          <a:fontRef idx="minor">
            <a:schemeClr val="tx1"/>
          </a:fontRef>
        </p:style>
      </p:cxnSp>
      <p:sp>
        <p:nvSpPr>
          <p:cNvPr id="31" name="30 Rectángulo"/>
          <p:cNvSpPr/>
          <p:nvPr/>
        </p:nvSpPr>
        <p:spPr>
          <a:xfrm>
            <a:off x="4214810" y="928670"/>
            <a:ext cx="385042" cy="523220"/>
          </a:xfrm>
          <a:prstGeom prst="rect">
            <a:avLst/>
          </a:prstGeom>
        </p:spPr>
        <p:txBody>
          <a:bodyPr wrap="none">
            <a:spAutoFit/>
          </a:bodyPr>
          <a:lstStyle/>
          <a:p>
            <a:r>
              <a:rPr lang="es-ES" sz="2800" b="1" dirty="0" smtClean="0">
                <a:solidFill>
                  <a:schemeClr val="bg1"/>
                </a:solidFill>
                <a:latin typeface="Century Gothic" pitchFamily="34" charset="0"/>
              </a:rPr>
              <a:t>6</a:t>
            </a:r>
            <a:endParaRPr lang="es-ES" sz="2800" b="1" dirty="0">
              <a:solidFill>
                <a:schemeClr val="bg1"/>
              </a:solidFill>
            </a:endParaRPr>
          </a:p>
        </p:txBody>
      </p:sp>
      <p:sp>
        <p:nvSpPr>
          <p:cNvPr id="32" name="31 Rectángulo"/>
          <p:cNvSpPr/>
          <p:nvPr/>
        </p:nvSpPr>
        <p:spPr>
          <a:xfrm>
            <a:off x="4214810" y="2977218"/>
            <a:ext cx="385042" cy="523220"/>
          </a:xfrm>
          <a:prstGeom prst="rect">
            <a:avLst/>
          </a:prstGeom>
        </p:spPr>
        <p:txBody>
          <a:bodyPr wrap="none">
            <a:spAutoFit/>
          </a:bodyPr>
          <a:lstStyle/>
          <a:p>
            <a:r>
              <a:rPr lang="es-ES" sz="2800" b="1" dirty="0" smtClean="0">
                <a:solidFill>
                  <a:schemeClr val="bg1"/>
                </a:solidFill>
                <a:latin typeface="Century Gothic" pitchFamily="34" charset="0"/>
              </a:rPr>
              <a:t>4</a:t>
            </a:r>
            <a:endParaRPr lang="es-ES" sz="2800" b="1" dirty="0">
              <a:solidFill>
                <a:schemeClr val="bg1"/>
              </a:solidFill>
            </a:endParaRPr>
          </a:p>
        </p:txBody>
      </p:sp>
      <p:sp>
        <p:nvSpPr>
          <p:cNvPr id="33" name="32 Rectángulo"/>
          <p:cNvSpPr/>
          <p:nvPr/>
        </p:nvSpPr>
        <p:spPr>
          <a:xfrm>
            <a:off x="4643438" y="6334780"/>
            <a:ext cx="385042" cy="523220"/>
          </a:xfrm>
          <a:prstGeom prst="rect">
            <a:avLst/>
          </a:prstGeom>
        </p:spPr>
        <p:txBody>
          <a:bodyPr wrap="none">
            <a:spAutoFit/>
          </a:bodyPr>
          <a:lstStyle/>
          <a:p>
            <a:r>
              <a:rPr lang="es-ES" sz="2800" b="1" dirty="0" smtClean="0">
                <a:solidFill>
                  <a:schemeClr val="bg1"/>
                </a:solidFill>
                <a:latin typeface="Century Gothic" pitchFamily="34" charset="0"/>
              </a:rPr>
              <a:t>3</a:t>
            </a:r>
            <a:endParaRPr lang="es-ES" sz="2800" b="1" dirty="0">
              <a:solidFill>
                <a:schemeClr val="bg1"/>
              </a:solidFill>
            </a:endParaRPr>
          </a:p>
        </p:txBody>
      </p:sp>
      <p:sp>
        <p:nvSpPr>
          <p:cNvPr id="34" name="33 Rectángulo"/>
          <p:cNvSpPr/>
          <p:nvPr/>
        </p:nvSpPr>
        <p:spPr>
          <a:xfrm>
            <a:off x="857224" y="2571744"/>
            <a:ext cx="385042" cy="523220"/>
          </a:xfrm>
          <a:prstGeom prst="rect">
            <a:avLst/>
          </a:prstGeom>
        </p:spPr>
        <p:txBody>
          <a:bodyPr wrap="none">
            <a:spAutoFit/>
          </a:bodyPr>
          <a:lstStyle/>
          <a:p>
            <a:r>
              <a:rPr lang="es-ES" sz="2800" b="1" dirty="0" smtClean="0">
                <a:solidFill>
                  <a:schemeClr val="bg1"/>
                </a:solidFill>
                <a:latin typeface="Century Gothic" pitchFamily="34" charset="0"/>
              </a:rPr>
              <a:t>1</a:t>
            </a:r>
            <a:endParaRPr lang="es-ES" sz="2800" b="1" dirty="0">
              <a:solidFill>
                <a:schemeClr val="bg1"/>
              </a:solidFill>
            </a:endParaRPr>
          </a:p>
        </p:txBody>
      </p:sp>
      <p:sp>
        <p:nvSpPr>
          <p:cNvPr id="35" name="34 Rectángulo"/>
          <p:cNvSpPr/>
          <p:nvPr/>
        </p:nvSpPr>
        <p:spPr>
          <a:xfrm>
            <a:off x="8501090" y="6000768"/>
            <a:ext cx="385042" cy="523220"/>
          </a:xfrm>
          <a:prstGeom prst="rect">
            <a:avLst/>
          </a:prstGeom>
        </p:spPr>
        <p:txBody>
          <a:bodyPr wrap="none">
            <a:spAutoFit/>
          </a:bodyPr>
          <a:lstStyle/>
          <a:p>
            <a:r>
              <a:rPr lang="es-ES" sz="2800" b="1" dirty="0" smtClean="0">
                <a:solidFill>
                  <a:schemeClr val="bg1"/>
                </a:solidFill>
                <a:latin typeface="Century Gothic" pitchFamily="34" charset="0"/>
              </a:rPr>
              <a:t>5</a:t>
            </a:r>
            <a:endParaRPr lang="es-ES" sz="2800" b="1" dirty="0">
              <a:solidFill>
                <a:schemeClr val="bg1"/>
              </a:solidFill>
            </a:endParaRPr>
          </a:p>
        </p:txBody>
      </p:sp>
      <p:sp>
        <p:nvSpPr>
          <p:cNvPr id="36" name="35 Rectángulo"/>
          <p:cNvSpPr/>
          <p:nvPr/>
        </p:nvSpPr>
        <p:spPr>
          <a:xfrm>
            <a:off x="785786" y="71414"/>
            <a:ext cx="7500990" cy="461665"/>
          </a:xfrm>
          <a:prstGeom prst="rect">
            <a:avLst/>
          </a:prstGeom>
          <a:ln w="38100">
            <a:solidFill>
              <a:schemeClr val="accent2"/>
            </a:solidFill>
          </a:ln>
        </p:spPr>
        <p:txBody>
          <a:bodyPr wrap="square">
            <a:spAutoFit/>
          </a:bodyPr>
          <a:lstStyle/>
          <a:p>
            <a:pPr algn="ctr"/>
            <a:r>
              <a:rPr lang="es-ES" sz="2400" dirty="0" smtClean="0">
                <a:solidFill>
                  <a:schemeClr val="bg1"/>
                </a:solidFill>
                <a:latin typeface="Arial Rounded MT Bold" pitchFamily="34" charset="0"/>
              </a:rPr>
              <a:t>Posición de la cámara</a:t>
            </a:r>
            <a:endParaRPr lang="es-ES" sz="2400" dirty="0">
              <a:solidFill>
                <a:schemeClr val="bg1"/>
              </a:solidFill>
              <a:latin typeface="Arial Rounded MT Bold" pitchFamily="34" charset="0"/>
            </a:endParaRPr>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285720" y="214290"/>
            <a:ext cx="8572560" cy="1143008"/>
          </a:xfrm>
          <a:gradFill rotWithShape="0">
            <a:gsLst>
              <a:gs pos="0">
                <a:srgbClr val="CCCC00"/>
              </a:gs>
              <a:gs pos="100000">
                <a:srgbClr val="5E5E00"/>
              </a:gs>
            </a:gsLst>
            <a:lin ang="5400000" scaled="1"/>
          </a:gradFill>
        </p:spPr>
        <p:txBody>
          <a:bodyPr>
            <a:normAutofit fontScale="90000"/>
          </a:bodyPr>
          <a:lstStyle/>
          <a:p>
            <a:pPr eaLnBrk="1" hangingPunct="1"/>
            <a:r>
              <a:rPr lang="es-ES_tradnl" sz="3600" dirty="0" smtClean="0">
                <a:solidFill>
                  <a:schemeClr val="bg1"/>
                </a:solidFill>
                <a:latin typeface="Tahoma" pitchFamily="34" charset="0"/>
              </a:rPr>
              <a:t>Utilización de la estadística: </a:t>
            </a:r>
            <a:r>
              <a:rPr lang="es-ES_tradnl" sz="3600" dirty="0" smtClean="0">
                <a:solidFill>
                  <a:schemeClr val="tx1"/>
                </a:solidFill>
                <a:latin typeface="Tahoma" pitchFamily="34" charset="0"/>
              </a:rPr>
              <a:t>Durante</a:t>
            </a:r>
            <a:r>
              <a:rPr lang="es-ES_tradnl" sz="3600" dirty="0" smtClean="0">
                <a:solidFill>
                  <a:schemeClr val="bg1"/>
                </a:solidFill>
                <a:latin typeface="Tahoma" pitchFamily="34" charset="0"/>
              </a:rPr>
              <a:t> la competición</a:t>
            </a:r>
            <a:endParaRPr lang="es-ES" sz="3600" dirty="0" smtClean="0">
              <a:solidFill>
                <a:schemeClr val="bg1"/>
              </a:solidFill>
              <a:latin typeface="Tahoma" pitchFamily="34" charset="0"/>
            </a:endParaRPr>
          </a:p>
        </p:txBody>
      </p:sp>
      <p:sp>
        <p:nvSpPr>
          <p:cNvPr id="66563" name="Rectangle 3"/>
          <p:cNvSpPr>
            <a:spLocks noGrp="1" noChangeArrowheads="1"/>
          </p:cNvSpPr>
          <p:nvPr>
            <p:ph type="body" idx="1"/>
          </p:nvPr>
        </p:nvSpPr>
        <p:spPr>
          <a:xfrm>
            <a:off x="285750" y="1500174"/>
            <a:ext cx="8572500" cy="5357826"/>
          </a:xfrm>
          <a:gradFill rotWithShape="0">
            <a:gsLst>
              <a:gs pos="0">
                <a:srgbClr val="9999FF"/>
              </a:gs>
              <a:gs pos="100000">
                <a:schemeClr val="bg1"/>
              </a:gs>
            </a:gsLst>
            <a:lin ang="5400000" scaled="1"/>
          </a:gradFill>
        </p:spPr>
        <p:txBody>
          <a:bodyPr>
            <a:normAutofit fontScale="92500" lnSpcReduction="20000"/>
          </a:bodyPr>
          <a:lstStyle/>
          <a:p>
            <a:pPr eaLnBrk="1" hangingPunct="1">
              <a:lnSpc>
                <a:spcPct val="90000"/>
              </a:lnSpc>
            </a:pPr>
            <a:r>
              <a:rPr lang="es-ES_tradnl" dirty="0" smtClean="0">
                <a:latin typeface="Tahoma" pitchFamily="34" charset="0"/>
              </a:rPr>
              <a:t>Para monitorear que es lo sucede durante el desarrollo del mismo, </a:t>
            </a:r>
            <a:r>
              <a:rPr lang="es-ES_tradnl" dirty="0" smtClean="0">
                <a:latin typeface="Tahoma" pitchFamily="34" charset="0"/>
                <a:cs typeface="Arial" pitchFamily="34" charset="0"/>
              </a:rPr>
              <a:t>informándose a través de los datos obtenidos</a:t>
            </a:r>
          </a:p>
          <a:p>
            <a:pPr eaLnBrk="1" hangingPunct="1">
              <a:lnSpc>
                <a:spcPct val="90000"/>
              </a:lnSpc>
            </a:pPr>
            <a:r>
              <a:rPr lang="es-ES_tradnl" dirty="0" smtClean="0">
                <a:latin typeface="Tahoma" pitchFamily="34" charset="0"/>
                <a:cs typeface="Arial" pitchFamily="34" charset="0"/>
              </a:rPr>
              <a:t>Corroborar lo planificado.</a:t>
            </a:r>
          </a:p>
          <a:p>
            <a:pPr eaLnBrk="1" hangingPunct="1">
              <a:lnSpc>
                <a:spcPct val="90000"/>
              </a:lnSpc>
            </a:pPr>
            <a:r>
              <a:rPr lang="es-ES_tradnl" dirty="0" smtClean="0">
                <a:latin typeface="Tahoma" pitchFamily="34" charset="0"/>
                <a:cs typeface="Arial" pitchFamily="34" charset="0"/>
              </a:rPr>
              <a:t>Verifica el rendimiento de jugadores o sistemas individuales.</a:t>
            </a:r>
            <a:endParaRPr lang="es-ES_tradnl" dirty="0" smtClean="0">
              <a:latin typeface="Tahoma" pitchFamily="34" charset="0"/>
            </a:endParaRPr>
          </a:p>
          <a:p>
            <a:pPr eaLnBrk="1" hangingPunct="1">
              <a:lnSpc>
                <a:spcPct val="90000"/>
              </a:lnSpc>
            </a:pPr>
            <a:r>
              <a:rPr lang="es-ES_tradnl" dirty="0" smtClean="0">
                <a:latin typeface="Tahoma" pitchFamily="34" charset="0"/>
              </a:rPr>
              <a:t>Tomar decisiones sobre datos concretos.</a:t>
            </a:r>
          </a:p>
          <a:p>
            <a:pPr eaLnBrk="1" hangingPunct="1">
              <a:lnSpc>
                <a:spcPct val="90000"/>
              </a:lnSpc>
            </a:pPr>
            <a:r>
              <a:rPr lang="es-ES_tradnl" dirty="0" smtClean="0">
                <a:latin typeface="Tahoma" pitchFamily="34" charset="0"/>
              </a:rPr>
              <a:t>Para modificar el plan de juego.</a:t>
            </a:r>
          </a:p>
          <a:p>
            <a:pPr eaLnBrk="1" hangingPunct="1">
              <a:lnSpc>
                <a:spcPct val="90000"/>
              </a:lnSpc>
            </a:pPr>
            <a:r>
              <a:rPr lang="es-ES_tradnl" dirty="0" smtClean="0">
                <a:latin typeface="Tahoma" pitchFamily="34" charset="0"/>
                <a:cs typeface="Arial" pitchFamily="34" charset="0"/>
              </a:rPr>
              <a:t>Establecer en tiempos de descansos, el problema individual o colectivo.</a:t>
            </a:r>
            <a:endParaRPr lang="es-ES_tradnl" dirty="0" smtClean="0">
              <a:latin typeface="Tahoma" pitchFamily="34" charset="0"/>
            </a:endParaRPr>
          </a:p>
          <a:p>
            <a:pPr eaLnBrk="1" hangingPunct="1">
              <a:lnSpc>
                <a:spcPct val="90000"/>
              </a:lnSpc>
            </a:pPr>
            <a:r>
              <a:rPr lang="es-ES_tradnl" dirty="0" smtClean="0">
                <a:latin typeface="Tahoma" pitchFamily="34" charset="0"/>
                <a:cs typeface="Arial" pitchFamily="34" charset="0"/>
              </a:rPr>
              <a:t>Gestionar mejor las sustituciones y los tiempos técnicos.</a:t>
            </a:r>
          </a:p>
          <a:p>
            <a:pPr eaLnBrk="1" hangingPunct="1">
              <a:lnSpc>
                <a:spcPct val="90000"/>
              </a:lnSpc>
            </a:pPr>
            <a:r>
              <a:rPr lang="es-ES_tradnl" dirty="0" smtClean="0">
                <a:latin typeface="Tahoma" pitchFamily="34" charset="0"/>
                <a:cs typeface="Arial" pitchFamily="34" charset="0"/>
              </a:rPr>
              <a:t>Monitorear la distribución de los armadores.</a:t>
            </a:r>
            <a:endParaRPr lang="es-ES" dirty="0" smtClean="0">
              <a:latin typeface="Tahoma" pitchFamily="34" charset="0"/>
              <a:cs typeface="Times New Roman" pitchFamily="18" charset="0"/>
            </a:endParaRPr>
          </a:p>
          <a:p>
            <a:pPr eaLnBrk="1" hangingPunct="1">
              <a:lnSpc>
                <a:spcPct val="90000"/>
              </a:lnSpc>
            </a:pPr>
            <a:endParaRPr lang="es-ES" dirty="0" smtClean="0">
              <a:latin typeface="Tahoma" pitchFamily="34" charset="0"/>
            </a:endParaRP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304800" y="0"/>
            <a:ext cx="8534400" cy="1571625"/>
          </a:xfrm>
          <a:gradFill rotWithShape="0">
            <a:gsLst>
              <a:gs pos="0">
                <a:srgbClr val="CCCC00"/>
              </a:gs>
              <a:gs pos="100000">
                <a:srgbClr val="5E5E00"/>
              </a:gs>
            </a:gsLst>
            <a:lin ang="5400000" scaled="1"/>
          </a:gradFill>
        </p:spPr>
        <p:txBody>
          <a:bodyPr/>
          <a:lstStyle/>
          <a:p>
            <a:pPr eaLnBrk="1" hangingPunct="1"/>
            <a:r>
              <a:rPr lang="es-ES_tradnl" sz="3600" smtClean="0">
                <a:solidFill>
                  <a:schemeClr val="bg1"/>
                </a:solidFill>
                <a:latin typeface="Tahoma" pitchFamily="34" charset="0"/>
              </a:rPr>
              <a:t>Utilización de la estadística: </a:t>
            </a:r>
            <a:r>
              <a:rPr lang="es-ES_tradnl" sz="3600" smtClean="0">
                <a:solidFill>
                  <a:schemeClr val="tx1"/>
                </a:solidFill>
                <a:latin typeface="Tahoma" pitchFamily="34" charset="0"/>
              </a:rPr>
              <a:t>Después</a:t>
            </a:r>
            <a:r>
              <a:rPr lang="es-ES_tradnl" sz="3600" smtClean="0">
                <a:solidFill>
                  <a:schemeClr val="bg1"/>
                </a:solidFill>
                <a:latin typeface="Tahoma" pitchFamily="34" charset="0"/>
              </a:rPr>
              <a:t> de la competición</a:t>
            </a:r>
            <a:endParaRPr lang="es-ES" sz="3600" smtClean="0">
              <a:solidFill>
                <a:schemeClr val="bg1"/>
              </a:solidFill>
              <a:latin typeface="Tahoma" pitchFamily="34" charset="0"/>
            </a:endParaRPr>
          </a:p>
        </p:txBody>
      </p:sp>
      <p:sp>
        <p:nvSpPr>
          <p:cNvPr id="67587" name="Rectangle 3"/>
          <p:cNvSpPr>
            <a:spLocks noGrp="1" noChangeArrowheads="1"/>
          </p:cNvSpPr>
          <p:nvPr>
            <p:ph type="body" idx="1"/>
          </p:nvPr>
        </p:nvSpPr>
        <p:spPr>
          <a:xfrm>
            <a:off x="457200" y="1714500"/>
            <a:ext cx="8305800" cy="4914900"/>
          </a:xfrm>
          <a:gradFill rotWithShape="0">
            <a:gsLst>
              <a:gs pos="0">
                <a:srgbClr val="9999FF"/>
              </a:gs>
              <a:gs pos="100000">
                <a:schemeClr val="bg1"/>
              </a:gs>
            </a:gsLst>
            <a:lin ang="5400000" scaled="1"/>
          </a:gradFill>
        </p:spPr>
        <p:txBody>
          <a:bodyPr/>
          <a:lstStyle/>
          <a:p>
            <a:pPr eaLnBrk="1" hangingPunct="1"/>
            <a:r>
              <a:rPr lang="es-ES_tradnl" smtClean="0">
                <a:latin typeface="Tahoma" pitchFamily="34" charset="0"/>
              </a:rPr>
              <a:t>Entrenar con diagnósticos mas precisos.</a:t>
            </a:r>
          </a:p>
          <a:p>
            <a:pPr eaLnBrk="1" hangingPunct="1"/>
            <a:r>
              <a:rPr lang="es-ES_tradnl" smtClean="0">
                <a:latin typeface="Tahoma" pitchFamily="34" charset="0"/>
              </a:rPr>
              <a:t>Luego de la acumulación de datos se puede tener una apreciación mas certera del rendimiento.</a:t>
            </a:r>
          </a:p>
          <a:p>
            <a:pPr eaLnBrk="1" hangingPunct="1"/>
            <a:r>
              <a:rPr lang="es-ES_tradnl" smtClean="0">
                <a:latin typeface="Tahoma" pitchFamily="34" charset="0"/>
                <a:cs typeface="Times New Roman" pitchFamily="18" charset="0"/>
              </a:rPr>
              <a:t>Actitud científica en busca de los problemas. Buscar soluciones.</a:t>
            </a:r>
            <a:endParaRPr lang="es-ES_tradnl" smtClean="0">
              <a:latin typeface="Tahoma" pitchFamily="34" charset="0"/>
            </a:endParaRPr>
          </a:p>
          <a:p>
            <a:pPr eaLnBrk="1" hangingPunct="1">
              <a:buFontTx/>
              <a:buNone/>
            </a:pPr>
            <a:endParaRPr lang="es-ES" smtClean="0">
              <a:latin typeface="Tahoma" pitchFamily="34" charset="0"/>
            </a:endParaRP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304800" y="214313"/>
            <a:ext cx="8534400" cy="1142985"/>
          </a:xfrm>
          <a:gradFill rotWithShape="0">
            <a:gsLst>
              <a:gs pos="0">
                <a:srgbClr val="CCCC00"/>
              </a:gs>
              <a:gs pos="100000">
                <a:srgbClr val="5E5E00"/>
              </a:gs>
            </a:gsLst>
            <a:lin ang="5400000" scaled="1"/>
          </a:gradFill>
        </p:spPr>
        <p:txBody>
          <a:bodyPr/>
          <a:lstStyle/>
          <a:p>
            <a:pPr eaLnBrk="1" hangingPunct="1"/>
            <a:r>
              <a:rPr lang="es-ES_tradnl" dirty="0" smtClean="0">
                <a:solidFill>
                  <a:schemeClr val="bg1"/>
                </a:solidFill>
                <a:latin typeface="Tahoma" pitchFamily="34" charset="0"/>
              </a:rPr>
              <a:t>Estadísticas en el </a:t>
            </a:r>
            <a:r>
              <a:rPr lang="es-ES_tradnl" dirty="0" smtClean="0">
                <a:solidFill>
                  <a:schemeClr val="tx1"/>
                </a:solidFill>
                <a:latin typeface="Tahoma" pitchFamily="34" charset="0"/>
              </a:rPr>
              <a:t>Entrenamiento</a:t>
            </a:r>
            <a:endParaRPr lang="es-ES" dirty="0" smtClean="0">
              <a:solidFill>
                <a:schemeClr val="tx1"/>
              </a:solidFill>
              <a:latin typeface="Tahoma" pitchFamily="34" charset="0"/>
            </a:endParaRPr>
          </a:p>
        </p:txBody>
      </p:sp>
      <p:sp>
        <p:nvSpPr>
          <p:cNvPr id="68611" name="Rectangle 3"/>
          <p:cNvSpPr>
            <a:spLocks noGrp="1" noChangeArrowheads="1"/>
          </p:cNvSpPr>
          <p:nvPr>
            <p:ph type="body" idx="1"/>
          </p:nvPr>
        </p:nvSpPr>
        <p:spPr>
          <a:xfrm>
            <a:off x="285750" y="1500174"/>
            <a:ext cx="8572500" cy="5129226"/>
          </a:xfrm>
          <a:gradFill rotWithShape="0">
            <a:gsLst>
              <a:gs pos="0">
                <a:srgbClr val="9999FF"/>
              </a:gs>
              <a:gs pos="100000">
                <a:schemeClr val="bg1"/>
              </a:gs>
            </a:gsLst>
            <a:lin ang="5400000" scaled="1"/>
          </a:gradFill>
        </p:spPr>
        <p:txBody>
          <a:bodyPr>
            <a:normAutofit fontScale="92500" lnSpcReduction="20000"/>
          </a:bodyPr>
          <a:lstStyle/>
          <a:p>
            <a:pPr eaLnBrk="1" hangingPunct="1">
              <a:buFontTx/>
              <a:buNone/>
            </a:pPr>
            <a:r>
              <a:rPr lang="es-ES_tradnl" sz="3600" dirty="0" smtClean="0">
                <a:latin typeface="Tahoma" pitchFamily="34" charset="0"/>
              </a:rPr>
              <a:t>1- </a:t>
            </a:r>
            <a:r>
              <a:rPr lang="es-ES_tradnl" sz="3400" dirty="0" smtClean="0">
                <a:latin typeface="Tahoma" pitchFamily="34" charset="0"/>
              </a:rPr>
              <a:t>Conocer la realidad del entrenamiento.</a:t>
            </a:r>
          </a:p>
          <a:p>
            <a:pPr eaLnBrk="1" hangingPunct="1">
              <a:buFontTx/>
              <a:buNone/>
            </a:pPr>
            <a:r>
              <a:rPr lang="es-ES_tradnl" sz="3400" dirty="0" smtClean="0">
                <a:latin typeface="Tahoma" pitchFamily="34" charset="0"/>
              </a:rPr>
              <a:t>2- Establecer parámetros individuales y generales.</a:t>
            </a:r>
          </a:p>
          <a:p>
            <a:pPr eaLnBrk="1" hangingPunct="1">
              <a:buFontTx/>
              <a:buNone/>
            </a:pPr>
            <a:r>
              <a:rPr lang="es-ES_tradnl" sz="3400" dirty="0" smtClean="0">
                <a:latin typeface="Tahoma" pitchFamily="34" charset="0"/>
              </a:rPr>
              <a:t>3- </a:t>
            </a:r>
            <a:r>
              <a:rPr lang="es-ES_tradnl" sz="3400" dirty="0" smtClean="0">
                <a:latin typeface="Tahoma" pitchFamily="34" charset="0"/>
                <a:cs typeface="Times New Roman" pitchFamily="18" charset="0"/>
              </a:rPr>
              <a:t>Determinar objetivos del entrenamiento.</a:t>
            </a:r>
          </a:p>
          <a:p>
            <a:pPr eaLnBrk="1" hangingPunct="1">
              <a:buFontTx/>
              <a:buNone/>
            </a:pPr>
            <a:r>
              <a:rPr lang="es-ES_tradnl" sz="3400" dirty="0" smtClean="0">
                <a:latin typeface="Tahoma" pitchFamily="34" charset="0"/>
                <a:cs typeface="Times New Roman" pitchFamily="18" charset="0"/>
              </a:rPr>
              <a:t>4- </a:t>
            </a:r>
            <a:r>
              <a:rPr lang="es-ES_tradnl" sz="3400" dirty="0" smtClean="0">
                <a:latin typeface="Tahoma" pitchFamily="34" charset="0"/>
              </a:rPr>
              <a:t>Realizar ejercitaciones que contribuyan a superar los parámetros fijados.</a:t>
            </a:r>
          </a:p>
          <a:p>
            <a:pPr eaLnBrk="1" hangingPunct="1">
              <a:buFontTx/>
              <a:buNone/>
            </a:pPr>
            <a:r>
              <a:rPr lang="es-ES_tradnl" sz="3400" dirty="0" smtClean="0">
                <a:latin typeface="Tahoma" pitchFamily="34" charset="0"/>
              </a:rPr>
              <a:t>5- Permite monitorear el rendimiento y progreso de los atletas.</a:t>
            </a:r>
          </a:p>
          <a:p>
            <a:pPr eaLnBrk="1" hangingPunct="1">
              <a:buFontTx/>
              <a:buNone/>
            </a:pPr>
            <a:r>
              <a:rPr lang="es-ES_tradnl" sz="3400" dirty="0" smtClean="0">
                <a:latin typeface="Tahoma" pitchFamily="34" charset="0"/>
              </a:rPr>
              <a:t>6- Permite comparaciones en los diferentes periodos de la planificación.</a:t>
            </a:r>
          </a:p>
          <a:p>
            <a:pPr eaLnBrk="1" hangingPunct="1">
              <a:buFontTx/>
              <a:buNone/>
            </a:pPr>
            <a:r>
              <a:rPr lang="es-ES_tradnl" sz="3400" dirty="0" smtClean="0">
                <a:latin typeface="Tahoma" pitchFamily="34" charset="0"/>
              </a:rPr>
              <a:t>7- Sirve como soporte del entrenador.</a:t>
            </a:r>
            <a:endParaRPr lang="es-ES" sz="3400" dirty="0" smtClean="0">
              <a:latin typeface="Tahoma" pitchFamily="34" charset="0"/>
            </a:endParaRP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Rectángulo"/>
          <p:cNvSpPr>
            <a:spLocks noChangeArrowheads="1"/>
          </p:cNvSpPr>
          <p:nvPr/>
        </p:nvSpPr>
        <p:spPr bwMode="auto">
          <a:xfrm>
            <a:off x="357188" y="1500188"/>
            <a:ext cx="8429625" cy="4832092"/>
          </a:xfrm>
          <a:prstGeom prst="rect">
            <a:avLst/>
          </a:prstGeom>
          <a:noFill/>
          <a:ln w="9525">
            <a:noFill/>
            <a:miter lim="800000"/>
            <a:headEnd/>
            <a:tailEnd/>
          </a:ln>
        </p:spPr>
        <p:txBody>
          <a:bodyPr>
            <a:spAutoFit/>
          </a:bodyPr>
          <a:lstStyle/>
          <a:p>
            <a:pPr>
              <a:buFontTx/>
              <a:buChar char="-"/>
            </a:pPr>
            <a:r>
              <a:rPr lang="es-AR" sz="2800" b="1" dirty="0">
                <a:latin typeface="Century Gothic" pitchFamily="34" charset="0"/>
              </a:rPr>
              <a:t>I</a:t>
            </a:r>
            <a:r>
              <a:rPr lang="es-AR" sz="2800" dirty="0">
                <a:latin typeface="Century Gothic" pitchFamily="34" charset="0"/>
              </a:rPr>
              <a:t>mportante para determinar el origen del error técnico, en la ejecución del golpe</a:t>
            </a:r>
          </a:p>
          <a:p>
            <a:pPr>
              <a:buFontTx/>
              <a:buChar char="-"/>
            </a:pPr>
            <a:r>
              <a:rPr lang="es-AR" sz="2800" b="1" dirty="0">
                <a:latin typeface="Century Gothic" pitchFamily="34" charset="0"/>
              </a:rPr>
              <a:t>P</a:t>
            </a:r>
            <a:r>
              <a:rPr lang="es-AR" sz="2800" dirty="0">
                <a:latin typeface="Century Gothic" pitchFamily="34" charset="0"/>
              </a:rPr>
              <a:t>osición de las piernas, desplazamientos, etc.</a:t>
            </a:r>
          </a:p>
          <a:p>
            <a:pPr>
              <a:buFontTx/>
              <a:buChar char="-"/>
            </a:pPr>
            <a:r>
              <a:rPr lang="es-AR" sz="2800" b="1" dirty="0">
                <a:latin typeface="Century Gothic" pitchFamily="34" charset="0"/>
              </a:rPr>
              <a:t>A</a:t>
            </a:r>
            <a:r>
              <a:rPr lang="es-AR" sz="2800" dirty="0">
                <a:latin typeface="Century Gothic" pitchFamily="34" charset="0"/>
              </a:rPr>
              <a:t>nálisis de lateralidad del receptor, en datos para su corrección.</a:t>
            </a:r>
          </a:p>
          <a:p>
            <a:pPr>
              <a:buFontTx/>
              <a:buChar char="-"/>
            </a:pPr>
            <a:r>
              <a:rPr lang="es-AR" sz="2800" b="1" dirty="0">
                <a:latin typeface="Century Gothic" pitchFamily="34" charset="0"/>
              </a:rPr>
              <a:t>L</a:t>
            </a:r>
            <a:r>
              <a:rPr lang="es-AR" sz="2800" dirty="0">
                <a:latin typeface="Century Gothic" pitchFamily="34" charset="0"/>
              </a:rPr>
              <a:t>ectura del balón. Problemas de visualización</a:t>
            </a:r>
          </a:p>
          <a:p>
            <a:pPr>
              <a:buFontTx/>
              <a:buChar char="-"/>
            </a:pPr>
            <a:r>
              <a:rPr lang="es-AR" sz="2800" b="1" dirty="0">
                <a:latin typeface="Century Gothic" pitchFamily="34" charset="0"/>
              </a:rPr>
              <a:t>E</a:t>
            </a:r>
            <a:r>
              <a:rPr lang="es-AR" sz="2800" dirty="0">
                <a:latin typeface="Century Gothic" pitchFamily="34" charset="0"/>
              </a:rPr>
              <a:t>strés de la selección (final del set)</a:t>
            </a:r>
          </a:p>
          <a:p>
            <a:pPr>
              <a:buFontTx/>
              <a:buChar char="-"/>
            </a:pPr>
            <a:r>
              <a:rPr lang="es-AR" sz="2800" b="1" dirty="0">
                <a:latin typeface="Century Gothic" pitchFamily="34" charset="0"/>
              </a:rPr>
              <a:t>S</a:t>
            </a:r>
            <a:r>
              <a:rPr lang="es-AR" sz="2800" dirty="0">
                <a:latin typeface="Century Gothic" pitchFamily="34" charset="0"/>
              </a:rPr>
              <a:t>i el jugador necesita “variabilidad” en la acción/fundamento)</a:t>
            </a:r>
          </a:p>
          <a:p>
            <a:pPr>
              <a:buFontTx/>
              <a:buChar char="-"/>
            </a:pPr>
            <a:r>
              <a:rPr lang="es-AR" sz="2800" dirty="0">
                <a:latin typeface="Century Gothic" pitchFamily="34" charset="0"/>
              </a:rPr>
              <a:t> </a:t>
            </a:r>
            <a:r>
              <a:rPr lang="es-AR" sz="2800" b="1" dirty="0">
                <a:latin typeface="Century Gothic" pitchFamily="34" charset="0"/>
              </a:rPr>
              <a:t>O</a:t>
            </a:r>
            <a:r>
              <a:rPr lang="es-AR" sz="2800" dirty="0">
                <a:latin typeface="Century Gothic" pitchFamily="34" charset="0"/>
              </a:rPr>
              <a:t>bservar y ganar tiempo, con ejercicios que tengan que ver con el juego o la situación.</a:t>
            </a:r>
            <a:endParaRPr lang="es-ES" sz="2800" dirty="0">
              <a:latin typeface="Century Gothic" pitchFamily="34" charset="0"/>
            </a:endParaRPr>
          </a:p>
        </p:txBody>
      </p:sp>
      <p:sp>
        <p:nvSpPr>
          <p:cNvPr id="69635" name="Rectangle 2"/>
          <p:cNvSpPr>
            <a:spLocks noGrp="1" noChangeArrowheads="1"/>
          </p:cNvSpPr>
          <p:nvPr>
            <p:ph type="title"/>
          </p:nvPr>
        </p:nvSpPr>
        <p:spPr>
          <a:xfrm>
            <a:off x="304800" y="214313"/>
            <a:ext cx="8534400" cy="857250"/>
          </a:xfrm>
          <a:gradFill rotWithShape="0">
            <a:gsLst>
              <a:gs pos="0">
                <a:srgbClr val="CCCC00"/>
              </a:gs>
              <a:gs pos="100000">
                <a:srgbClr val="5E5E00"/>
              </a:gs>
            </a:gsLst>
            <a:lin ang="5400000" scaled="1"/>
          </a:gradFill>
        </p:spPr>
        <p:txBody>
          <a:bodyPr>
            <a:normAutofit fontScale="90000"/>
          </a:bodyPr>
          <a:lstStyle/>
          <a:p>
            <a:pPr eaLnBrk="1" hangingPunct="1"/>
            <a:r>
              <a:rPr lang="es-ES_tradnl" sz="2800" smtClean="0">
                <a:solidFill>
                  <a:schemeClr val="tx1"/>
                </a:solidFill>
                <a:latin typeface="Tahoma" pitchFamily="34" charset="0"/>
              </a:rPr>
              <a:t>Estadísticas en correcciones técnicas/ tácticas.</a:t>
            </a:r>
            <a:br>
              <a:rPr lang="es-ES_tradnl" sz="2800" smtClean="0">
                <a:solidFill>
                  <a:schemeClr val="tx1"/>
                </a:solidFill>
                <a:latin typeface="Tahoma" pitchFamily="34" charset="0"/>
              </a:rPr>
            </a:br>
            <a:r>
              <a:rPr lang="es-ES_tradnl" sz="2800" smtClean="0">
                <a:solidFill>
                  <a:schemeClr val="bg1"/>
                </a:solidFill>
                <a:latin typeface="Tahoma" pitchFamily="34" charset="0"/>
              </a:rPr>
              <a:t>análisis del entrenador</a:t>
            </a:r>
            <a:endParaRPr lang="es-ES" sz="2800" smtClean="0">
              <a:solidFill>
                <a:schemeClr val="bg1"/>
              </a:solidFill>
              <a:latin typeface="Tahoma" pitchFamily="34" charset="0"/>
            </a:endParaRP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Rectángulo"/>
          <p:cNvSpPr>
            <a:spLocks noChangeArrowheads="1"/>
          </p:cNvSpPr>
          <p:nvPr/>
        </p:nvSpPr>
        <p:spPr bwMode="auto">
          <a:xfrm>
            <a:off x="214313" y="1143000"/>
            <a:ext cx="8572500" cy="4094163"/>
          </a:xfrm>
          <a:prstGeom prst="rect">
            <a:avLst/>
          </a:prstGeom>
          <a:noFill/>
          <a:ln w="9525">
            <a:noFill/>
            <a:miter lim="800000"/>
            <a:headEnd/>
            <a:tailEnd/>
          </a:ln>
        </p:spPr>
        <p:txBody>
          <a:bodyPr>
            <a:spAutoFit/>
          </a:bodyPr>
          <a:lstStyle/>
          <a:p>
            <a:r>
              <a:rPr lang="es-AR" sz="2000">
                <a:latin typeface="Century Gothic" pitchFamily="34" charset="0"/>
              </a:rPr>
              <a:t>Se sugiere, </a:t>
            </a:r>
            <a:r>
              <a:rPr lang="es-AR" sz="2000" b="1">
                <a:latin typeface="Century Gothic" pitchFamily="34" charset="0"/>
              </a:rPr>
              <a:t>desde una experiencia práctica: </a:t>
            </a:r>
          </a:p>
          <a:p>
            <a:r>
              <a:rPr lang="es-AR" sz="2000" b="1">
                <a:latin typeface="Century Gothic" pitchFamily="34" charset="0"/>
              </a:rPr>
              <a:t>  </a:t>
            </a:r>
            <a:endParaRPr lang="es-ES" sz="2000" b="1">
              <a:latin typeface="Century Gothic" pitchFamily="34" charset="0"/>
            </a:endParaRPr>
          </a:p>
          <a:p>
            <a:r>
              <a:rPr lang="es-AR" sz="2000">
                <a:latin typeface="Century Gothic" pitchFamily="34" charset="0"/>
              </a:rPr>
              <a:t>La elección de la planilla a utilizar deberá estar de acuerdo:</a:t>
            </a:r>
            <a:endParaRPr lang="es-ES" sz="2000">
              <a:latin typeface="Century Gothic" pitchFamily="34" charset="0"/>
            </a:endParaRPr>
          </a:p>
          <a:p>
            <a:pPr lvl="1"/>
            <a:r>
              <a:rPr lang="es-AR" sz="2000">
                <a:latin typeface="Century Gothic" pitchFamily="34" charset="0"/>
              </a:rPr>
              <a:t>- </a:t>
            </a:r>
            <a:r>
              <a:rPr lang="es-AR" sz="2000" b="1" i="1">
                <a:latin typeface="Century Gothic" pitchFamily="34" charset="0"/>
              </a:rPr>
              <a:t>al criterio de observación del entrenador, </a:t>
            </a:r>
            <a:endParaRPr lang="es-ES" sz="2000" b="1" i="1">
              <a:latin typeface="Century Gothic" pitchFamily="34" charset="0"/>
            </a:endParaRPr>
          </a:p>
          <a:p>
            <a:pPr lvl="1">
              <a:buFontTx/>
              <a:buChar char="-"/>
            </a:pPr>
            <a:r>
              <a:rPr lang="es-AR" sz="2000" b="1" i="1">
                <a:latin typeface="Century Gothic" pitchFamily="34" charset="0"/>
              </a:rPr>
              <a:t> el fundamento o los fundamentos a observar</a:t>
            </a:r>
          </a:p>
          <a:p>
            <a:pPr lvl="1">
              <a:buFontTx/>
              <a:buChar char="-"/>
            </a:pPr>
            <a:r>
              <a:rPr lang="es-AR" sz="2000" b="1" i="1">
                <a:latin typeface="Century Gothic" pitchFamily="34" charset="0"/>
              </a:rPr>
              <a:t> del equipo propio o adversario</a:t>
            </a:r>
            <a:r>
              <a:rPr lang="es-AR" sz="2000">
                <a:latin typeface="Century Gothic" pitchFamily="34" charset="0"/>
              </a:rPr>
              <a:t>, </a:t>
            </a:r>
          </a:p>
          <a:p>
            <a:pPr lvl="1"/>
            <a:endParaRPr lang="es-AR" sz="2000">
              <a:latin typeface="Century Gothic" pitchFamily="34" charset="0"/>
            </a:endParaRPr>
          </a:p>
          <a:p>
            <a:pPr lvl="1"/>
            <a:r>
              <a:rPr lang="es-AR" sz="2000" i="1" u="sng">
                <a:latin typeface="Century Gothic" pitchFamily="34" charset="0"/>
              </a:rPr>
              <a:t>Se puede observar también:</a:t>
            </a:r>
            <a:endParaRPr lang="es-ES" sz="2000" i="1" u="sng">
              <a:latin typeface="Century Gothic" pitchFamily="34" charset="0"/>
            </a:endParaRPr>
          </a:p>
          <a:p>
            <a:pPr lvl="1"/>
            <a:r>
              <a:rPr lang="es-AR" sz="2000">
                <a:latin typeface="Century Gothic" pitchFamily="34" charset="0"/>
              </a:rPr>
              <a:t>- cada uno de los complejos de juego (K 1 – K 2), </a:t>
            </a:r>
            <a:endParaRPr lang="es-ES" sz="2000">
              <a:latin typeface="Century Gothic" pitchFamily="34" charset="0"/>
            </a:endParaRPr>
          </a:p>
          <a:p>
            <a:pPr lvl="1"/>
            <a:r>
              <a:rPr lang="es-AR" sz="2000">
                <a:latin typeface="Century Gothic" pitchFamily="34" charset="0"/>
              </a:rPr>
              <a:t>- rotación por rotación, </a:t>
            </a:r>
            <a:endParaRPr lang="es-ES" sz="2000">
              <a:latin typeface="Century Gothic" pitchFamily="34" charset="0"/>
            </a:endParaRPr>
          </a:p>
          <a:p>
            <a:pPr lvl="1"/>
            <a:r>
              <a:rPr lang="es-AR" sz="2000">
                <a:latin typeface="Century Gothic" pitchFamily="34" charset="0"/>
              </a:rPr>
              <a:t>- la tendencia en la distribución de ataque del armador (propio y del equipo rival) , </a:t>
            </a:r>
            <a:endParaRPr lang="es-ES" sz="2000">
              <a:latin typeface="Century Gothic" pitchFamily="34" charset="0"/>
            </a:endParaRPr>
          </a:p>
          <a:p>
            <a:pPr lvl="1">
              <a:buFontTx/>
              <a:buChar char="-"/>
            </a:pPr>
            <a:r>
              <a:rPr lang="es-AR" sz="2000">
                <a:latin typeface="Century Gothic" pitchFamily="34" charset="0"/>
              </a:rPr>
              <a:t> las tendencias de ataque y/o saque.</a:t>
            </a:r>
            <a:endParaRPr lang="es-ES" sz="2000">
              <a:latin typeface="Century Gothic" pitchFamily="34" charset="0"/>
            </a:endParaRPr>
          </a:p>
        </p:txBody>
      </p:sp>
      <p:sp>
        <p:nvSpPr>
          <p:cNvPr id="3" name="2 Rectángulo redondeado"/>
          <p:cNvSpPr/>
          <p:nvPr/>
        </p:nvSpPr>
        <p:spPr>
          <a:xfrm>
            <a:off x="357188" y="214313"/>
            <a:ext cx="8358187" cy="785812"/>
          </a:xfrm>
          <a:prstGeom prst="roundRect">
            <a:avLst/>
          </a:prstGeom>
          <a:solidFill>
            <a:srgbClr val="FFFF99"/>
          </a:solid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AR" sz="2000" dirty="0">
                <a:solidFill>
                  <a:schemeClr val="tx1"/>
                </a:solidFill>
                <a:latin typeface="Arial Unicode MS" pitchFamily="34" charset="-128"/>
                <a:ea typeface="Arial Unicode MS" pitchFamily="34" charset="-128"/>
                <a:cs typeface="Arial Unicode MS" pitchFamily="34" charset="-128"/>
              </a:rPr>
              <a:t>PLANILLAS DE SEGUIMIENTOS </a:t>
            </a:r>
            <a:r>
              <a:rPr lang="es-AR" sz="3200" dirty="0">
                <a:solidFill>
                  <a:schemeClr val="tx1"/>
                </a:solidFill>
                <a:latin typeface="Arial Unicode MS" pitchFamily="34" charset="-128"/>
                <a:ea typeface="Arial Unicode MS" pitchFamily="34" charset="-128"/>
                <a:cs typeface="Arial Unicode MS" pitchFamily="34" charset="-128"/>
              </a:rPr>
              <a:t>EN FORMA MANUAL</a:t>
            </a:r>
          </a:p>
          <a:p>
            <a:pPr algn="ctr">
              <a:defRPr/>
            </a:pPr>
            <a:r>
              <a:rPr lang="es-AR" sz="2000" dirty="0">
                <a:solidFill>
                  <a:schemeClr val="tx1"/>
                </a:solidFill>
                <a:latin typeface="Arial Unicode MS" pitchFamily="34" charset="-128"/>
                <a:ea typeface="Arial Unicode MS" pitchFamily="34" charset="-128"/>
                <a:cs typeface="Arial Unicode MS" pitchFamily="34" charset="-128"/>
              </a:rPr>
              <a:t>al alcance de todos</a:t>
            </a:r>
            <a:endParaRPr lang="es-ES" sz="2000" dirty="0">
              <a:solidFill>
                <a:schemeClr val="tx1"/>
              </a:solidFill>
              <a:latin typeface="Arial Unicode MS" pitchFamily="34" charset="-128"/>
              <a:ea typeface="Arial Unicode MS" pitchFamily="34" charset="-128"/>
              <a:cs typeface="Arial Unicode MS" pitchFamily="34" charset="-128"/>
            </a:endParaRPr>
          </a:p>
        </p:txBody>
      </p:sp>
      <p:sp>
        <p:nvSpPr>
          <p:cNvPr id="70660" name="4 CuadroTexto"/>
          <p:cNvSpPr txBox="1">
            <a:spLocks noChangeArrowheads="1"/>
          </p:cNvSpPr>
          <p:nvPr/>
        </p:nvSpPr>
        <p:spPr bwMode="auto">
          <a:xfrm>
            <a:off x="214313" y="5214938"/>
            <a:ext cx="8715375" cy="1323975"/>
          </a:xfrm>
          <a:prstGeom prst="rect">
            <a:avLst/>
          </a:prstGeom>
          <a:noFill/>
          <a:ln w="15875">
            <a:solidFill>
              <a:srgbClr val="92D050"/>
            </a:solidFill>
            <a:miter lim="800000"/>
            <a:headEnd/>
            <a:tailEnd/>
          </a:ln>
        </p:spPr>
        <p:txBody>
          <a:bodyPr>
            <a:spAutoFit/>
          </a:bodyPr>
          <a:lstStyle/>
          <a:p>
            <a:pPr lvl="1"/>
            <a:r>
              <a:rPr lang="es-AR" sz="2000">
                <a:solidFill>
                  <a:srgbClr val="FF0000"/>
                </a:solidFill>
                <a:latin typeface="Century Gothic" pitchFamily="34" charset="0"/>
              </a:rPr>
              <a:t>Además cada uno de los profesores/entrenadores podrán </a:t>
            </a:r>
            <a:r>
              <a:rPr lang="es-AR" sz="2000" b="1">
                <a:solidFill>
                  <a:srgbClr val="FF0000"/>
                </a:solidFill>
                <a:latin typeface="Century Gothic" pitchFamily="34" charset="0"/>
              </a:rPr>
              <a:t>diagramar las planillas que le resulten más eficaces </a:t>
            </a:r>
            <a:r>
              <a:rPr lang="es-AR" sz="2000">
                <a:solidFill>
                  <a:srgbClr val="FF0000"/>
                </a:solidFill>
                <a:latin typeface="Century Gothic" pitchFamily="34" charset="0"/>
              </a:rPr>
              <a:t>para la recolección de datos y los objetivos perseguidos en la evaluación.</a:t>
            </a:r>
            <a:endParaRPr lang="es-ES" sz="2000">
              <a:solidFill>
                <a:srgbClr val="FF0000"/>
              </a:solidFill>
              <a:latin typeface="Century Gothic" pitchFamily="34" charset="0"/>
            </a:endParaRP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Rectángulo"/>
          <p:cNvSpPr>
            <a:spLocks noChangeArrowheads="1"/>
          </p:cNvSpPr>
          <p:nvPr/>
        </p:nvSpPr>
        <p:spPr bwMode="auto">
          <a:xfrm>
            <a:off x="142875" y="1643063"/>
            <a:ext cx="8786813" cy="707886"/>
          </a:xfrm>
          <a:prstGeom prst="rect">
            <a:avLst/>
          </a:prstGeom>
          <a:noFill/>
          <a:ln w="9525">
            <a:noFill/>
            <a:miter lim="800000"/>
            <a:headEnd/>
            <a:tailEnd/>
          </a:ln>
        </p:spPr>
        <p:txBody>
          <a:bodyPr>
            <a:spAutoFit/>
          </a:bodyPr>
          <a:lstStyle/>
          <a:p>
            <a:pPr>
              <a:buFontTx/>
              <a:buChar char="-"/>
            </a:pPr>
            <a:r>
              <a:rPr lang="es-ES" b="1" dirty="0">
                <a:latin typeface="Century Gothic" pitchFamily="34" charset="0"/>
              </a:rPr>
              <a:t> </a:t>
            </a:r>
            <a:r>
              <a:rPr lang="es-ES" sz="2000" b="1" dirty="0">
                <a:latin typeface="Century Gothic" pitchFamily="34" charset="0"/>
              </a:rPr>
              <a:t>Información básica para el entrenador. </a:t>
            </a:r>
          </a:p>
          <a:p>
            <a:pPr>
              <a:buFontTx/>
              <a:buChar char="-"/>
            </a:pPr>
            <a:r>
              <a:rPr lang="es-ES" sz="2000" b="1" dirty="0">
                <a:latin typeface="Century Gothic" pitchFamily="34" charset="0"/>
              </a:rPr>
              <a:t> Apuntar a la Técnica </a:t>
            </a:r>
          </a:p>
        </p:txBody>
      </p:sp>
      <p:sp>
        <p:nvSpPr>
          <p:cNvPr id="3" name="2 Llamada rectangular redondeada"/>
          <p:cNvSpPr/>
          <p:nvPr/>
        </p:nvSpPr>
        <p:spPr>
          <a:xfrm>
            <a:off x="285750" y="214313"/>
            <a:ext cx="8643938" cy="642937"/>
          </a:xfrm>
          <a:prstGeom prst="wedgeRoundRectCallout">
            <a:avLst>
              <a:gd name="adj1" fmla="val 4980"/>
              <a:gd name="adj2" fmla="val 69600"/>
              <a:gd name="adj3" fmla="val 16667"/>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3200" dirty="0">
                <a:solidFill>
                  <a:schemeClr val="bg1"/>
                </a:solidFill>
                <a:latin typeface="Bahnschrift SemiLight" pitchFamily="34" charset="0"/>
              </a:rPr>
              <a:t>Recolección de datos  (Por Categoría</a:t>
            </a:r>
            <a:r>
              <a:rPr lang="es-ES" sz="3200" dirty="0" smtClean="0">
                <a:solidFill>
                  <a:schemeClr val="bg1"/>
                </a:solidFill>
                <a:latin typeface="Bahnschrift SemiLight" pitchFamily="34" charset="0"/>
              </a:rPr>
              <a:t>) </a:t>
            </a:r>
            <a:r>
              <a:rPr lang="es-ES" sz="2400" i="1" dirty="0" smtClean="0">
                <a:solidFill>
                  <a:schemeClr val="bg1"/>
                </a:solidFill>
                <a:latin typeface="Bahnschrift SemiLight" pitchFamily="34" charset="0"/>
              </a:rPr>
              <a:t>(*)</a:t>
            </a:r>
            <a:r>
              <a:rPr lang="es-ES" sz="3200" dirty="0" smtClean="0">
                <a:solidFill>
                  <a:schemeClr val="bg1"/>
                </a:solidFill>
                <a:latin typeface="Bahnschrift SemiLight" pitchFamily="34" charset="0"/>
              </a:rPr>
              <a:t> </a:t>
            </a:r>
            <a:endParaRPr lang="es-ES" sz="3200" dirty="0">
              <a:solidFill>
                <a:schemeClr val="bg1"/>
              </a:solidFill>
              <a:latin typeface="Bahnschrift SemiLight" pitchFamily="34" charset="0"/>
            </a:endParaRPr>
          </a:p>
        </p:txBody>
      </p:sp>
      <p:sp>
        <p:nvSpPr>
          <p:cNvPr id="4" name="Rectangle 2"/>
          <p:cNvSpPr txBox="1">
            <a:spLocks noChangeArrowheads="1"/>
          </p:cNvSpPr>
          <p:nvPr/>
        </p:nvSpPr>
        <p:spPr>
          <a:xfrm>
            <a:off x="233363" y="1143000"/>
            <a:ext cx="5481637" cy="500063"/>
          </a:xfrm>
          <a:prstGeom prst="rect">
            <a:avLst/>
          </a:prstGeom>
          <a:gradFill rotWithShape="0">
            <a:gsLst>
              <a:gs pos="0">
                <a:srgbClr val="CCCC00"/>
              </a:gs>
              <a:gs pos="100000">
                <a:srgbClr val="5E5E00"/>
              </a:gs>
            </a:gsLst>
            <a:lin ang="5400000" scaled="1"/>
          </a:gradFill>
        </p:spPr>
        <p:txBody>
          <a:bodyPr/>
          <a:lstStyle/>
          <a:p>
            <a:pPr algn="ctr" fontAlgn="auto">
              <a:spcAft>
                <a:spcPts val="0"/>
              </a:spcAft>
              <a:defRPr/>
            </a:pPr>
            <a:r>
              <a:rPr lang="es-ES_tradnl" sz="2400" dirty="0">
                <a:solidFill>
                  <a:schemeClr val="bg1"/>
                </a:solidFill>
                <a:latin typeface="Tahoma" pitchFamily="34" charset="0"/>
                <a:ea typeface="+mj-ea"/>
                <a:cs typeface="+mj-cs"/>
              </a:rPr>
              <a:t>CATEGORIA  Sub 12 </a:t>
            </a:r>
            <a:endParaRPr lang="es-ES" sz="2400" dirty="0">
              <a:latin typeface="Tahoma" pitchFamily="34" charset="0"/>
              <a:ea typeface="+mj-ea"/>
              <a:cs typeface="+mj-cs"/>
            </a:endParaRPr>
          </a:p>
        </p:txBody>
      </p:sp>
      <p:sp>
        <p:nvSpPr>
          <p:cNvPr id="5" name="Rectangle 2"/>
          <p:cNvSpPr txBox="1">
            <a:spLocks noChangeArrowheads="1"/>
          </p:cNvSpPr>
          <p:nvPr/>
        </p:nvSpPr>
        <p:spPr>
          <a:xfrm>
            <a:off x="214313" y="2571750"/>
            <a:ext cx="5410200" cy="500063"/>
          </a:xfrm>
          <a:prstGeom prst="rect">
            <a:avLst/>
          </a:prstGeom>
          <a:gradFill rotWithShape="0">
            <a:gsLst>
              <a:gs pos="0">
                <a:srgbClr val="CCCC00"/>
              </a:gs>
              <a:gs pos="100000">
                <a:srgbClr val="5E5E00"/>
              </a:gs>
            </a:gsLst>
            <a:lin ang="5400000" scaled="1"/>
          </a:gradFill>
        </p:spPr>
        <p:txBody>
          <a:bodyPr/>
          <a:lstStyle/>
          <a:p>
            <a:pPr algn="ctr" fontAlgn="auto">
              <a:spcAft>
                <a:spcPts val="0"/>
              </a:spcAft>
              <a:defRPr/>
            </a:pPr>
            <a:r>
              <a:rPr lang="es-ES_tradnl" sz="2400" dirty="0">
                <a:solidFill>
                  <a:schemeClr val="bg1"/>
                </a:solidFill>
                <a:latin typeface="Tahoma" pitchFamily="34" charset="0"/>
                <a:ea typeface="+mj-ea"/>
                <a:cs typeface="+mj-cs"/>
              </a:rPr>
              <a:t>CATEGORIA  Sub 14 </a:t>
            </a:r>
            <a:endParaRPr lang="es-ES" sz="2400" dirty="0">
              <a:latin typeface="Tahoma" pitchFamily="34" charset="0"/>
              <a:ea typeface="+mj-ea"/>
              <a:cs typeface="+mj-cs"/>
            </a:endParaRPr>
          </a:p>
        </p:txBody>
      </p:sp>
      <p:sp>
        <p:nvSpPr>
          <p:cNvPr id="73734" name="5 Rectángulo"/>
          <p:cNvSpPr>
            <a:spLocks noChangeArrowheads="1"/>
          </p:cNvSpPr>
          <p:nvPr/>
        </p:nvSpPr>
        <p:spPr bwMode="auto">
          <a:xfrm>
            <a:off x="214313" y="3086100"/>
            <a:ext cx="8358187" cy="1015663"/>
          </a:xfrm>
          <a:prstGeom prst="rect">
            <a:avLst/>
          </a:prstGeom>
          <a:noFill/>
          <a:ln w="9525">
            <a:noFill/>
            <a:miter lim="800000"/>
            <a:headEnd/>
            <a:tailEnd/>
          </a:ln>
        </p:spPr>
        <p:txBody>
          <a:bodyPr>
            <a:spAutoFit/>
          </a:bodyPr>
          <a:lstStyle/>
          <a:p>
            <a:r>
              <a:rPr lang="es-ES" sz="2000" b="1" dirty="0"/>
              <a:t>-  </a:t>
            </a:r>
            <a:r>
              <a:rPr lang="es-ES" sz="2000" b="1" dirty="0">
                <a:latin typeface="Century Gothic" pitchFamily="34" charset="0"/>
              </a:rPr>
              <a:t>Información básica de Fundamentos Principales</a:t>
            </a:r>
          </a:p>
          <a:p>
            <a:r>
              <a:rPr lang="es-ES" sz="2000" b="1" dirty="0">
                <a:latin typeface="Century Gothic" pitchFamily="34" charset="0"/>
              </a:rPr>
              <a:t>- Sencilla y gradual</a:t>
            </a:r>
          </a:p>
          <a:p>
            <a:r>
              <a:rPr lang="es-ES" sz="2000" b="1" dirty="0">
                <a:latin typeface="Century Gothic" pitchFamily="34" charset="0"/>
              </a:rPr>
              <a:t>- Establecer prioridades simples. </a:t>
            </a:r>
          </a:p>
        </p:txBody>
      </p:sp>
      <p:sp>
        <p:nvSpPr>
          <p:cNvPr id="7" name="Rectangle 2"/>
          <p:cNvSpPr txBox="1">
            <a:spLocks noChangeArrowheads="1"/>
          </p:cNvSpPr>
          <p:nvPr/>
        </p:nvSpPr>
        <p:spPr>
          <a:xfrm>
            <a:off x="214313" y="4357688"/>
            <a:ext cx="5410200" cy="500062"/>
          </a:xfrm>
          <a:prstGeom prst="rect">
            <a:avLst/>
          </a:prstGeom>
          <a:gradFill rotWithShape="0">
            <a:gsLst>
              <a:gs pos="0">
                <a:srgbClr val="CCCC00"/>
              </a:gs>
              <a:gs pos="100000">
                <a:srgbClr val="5E5E00"/>
              </a:gs>
            </a:gsLst>
            <a:lin ang="5400000" scaled="1"/>
          </a:gradFill>
        </p:spPr>
        <p:txBody>
          <a:bodyPr/>
          <a:lstStyle/>
          <a:p>
            <a:pPr algn="ctr" fontAlgn="auto">
              <a:spcAft>
                <a:spcPts val="0"/>
              </a:spcAft>
              <a:defRPr/>
            </a:pPr>
            <a:r>
              <a:rPr lang="es-ES_tradnl" sz="2400" dirty="0">
                <a:solidFill>
                  <a:schemeClr val="bg1"/>
                </a:solidFill>
                <a:latin typeface="Tahoma" pitchFamily="34" charset="0"/>
                <a:ea typeface="+mj-ea"/>
                <a:cs typeface="+mj-cs"/>
              </a:rPr>
              <a:t>CATEGORIA  Sub 16 en adelante </a:t>
            </a:r>
            <a:endParaRPr lang="es-ES" sz="2400" dirty="0">
              <a:latin typeface="Tahoma" pitchFamily="34" charset="0"/>
              <a:ea typeface="+mj-ea"/>
              <a:cs typeface="+mj-cs"/>
            </a:endParaRPr>
          </a:p>
        </p:txBody>
      </p:sp>
      <p:sp>
        <p:nvSpPr>
          <p:cNvPr id="73736" name="7 Rectángulo"/>
          <p:cNvSpPr>
            <a:spLocks noChangeArrowheads="1"/>
          </p:cNvSpPr>
          <p:nvPr/>
        </p:nvSpPr>
        <p:spPr bwMode="auto">
          <a:xfrm>
            <a:off x="214313" y="5000625"/>
            <a:ext cx="8929687" cy="1015663"/>
          </a:xfrm>
          <a:prstGeom prst="rect">
            <a:avLst/>
          </a:prstGeom>
          <a:noFill/>
          <a:ln w="9525">
            <a:noFill/>
            <a:miter lim="800000"/>
            <a:headEnd/>
            <a:tailEnd/>
          </a:ln>
        </p:spPr>
        <p:txBody>
          <a:bodyPr>
            <a:spAutoFit/>
          </a:bodyPr>
          <a:lstStyle/>
          <a:p>
            <a:r>
              <a:rPr lang="es-ES" sz="2000" b="1" dirty="0">
                <a:latin typeface="Century Gothic" pitchFamily="34" charset="0"/>
              </a:rPr>
              <a:t>- Atacantes Principales, Rotaciones, Saque</a:t>
            </a:r>
          </a:p>
          <a:p>
            <a:r>
              <a:rPr lang="es-ES" sz="2000" b="1" dirty="0">
                <a:latin typeface="Century Gothic" pitchFamily="34" charset="0"/>
              </a:rPr>
              <a:t>- Sencilla pero detallada </a:t>
            </a:r>
          </a:p>
          <a:p>
            <a:r>
              <a:rPr lang="es-ES" sz="2000" b="1" dirty="0">
                <a:latin typeface="Century Gothic" pitchFamily="34" charset="0"/>
              </a:rPr>
              <a:t>- Apoyarse en el video (IMAGEN) para complementar el análisis</a:t>
            </a:r>
          </a:p>
        </p:txBody>
      </p:sp>
      <p:sp>
        <p:nvSpPr>
          <p:cNvPr id="9" name="8 Rectángulo"/>
          <p:cNvSpPr/>
          <p:nvPr/>
        </p:nvSpPr>
        <p:spPr>
          <a:xfrm>
            <a:off x="357158" y="6215082"/>
            <a:ext cx="2034531" cy="400110"/>
          </a:xfrm>
          <a:prstGeom prst="rect">
            <a:avLst/>
          </a:prstGeom>
        </p:spPr>
        <p:txBody>
          <a:bodyPr wrap="none">
            <a:spAutoFit/>
          </a:bodyPr>
          <a:lstStyle/>
          <a:p>
            <a:r>
              <a:rPr lang="es-ES" sz="2000" i="1" dirty="0" smtClean="0">
                <a:latin typeface="Bahnschrift SemiLight" pitchFamily="34" charset="0"/>
              </a:rPr>
              <a:t>(*)  Sugerencias</a:t>
            </a:r>
            <a:endParaRPr lang="es-ES" sz="2000" dirty="0"/>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2 Marcador de contenido"/>
          <p:cNvSpPr>
            <a:spLocks noGrp="1"/>
          </p:cNvSpPr>
          <p:nvPr>
            <p:ph idx="1"/>
          </p:nvPr>
        </p:nvSpPr>
        <p:spPr>
          <a:xfrm>
            <a:off x="428625" y="357188"/>
            <a:ext cx="8358188" cy="5429250"/>
          </a:xfrm>
        </p:spPr>
        <p:txBody>
          <a:bodyPr/>
          <a:lstStyle/>
          <a:p>
            <a:pPr>
              <a:spcBef>
                <a:spcPct val="0"/>
              </a:spcBef>
              <a:buFontTx/>
              <a:buNone/>
            </a:pPr>
            <a:endParaRPr lang="es-ES" sz="3400" i="1" smtClean="0">
              <a:latin typeface="Century Gothic" pitchFamily="34" charset="0"/>
            </a:endParaRPr>
          </a:p>
          <a:p>
            <a:pPr>
              <a:spcBef>
                <a:spcPct val="0"/>
              </a:spcBef>
              <a:buFontTx/>
              <a:buNone/>
            </a:pPr>
            <a:r>
              <a:rPr lang="es-ES" sz="3600" smtClean="0">
                <a:latin typeface="Century Gothic" pitchFamily="34" charset="0"/>
              </a:rPr>
              <a:t>Su verdadero valor estará en</a:t>
            </a:r>
          </a:p>
          <a:p>
            <a:pPr>
              <a:spcBef>
                <a:spcPct val="0"/>
              </a:spcBef>
              <a:buFontTx/>
              <a:buNone/>
            </a:pPr>
            <a:r>
              <a:rPr lang="es-ES" sz="3600" smtClean="0">
                <a:latin typeface="Century Gothic" pitchFamily="34" charset="0"/>
              </a:rPr>
              <a:t>proponer “un modelo de juego”, en</a:t>
            </a:r>
          </a:p>
          <a:p>
            <a:pPr>
              <a:spcBef>
                <a:spcPct val="0"/>
              </a:spcBef>
              <a:buFontTx/>
              <a:buNone/>
            </a:pPr>
            <a:r>
              <a:rPr lang="es-ES" sz="3600" smtClean="0">
                <a:latin typeface="Century Gothic" pitchFamily="34" charset="0"/>
              </a:rPr>
              <a:t>plantear objetivos a corto, mediano</a:t>
            </a:r>
          </a:p>
          <a:p>
            <a:pPr>
              <a:spcBef>
                <a:spcPct val="0"/>
              </a:spcBef>
              <a:buFontTx/>
              <a:buNone/>
            </a:pPr>
            <a:r>
              <a:rPr lang="es-ES" sz="3600" smtClean="0">
                <a:latin typeface="Century Gothic" pitchFamily="34" charset="0"/>
              </a:rPr>
              <a:t>y largo plazo, para la formación</a:t>
            </a:r>
          </a:p>
          <a:p>
            <a:pPr>
              <a:spcBef>
                <a:spcPct val="0"/>
              </a:spcBef>
              <a:buFontTx/>
              <a:buNone/>
            </a:pPr>
            <a:r>
              <a:rPr lang="es-ES" sz="3600" smtClean="0">
                <a:latin typeface="Century Gothic" pitchFamily="34" charset="0"/>
              </a:rPr>
              <a:t>individual de los jugadores y del</a:t>
            </a:r>
          </a:p>
          <a:p>
            <a:pPr>
              <a:spcBef>
                <a:spcPct val="0"/>
              </a:spcBef>
              <a:buFontTx/>
              <a:buNone/>
            </a:pPr>
            <a:r>
              <a:rPr lang="es-ES" sz="3600" smtClean="0">
                <a:latin typeface="Century Gothic" pitchFamily="34" charset="0"/>
              </a:rPr>
              <a:t>“equipo” en la búsqueda de</a:t>
            </a:r>
          </a:p>
          <a:p>
            <a:pPr>
              <a:spcBef>
                <a:spcPct val="0"/>
              </a:spcBef>
              <a:buFontTx/>
              <a:buNone/>
            </a:pPr>
            <a:r>
              <a:rPr lang="es-ES" sz="3600" smtClean="0">
                <a:latin typeface="Century Gothic" pitchFamily="34" charset="0"/>
              </a:rPr>
              <a:t>mejorar el rendimiento.</a:t>
            </a:r>
          </a:p>
          <a:p>
            <a:endParaRPr lang="es-ES" smtClean="0"/>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p:cNvSpPr txBox="1">
            <a:spLocks noChangeArrowheads="1"/>
          </p:cNvSpPr>
          <p:nvPr/>
        </p:nvSpPr>
        <p:spPr bwMode="auto">
          <a:xfrm>
            <a:off x="285750" y="285750"/>
            <a:ext cx="8605838" cy="4000500"/>
          </a:xfrm>
          <a:prstGeom prst="rect">
            <a:avLst/>
          </a:prstGeom>
          <a:gradFill>
            <a:gsLst>
              <a:gs pos="0">
                <a:srgbClr val="8488C4"/>
              </a:gs>
              <a:gs pos="53000">
                <a:srgbClr val="D4DEFF"/>
              </a:gs>
              <a:gs pos="83000">
                <a:srgbClr val="D4DEFF"/>
              </a:gs>
              <a:gs pos="100000">
                <a:srgbClr val="96AB94"/>
              </a:gs>
            </a:gsLst>
            <a:lin ang="5400000" scaled="0"/>
          </a:gradFill>
          <a:ln w="31750" cmpd="sng">
            <a:solidFill>
              <a:srgbClr val="FFFF00"/>
            </a:solidFill>
            <a:miter lim="800000"/>
            <a:headEnd/>
            <a:tailEnd/>
          </a:ln>
        </p:spPr>
        <p:txBody>
          <a:bodyPr anchor="ctr"/>
          <a:lstStyle/>
          <a:p>
            <a:pPr algn="ctr">
              <a:defRPr/>
            </a:pPr>
            <a:r>
              <a:rPr lang="es-ES" sz="3300" kern="0">
                <a:solidFill>
                  <a:schemeClr val="tx2"/>
                </a:solidFill>
                <a:latin typeface="Tahoma" pitchFamily="34" charset="0"/>
                <a:ea typeface="+mj-ea"/>
                <a:cs typeface="Times New Roman" pitchFamily="18" charset="0"/>
              </a:rPr>
              <a:t/>
            </a:r>
            <a:br>
              <a:rPr lang="es-ES" sz="3300" kern="0">
                <a:solidFill>
                  <a:schemeClr val="tx2"/>
                </a:solidFill>
                <a:latin typeface="Tahoma" pitchFamily="34" charset="0"/>
                <a:ea typeface="+mj-ea"/>
                <a:cs typeface="Times New Roman" pitchFamily="18" charset="0"/>
              </a:rPr>
            </a:br>
            <a:endParaRPr lang="es-ES" sz="3300" kern="0" dirty="0">
              <a:solidFill>
                <a:schemeClr val="tx2"/>
              </a:solidFill>
              <a:latin typeface="Tahoma" pitchFamily="34" charset="0"/>
              <a:ea typeface="+mj-ea"/>
              <a:cs typeface="Times New Roman" pitchFamily="18" charset="0"/>
            </a:endParaRPr>
          </a:p>
        </p:txBody>
      </p:sp>
      <p:sp>
        <p:nvSpPr>
          <p:cNvPr id="8" name="7 Rectángulo"/>
          <p:cNvSpPr/>
          <p:nvPr/>
        </p:nvSpPr>
        <p:spPr>
          <a:xfrm>
            <a:off x="357188" y="357188"/>
            <a:ext cx="8429625" cy="3786187"/>
          </a:xfrm>
          <a:prstGeom prst="rect">
            <a:avLst/>
          </a:prstGeom>
        </p:spPr>
        <p:txBody>
          <a:bodyPr>
            <a:spAutoFit/>
          </a:bodyPr>
          <a:lstStyle/>
          <a:p>
            <a:pPr algn="ctr">
              <a:defRPr/>
            </a:pPr>
            <a:r>
              <a:rPr lang="es-ES_tradnl" sz="4800" i="1" kern="0" dirty="0">
                <a:solidFill>
                  <a:srgbClr val="0000FF"/>
                </a:solidFill>
                <a:latin typeface="Tahoma" pitchFamily="34" charset="0"/>
              </a:rPr>
              <a:t>“llevar” estadísticas no me asegura que vayamos a salir campeones…pero que nos van a ayudan a mejorar, no lo dudo…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18" name="Object 2"/>
          <p:cNvGraphicFramePr>
            <a:graphicFrameLocks noChangeAspect="1"/>
          </p:cNvGraphicFramePr>
          <p:nvPr/>
        </p:nvGraphicFramePr>
        <p:xfrm>
          <a:off x="0" y="0"/>
          <a:ext cx="9144000" cy="6858000"/>
        </p:xfrm>
        <a:graphic>
          <a:graphicData uri="http://schemas.openxmlformats.org/presentationml/2006/ole">
            <p:oleObj spid="_x0000_s173058" name="Document" r:id="rId3" imgW="9630828" imgH="6937587" progId="Word.Document.8">
              <p:embed/>
            </p:oleObj>
          </a:graphicData>
        </a:graphic>
      </p:graphicFrame>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7" name="Picture 3"/>
          <p:cNvPicPr>
            <a:picLocks noChangeAspect="1" noChangeArrowheads="1"/>
          </p:cNvPicPr>
          <p:nvPr/>
        </p:nvPicPr>
        <p:blipFill>
          <a:blip r:embed="rId2"/>
          <a:srcRect/>
          <a:stretch>
            <a:fillRect/>
          </a:stretch>
        </p:blipFill>
        <p:spPr bwMode="auto">
          <a:xfrm>
            <a:off x="0" y="3429000"/>
            <a:ext cx="9144000" cy="3429000"/>
          </a:xfrm>
          <a:prstGeom prst="rect">
            <a:avLst/>
          </a:prstGeom>
          <a:noFill/>
          <a:ln w="9525">
            <a:noFill/>
            <a:miter lim="800000"/>
            <a:headEnd/>
            <a:tailEnd/>
          </a:ln>
          <a:effectLst/>
        </p:spPr>
      </p:pic>
      <p:pic>
        <p:nvPicPr>
          <p:cNvPr id="144388" name="Picture 4"/>
          <p:cNvPicPr>
            <a:picLocks noChangeAspect="1" noChangeArrowheads="1"/>
          </p:cNvPicPr>
          <p:nvPr/>
        </p:nvPicPr>
        <p:blipFill>
          <a:blip r:embed="rId3" cstate="print"/>
          <a:srcRect/>
          <a:stretch>
            <a:fillRect/>
          </a:stretch>
        </p:blipFill>
        <p:spPr bwMode="auto">
          <a:xfrm>
            <a:off x="0" y="0"/>
            <a:ext cx="9144000" cy="2714620"/>
          </a:xfrm>
          <a:prstGeom prst="rect">
            <a:avLst/>
          </a:prstGeom>
          <a:noFill/>
          <a:ln w="9525">
            <a:noFill/>
            <a:miter lim="800000"/>
            <a:headEnd/>
            <a:tailEnd/>
          </a:ln>
          <a:effectLst/>
        </p:spPr>
      </p:pic>
      <p:sp>
        <p:nvSpPr>
          <p:cNvPr id="7" name="Rectangle 2"/>
          <p:cNvSpPr>
            <a:spLocks noGrp="1" noChangeArrowheads="1"/>
          </p:cNvSpPr>
          <p:nvPr>
            <p:ph type="ctrTitle"/>
          </p:nvPr>
        </p:nvSpPr>
        <p:spPr>
          <a:xfrm>
            <a:off x="0" y="2643182"/>
            <a:ext cx="9144000" cy="928688"/>
          </a:xfrm>
          <a:gradFill rotWithShape="0">
            <a:gsLst>
              <a:gs pos="0">
                <a:srgbClr val="99CC00"/>
              </a:gs>
              <a:gs pos="100000">
                <a:srgbClr val="475E00"/>
              </a:gs>
            </a:gsLst>
            <a:lin ang="2700000" scaled="1"/>
          </a:gradFill>
        </p:spPr>
        <p:txBody>
          <a:bodyPr/>
          <a:lstStyle/>
          <a:p>
            <a:r>
              <a:rPr lang="es-AR" sz="3600" b="1" dirty="0" smtClean="0">
                <a:solidFill>
                  <a:schemeClr val="bg1"/>
                </a:solidFill>
                <a:latin typeface="Century Gothic" pitchFamily="34" charset="0"/>
              </a:rPr>
              <a:t>el “estadístico” en el VOLEIBOL</a:t>
            </a:r>
            <a:endParaRPr lang="es-ES" sz="3600" dirty="0" smtClean="0">
              <a:solidFill>
                <a:schemeClr val="bg1"/>
              </a:solidFill>
              <a:latin typeface="Century Gothic" pitchFamily="34" charset="0"/>
            </a:endParaRP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71472" y="357166"/>
            <a:ext cx="8001088" cy="6709529"/>
          </a:xfrm>
          <a:prstGeom prst="rect">
            <a:avLst/>
          </a:prstGeom>
        </p:spPr>
        <p:txBody>
          <a:bodyPr wrap="square">
            <a:spAutoFit/>
          </a:bodyPr>
          <a:lstStyle/>
          <a:p>
            <a:r>
              <a:rPr lang="es-ES" sz="2800" dirty="0" smtClean="0"/>
              <a:t>Su </a:t>
            </a:r>
            <a:r>
              <a:rPr lang="es-ES" sz="2800" b="1" i="1" dirty="0" smtClean="0"/>
              <a:t>misión</a:t>
            </a:r>
            <a:r>
              <a:rPr lang="es-ES" sz="2800" dirty="0" smtClean="0"/>
              <a:t>, recopilar toda la información de los equipos, tanto propio como de rivales, para generar una primera visión del desempeño de los jugadores tanto a nivel individual como de los aspectos colectivos del juego.</a:t>
            </a:r>
          </a:p>
          <a:p>
            <a:endParaRPr lang="es-ES" sz="2800" b="1" i="1" dirty="0" smtClean="0"/>
          </a:p>
          <a:p>
            <a:r>
              <a:rPr lang="es-ES" sz="2800" b="1" i="1" dirty="0" smtClean="0"/>
              <a:t> </a:t>
            </a:r>
          </a:p>
          <a:p>
            <a:pPr algn="ctr"/>
            <a:r>
              <a:rPr lang="es-ES" sz="3600" dirty="0" smtClean="0">
                <a:solidFill>
                  <a:srgbClr val="FF0000"/>
                </a:solidFill>
              </a:rPr>
              <a:t>Scout = asociar una evaluación con cada toque de la pelota</a:t>
            </a:r>
          </a:p>
          <a:p>
            <a:pPr algn="ctr"/>
            <a:endParaRPr lang="es-AR" sz="3600" dirty="0" smtClean="0">
              <a:solidFill>
                <a:srgbClr val="FF0000"/>
              </a:solidFill>
            </a:endParaRPr>
          </a:p>
          <a:p>
            <a:pPr algn="ctr"/>
            <a:r>
              <a:rPr lang="es-AR" sz="3600" dirty="0" smtClean="0">
                <a:solidFill>
                  <a:srgbClr val="FF0000"/>
                </a:solidFill>
              </a:rPr>
              <a:t>“te acerca a la realidad”</a:t>
            </a:r>
            <a:endParaRPr lang="es-ES" sz="3600" dirty="0" smtClean="0">
              <a:solidFill>
                <a:srgbClr val="FF0000"/>
              </a:solidFill>
            </a:endParaRPr>
          </a:p>
          <a:p>
            <a:endParaRPr lang="es-ES" b="1" i="1" dirty="0" smtClean="0"/>
          </a:p>
          <a:p>
            <a:endParaRPr lang="es-ES" dirty="0" smtClean="0"/>
          </a:p>
          <a:p>
            <a:endParaRPr lang="es-ES" dirty="0" smtClean="0"/>
          </a:p>
          <a:p>
            <a:endParaRPr lang="es-AR" dirty="0" smtClean="0"/>
          </a:p>
          <a:p>
            <a:endParaRPr lang="es-ES" dirty="0"/>
          </a:p>
        </p:txBody>
      </p:sp>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582594"/>
          </a:xfrm>
        </p:spPr>
        <p:txBody>
          <a:bodyPr>
            <a:normAutofit fontScale="90000"/>
          </a:bodyPr>
          <a:lstStyle/>
          <a:p>
            <a:r>
              <a:rPr lang="es-AR" sz="3600" i="1" dirty="0" smtClean="0"/>
              <a:t>el estadístico  </a:t>
            </a:r>
            <a:r>
              <a:rPr lang="es-AR" dirty="0" smtClean="0">
                <a:solidFill>
                  <a:srgbClr val="FF0000"/>
                </a:solidFill>
              </a:rPr>
              <a:t>consideraciones</a:t>
            </a:r>
            <a:endParaRPr lang="es-ES" dirty="0">
              <a:solidFill>
                <a:srgbClr val="FF0000"/>
              </a:solidFill>
            </a:endParaRPr>
          </a:p>
        </p:txBody>
      </p:sp>
      <p:sp>
        <p:nvSpPr>
          <p:cNvPr id="4" name="3 Rectángulo"/>
          <p:cNvSpPr/>
          <p:nvPr/>
        </p:nvSpPr>
        <p:spPr>
          <a:xfrm>
            <a:off x="500002" y="948690"/>
            <a:ext cx="8429716" cy="6278642"/>
          </a:xfrm>
          <a:prstGeom prst="rect">
            <a:avLst/>
          </a:prstGeom>
        </p:spPr>
        <p:txBody>
          <a:bodyPr wrap="square">
            <a:spAutoFit/>
          </a:bodyPr>
          <a:lstStyle/>
          <a:p>
            <a:pPr>
              <a:buFont typeface="Wingdings" pitchFamily="2" charset="2"/>
              <a:buChar char="§"/>
            </a:pPr>
            <a:r>
              <a:rPr lang="es-ES" i="1" dirty="0" smtClean="0"/>
              <a:t> </a:t>
            </a:r>
            <a:r>
              <a:rPr lang="es-ES" sz="2400" i="1" dirty="0" smtClean="0"/>
              <a:t>codificar la mayor cantidad de información ÚTIL en el menor tiempo posible</a:t>
            </a:r>
            <a:r>
              <a:rPr lang="es-ES" sz="2400" dirty="0" smtClean="0"/>
              <a:t>.</a:t>
            </a:r>
          </a:p>
          <a:p>
            <a:pPr>
              <a:buFont typeface="Wingdings" pitchFamily="2" charset="2"/>
              <a:buChar char="§"/>
            </a:pPr>
            <a:r>
              <a:rPr lang="es-ES" sz="2400" dirty="0" smtClean="0"/>
              <a:t>  como es un ejercicio de apreciación de situaciones, dos scouts alcanzarán resultados idénticos a pesar de guiarse por los mismos parámetros o parecidos.</a:t>
            </a:r>
          </a:p>
          <a:p>
            <a:pPr>
              <a:buFont typeface="Wingdings" pitchFamily="2" charset="2"/>
              <a:buChar char="§"/>
            </a:pPr>
            <a:r>
              <a:rPr lang="es-AR" sz="2400" dirty="0" smtClean="0"/>
              <a:t> Data </a:t>
            </a:r>
            <a:r>
              <a:rPr lang="es-AR" sz="2400" dirty="0" err="1" smtClean="0"/>
              <a:t>Volley</a:t>
            </a:r>
            <a:r>
              <a:rPr lang="es-AR" sz="2400" dirty="0" smtClean="0"/>
              <a:t>. </a:t>
            </a:r>
            <a:r>
              <a:rPr lang="es-AR" sz="2400" dirty="0" err="1" smtClean="0"/>
              <a:t>Volley</a:t>
            </a:r>
            <a:r>
              <a:rPr lang="es-AR" sz="2400" dirty="0" smtClean="0"/>
              <a:t> </a:t>
            </a:r>
            <a:r>
              <a:rPr lang="es-AR" sz="2400" dirty="0" err="1" smtClean="0"/>
              <a:t>Station</a:t>
            </a:r>
            <a:r>
              <a:rPr lang="es-AR" sz="2400" dirty="0" smtClean="0"/>
              <a:t>. </a:t>
            </a:r>
          </a:p>
          <a:p>
            <a:pPr>
              <a:buFont typeface="Wingdings" pitchFamily="2" charset="2"/>
              <a:buChar char="§"/>
            </a:pPr>
            <a:r>
              <a:rPr lang="es-AR" sz="2400" dirty="0" smtClean="0"/>
              <a:t> Otros similares. </a:t>
            </a:r>
            <a:r>
              <a:rPr lang="es-AR" dirty="0" smtClean="0">
                <a:solidFill>
                  <a:srgbClr val="FF0000"/>
                </a:solidFill>
              </a:rPr>
              <a:t>(*)</a:t>
            </a:r>
            <a:endParaRPr lang="es-ES" sz="2400" i="1" dirty="0" smtClean="0"/>
          </a:p>
          <a:p>
            <a:pPr>
              <a:buFont typeface="Wingdings" pitchFamily="2" charset="2"/>
              <a:buChar char="§"/>
            </a:pPr>
            <a:r>
              <a:rPr lang="es-ES" sz="2400" dirty="0" smtClean="0"/>
              <a:t> Evaluador de todos las acciones técnicas independientemente de la “ejecución técnica”, observar la realidad y el rendimiento completo del jugador / equipo. </a:t>
            </a:r>
          </a:p>
          <a:p>
            <a:endParaRPr lang="es-ES" sz="900" dirty="0" smtClean="0"/>
          </a:p>
          <a:p>
            <a:r>
              <a:rPr lang="es-AR" sz="2000" i="1" dirty="0" smtClean="0">
                <a:solidFill>
                  <a:srgbClr val="FF0000"/>
                </a:solidFill>
              </a:rPr>
              <a:t>(*) Mercury – </a:t>
            </a:r>
            <a:r>
              <a:rPr lang="es-AR" sz="2000" i="1" dirty="0" err="1" smtClean="0">
                <a:solidFill>
                  <a:srgbClr val="FF0000"/>
                </a:solidFill>
              </a:rPr>
              <a:t>Fivb</a:t>
            </a:r>
            <a:r>
              <a:rPr lang="es-AR" sz="2000" i="1" dirty="0" smtClean="0">
                <a:solidFill>
                  <a:srgbClr val="FF0000"/>
                </a:solidFill>
              </a:rPr>
              <a:t>/Vis –  </a:t>
            </a:r>
            <a:r>
              <a:rPr lang="es-AR" sz="2000" i="1" dirty="0" err="1" smtClean="0">
                <a:solidFill>
                  <a:srgbClr val="FF0000"/>
                </a:solidFill>
              </a:rPr>
              <a:t>Ace</a:t>
            </a:r>
            <a:r>
              <a:rPr lang="es-AR" sz="2000" i="1" dirty="0" smtClean="0">
                <a:solidFill>
                  <a:srgbClr val="FF0000"/>
                </a:solidFill>
              </a:rPr>
              <a:t> </a:t>
            </a:r>
            <a:r>
              <a:rPr lang="es-AR" sz="2000" i="1" dirty="0" err="1" smtClean="0">
                <a:solidFill>
                  <a:srgbClr val="FF0000"/>
                </a:solidFill>
              </a:rPr>
              <a:t>Evoltiuon</a:t>
            </a:r>
            <a:r>
              <a:rPr lang="es-AR" sz="2000" i="1" dirty="0" smtClean="0">
                <a:solidFill>
                  <a:srgbClr val="FF0000"/>
                </a:solidFill>
              </a:rPr>
              <a:t> - </a:t>
            </a:r>
            <a:r>
              <a:rPr lang="es-AR" sz="2000" i="1" dirty="0" err="1" smtClean="0">
                <a:solidFill>
                  <a:srgbClr val="FF0000"/>
                </a:solidFill>
              </a:rPr>
              <a:t>Utilius</a:t>
            </a:r>
            <a:r>
              <a:rPr lang="es-AR" sz="2000" i="1" dirty="0" smtClean="0">
                <a:solidFill>
                  <a:srgbClr val="FF0000"/>
                </a:solidFill>
              </a:rPr>
              <a:t> - </a:t>
            </a:r>
            <a:r>
              <a:rPr lang="es-AR" sz="2000" i="1" dirty="0" err="1" smtClean="0">
                <a:solidFill>
                  <a:srgbClr val="FF0000"/>
                </a:solidFill>
              </a:rPr>
              <a:t>Voleistat</a:t>
            </a:r>
            <a:r>
              <a:rPr lang="es-AR" sz="2000" i="1" dirty="0" smtClean="0">
                <a:solidFill>
                  <a:srgbClr val="FF0000"/>
                </a:solidFill>
              </a:rPr>
              <a:t> – </a:t>
            </a:r>
            <a:r>
              <a:rPr lang="es-AR" sz="2000" i="1" dirty="0" err="1" smtClean="0">
                <a:solidFill>
                  <a:srgbClr val="FF0000"/>
                </a:solidFill>
              </a:rPr>
              <a:t>Volleydatum</a:t>
            </a:r>
            <a:r>
              <a:rPr lang="es-AR" sz="2000" i="1" dirty="0" smtClean="0">
                <a:solidFill>
                  <a:srgbClr val="FF0000"/>
                </a:solidFill>
              </a:rPr>
              <a:t> – Voleibol Analizar – </a:t>
            </a:r>
            <a:r>
              <a:rPr lang="es-AR" sz="2000" i="1" dirty="0" err="1" smtClean="0">
                <a:solidFill>
                  <a:srgbClr val="FF0000"/>
                </a:solidFill>
              </a:rPr>
              <a:t>Infovol</a:t>
            </a:r>
            <a:r>
              <a:rPr lang="es-AR" sz="2000" i="1" dirty="0" smtClean="0">
                <a:solidFill>
                  <a:srgbClr val="FF0000"/>
                </a:solidFill>
              </a:rPr>
              <a:t> – Mercury – Sistema Brasilero – Sistema </a:t>
            </a:r>
            <a:r>
              <a:rPr lang="es-AR" sz="2000" i="1" dirty="0" err="1" smtClean="0">
                <a:solidFill>
                  <a:srgbClr val="FF0000"/>
                </a:solidFill>
              </a:rPr>
              <a:t>Kill</a:t>
            </a:r>
            <a:r>
              <a:rPr lang="es-AR" sz="2000" i="1" dirty="0" smtClean="0">
                <a:solidFill>
                  <a:srgbClr val="FF0000"/>
                </a:solidFill>
              </a:rPr>
              <a:t>/Error – </a:t>
            </a:r>
            <a:r>
              <a:rPr lang="es-AR" sz="2000" i="1" dirty="0" err="1" smtClean="0">
                <a:solidFill>
                  <a:srgbClr val="FF0000"/>
                </a:solidFill>
              </a:rPr>
              <a:t>Dartfish</a:t>
            </a:r>
            <a:r>
              <a:rPr lang="es-AR" sz="2000" i="1" dirty="0" smtClean="0">
                <a:solidFill>
                  <a:srgbClr val="FF0000"/>
                </a:solidFill>
              </a:rPr>
              <a:t> – </a:t>
            </a:r>
            <a:r>
              <a:rPr lang="es-AR" sz="2000" i="1" dirty="0" err="1" smtClean="0">
                <a:solidFill>
                  <a:srgbClr val="FF0000"/>
                </a:solidFill>
              </a:rPr>
              <a:t>Volleyball</a:t>
            </a:r>
            <a:r>
              <a:rPr lang="es-AR" sz="2000" i="1" dirty="0" smtClean="0">
                <a:solidFill>
                  <a:srgbClr val="FF0000"/>
                </a:solidFill>
              </a:rPr>
              <a:t> </a:t>
            </a:r>
            <a:r>
              <a:rPr lang="es-AR" sz="2000" i="1" dirty="0" err="1" smtClean="0">
                <a:solidFill>
                  <a:srgbClr val="FF0000"/>
                </a:solidFill>
              </a:rPr>
              <a:t>Stats</a:t>
            </a:r>
            <a:r>
              <a:rPr lang="es-AR" sz="2000" i="1" dirty="0" smtClean="0">
                <a:solidFill>
                  <a:srgbClr val="FF0000"/>
                </a:solidFill>
              </a:rPr>
              <a:t> Free - </a:t>
            </a:r>
            <a:r>
              <a:rPr lang="es-ES" sz="2000" i="1" dirty="0" err="1" smtClean="0">
                <a:solidFill>
                  <a:srgbClr val="FF0000"/>
                </a:solidFill>
              </a:rPr>
              <a:t>Click</a:t>
            </a:r>
            <a:r>
              <a:rPr lang="es-ES" sz="2000" i="1" dirty="0" smtClean="0">
                <a:solidFill>
                  <a:srgbClr val="FF0000"/>
                </a:solidFill>
              </a:rPr>
              <a:t> &amp; Scout –</a:t>
            </a:r>
            <a:r>
              <a:rPr lang="es-ES" sz="2000" i="1" dirty="0" err="1" smtClean="0">
                <a:solidFill>
                  <a:srgbClr val="FF0000"/>
                </a:solidFill>
              </a:rPr>
              <a:t>Kinovea</a:t>
            </a:r>
            <a:r>
              <a:rPr lang="es-ES" sz="2000" i="1" dirty="0" smtClean="0">
                <a:solidFill>
                  <a:srgbClr val="FF0000"/>
                </a:solidFill>
              </a:rPr>
              <a:t> (para </a:t>
            </a:r>
            <a:r>
              <a:rPr lang="es-ES" sz="2000" i="1" dirty="0" err="1" smtClean="0">
                <a:solidFill>
                  <a:srgbClr val="FF0000"/>
                </a:solidFill>
              </a:rPr>
              <a:t>Analisis</a:t>
            </a:r>
            <a:r>
              <a:rPr lang="es-ES" sz="2000" i="1" dirty="0" smtClean="0">
                <a:solidFill>
                  <a:srgbClr val="FF0000"/>
                </a:solidFill>
              </a:rPr>
              <a:t>)</a:t>
            </a:r>
            <a:r>
              <a:rPr lang="es-ES" sz="2000" i="1" dirty="0" smtClean="0">
                <a:solidFill>
                  <a:srgbClr val="FF0000"/>
                </a:solidFill>
                <a:cs typeface="Tahoma" pitchFamily="34" charset="0"/>
              </a:rPr>
              <a:t> -</a:t>
            </a:r>
            <a:r>
              <a:rPr lang="es-ES" sz="2000" i="1" dirty="0" err="1" smtClean="0">
                <a:solidFill>
                  <a:srgbClr val="FF0000"/>
                </a:solidFill>
                <a:cs typeface="Tahoma" pitchFamily="34" charset="0"/>
              </a:rPr>
              <a:t>Volley</a:t>
            </a:r>
            <a:r>
              <a:rPr lang="es-ES" sz="2000" i="1" dirty="0" smtClean="0">
                <a:solidFill>
                  <a:srgbClr val="FF0000"/>
                </a:solidFill>
                <a:cs typeface="Tahoma" pitchFamily="34" charset="0"/>
              </a:rPr>
              <a:t> </a:t>
            </a:r>
            <a:r>
              <a:rPr lang="es-ES" sz="2000" i="1" dirty="0" err="1" smtClean="0">
                <a:solidFill>
                  <a:srgbClr val="FF0000"/>
                </a:solidFill>
                <a:cs typeface="Tahoma" pitchFamily="34" charset="0"/>
              </a:rPr>
              <a:t>metrics</a:t>
            </a:r>
            <a:r>
              <a:rPr lang="es-ES" sz="2000" i="1" dirty="0" smtClean="0">
                <a:solidFill>
                  <a:srgbClr val="FF0000"/>
                </a:solidFill>
                <a:cs typeface="Tahoma" pitchFamily="34" charset="0"/>
              </a:rPr>
              <a:t> (FFV) – </a:t>
            </a:r>
            <a:r>
              <a:rPr lang="es-ES" sz="2000" i="1" dirty="0" err="1" smtClean="0">
                <a:solidFill>
                  <a:srgbClr val="FF0000"/>
                </a:solidFill>
                <a:cs typeface="Tahoma" pitchFamily="34" charset="0"/>
              </a:rPr>
              <a:t>VolleyMaps</a:t>
            </a:r>
            <a:r>
              <a:rPr lang="es-ES" sz="2000" i="1" dirty="0" smtClean="0">
                <a:solidFill>
                  <a:srgbClr val="FF0000"/>
                </a:solidFill>
                <a:cs typeface="Tahoma" pitchFamily="34" charset="0"/>
              </a:rPr>
              <a:t> – </a:t>
            </a:r>
            <a:r>
              <a:rPr lang="es-ES" sz="2000" i="1" dirty="0" err="1" smtClean="0">
                <a:solidFill>
                  <a:srgbClr val="FF0000"/>
                </a:solidFill>
                <a:cs typeface="Tahoma" pitchFamily="34" charset="0"/>
              </a:rPr>
              <a:t>Nacsport</a:t>
            </a:r>
            <a:r>
              <a:rPr lang="es-ES" sz="2000" i="1" dirty="0" smtClean="0">
                <a:solidFill>
                  <a:srgbClr val="FF0000"/>
                </a:solidFill>
                <a:cs typeface="Tahoma" pitchFamily="34" charset="0"/>
              </a:rPr>
              <a:t> (videos de análisis) </a:t>
            </a:r>
            <a:r>
              <a:rPr lang="es-ES" sz="2000" i="1" dirty="0" err="1" smtClean="0">
                <a:solidFill>
                  <a:srgbClr val="FF0000"/>
                </a:solidFill>
                <a:cs typeface="Tahoma" pitchFamily="34" charset="0"/>
              </a:rPr>
              <a:t>Volleybal</a:t>
            </a:r>
            <a:r>
              <a:rPr lang="es-ES" sz="2000" i="1" dirty="0" smtClean="0">
                <a:solidFill>
                  <a:srgbClr val="FF0000"/>
                </a:solidFill>
                <a:cs typeface="Tahoma" pitchFamily="34" charset="0"/>
              </a:rPr>
              <a:t> Scout (App) – Quick Scout – </a:t>
            </a:r>
            <a:r>
              <a:rPr lang="es-ES" sz="2000" i="1" dirty="0" err="1" smtClean="0">
                <a:solidFill>
                  <a:srgbClr val="FF0000"/>
                </a:solidFill>
                <a:cs typeface="Tahoma" pitchFamily="34" charset="0"/>
              </a:rPr>
              <a:t>Volley</a:t>
            </a:r>
            <a:r>
              <a:rPr lang="es-ES" sz="2000" i="1" dirty="0" smtClean="0">
                <a:solidFill>
                  <a:srgbClr val="FF0000"/>
                </a:solidFill>
                <a:cs typeface="Tahoma" pitchFamily="34" charset="0"/>
              </a:rPr>
              <a:t> Scout – </a:t>
            </a:r>
            <a:r>
              <a:rPr lang="es-ES" sz="2000" i="1" dirty="0" err="1" smtClean="0">
                <a:solidFill>
                  <a:srgbClr val="FF0000"/>
                </a:solidFill>
                <a:cs typeface="Tahoma" pitchFamily="34" charset="0"/>
              </a:rPr>
              <a:t>We</a:t>
            </a:r>
            <a:r>
              <a:rPr lang="es-ES" sz="2000" i="1" dirty="0" smtClean="0">
                <a:solidFill>
                  <a:srgbClr val="FF0000"/>
                </a:solidFill>
                <a:cs typeface="Tahoma" pitchFamily="34" charset="0"/>
              </a:rPr>
              <a:t> Scout – </a:t>
            </a:r>
            <a:r>
              <a:rPr lang="es-ES" sz="2000" i="1" dirty="0" err="1" smtClean="0">
                <a:solidFill>
                  <a:srgbClr val="FF0000"/>
                </a:solidFill>
                <a:cs typeface="Tahoma" pitchFamily="34" charset="0"/>
              </a:rPr>
              <a:t>Volley</a:t>
            </a:r>
            <a:r>
              <a:rPr lang="es-ES" sz="2000" i="1" dirty="0" smtClean="0">
                <a:solidFill>
                  <a:srgbClr val="FF0000"/>
                </a:solidFill>
                <a:cs typeface="Tahoma" pitchFamily="34" charset="0"/>
              </a:rPr>
              <a:t> Simple </a:t>
            </a:r>
            <a:r>
              <a:rPr lang="es-ES" sz="2000" i="1" dirty="0" err="1" smtClean="0">
                <a:solidFill>
                  <a:srgbClr val="FF0000"/>
                </a:solidFill>
                <a:cs typeface="Tahoma" pitchFamily="34" charset="0"/>
              </a:rPr>
              <a:t>Stats</a:t>
            </a:r>
            <a:r>
              <a:rPr lang="es-ES" sz="2000" i="1" dirty="0" smtClean="0">
                <a:solidFill>
                  <a:srgbClr val="FF0000"/>
                </a:solidFill>
                <a:cs typeface="Tahoma" pitchFamily="34" charset="0"/>
              </a:rPr>
              <a:t> – NS </a:t>
            </a:r>
            <a:r>
              <a:rPr lang="es-ES" sz="2000" i="1" dirty="0" err="1" smtClean="0">
                <a:solidFill>
                  <a:srgbClr val="FF0000"/>
                </a:solidFill>
                <a:cs typeface="Tahoma" pitchFamily="34" charset="0"/>
              </a:rPr>
              <a:t>Volley</a:t>
            </a:r>
            <a:r>
              <a:rPr lang="es-ES" sz="2000" i="1" dirty="0" smtClean="0">
                <a:solidFill>
                  <a:srgbClr val="FF0000"/>
                </a:solidFill>
                <a:cs typeface="Tahoma" pitchFamily="34" charset="0"/>
              </a:rPr>
              <a:t> Scout PRO – ISTAT VBALL3  -   Quick Scout - </a:t>
            </a:r>
            <a:endParaRPr lang="es-ES" sz="2000" i="1" dirty="0" smtClean="0">
              <a:solidFill>
                <a:srgbClr val="FF0000"/>
              </a:solidFill>
            </a:endParaRPr>
          </a:p>
          <a:p>
            <a:pPr>
              <a:buFont typeface="Wingdings" pitchFamily="2" charset="2"/>
              <a:buChar char="§"/>
            </a:pPr>
            <a:endParaRPr lang="es-ES" dirty="0" smtClean="0"/>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2 Marcador de contenido"/>
          <p:cNvSpPr>
            <a:spLocks noGrp="1"/>
          </p:cNvSpPr>
          <p:nvPr>
            <p:ph idx="1"/>
          </p:nvPr>
        </p:nvSpPr>
        <p:spPr>
          <a:xfrm>
            <a:off x="357188" y="428625"/>
            <a:ext cx="8429625" cy="5667375"/>
          </a:xfrm>
        </p:spPr>
        <p:txBody>
          <a:bodyPr/>
          <a:lstStyle/>
          <a:p>
            <a:pPr>
              <a:buFontTx/>
              <a:buNone/>
            </a:pPr>
            <a:r>
              <a:rPr lang="es-ES" sz="4000" dirty="0" smtClean="0">
                <a:solidFill>
                  <a:srgbClr val="FF0000"/>
                </a:solidFill>
                <a:latin typeface="Century Gothic" pitchFamily="34" charset="0"/>
              </a:rPr>
              <a:t>Perfil del Estadístico:</a:t>
            </a:r>
          </a:p>
          <a:p>
            <a:r>
              <a:rPr lang="es-ES" sz="3600" dirty="0" smtClean="0">
                <a:latin typeface="Century Gothic" pitchFamily="34" charset="0"/>
              </a:rPr>
              <a:t>Sintonía con el Entrenador </a:t>
            </a:r>
          </a:p>
          <a:p>
            <a:r>
              <a:rPr lang="es-ES" sz="3600" dirty="0" smtClean="0">
                <a:latin typeface="Century Gothic" pitchFamily="34" charset="0"/>
              </a:rPr>
              <a:t>Capacidad de mantener máxima atención y concentración por períodos prolongados </a:t>
            </a:r>
          </a:p>
          <a:p>
            <a:r>
              <a:rPr lang="es-ES" sz="3600" dirty="0" smtClean="0">
                <a:latin typeface="Century Gothic" pitchFamily="34" charset="0"/>
              </a:rPr>
              <a:t>Máxima disposición al trabajo </a:t>
            </a:r>
          </a:p>
          <a:p>
            <a:r>
              <a:rPr lang="es-ES" sz="3600" dirty="0" smtClean="0">
                <a:latin typeface="Century Gothic" pitchFamily="34" charset="0"/>
              </a:rPr>
              <a:t>Voleibol u operador de PC?</a:t>
            </a: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4572008"/>
            <a:ext cx="4500594" cy="1857389"/>
          </a:xfrm>
        </p:spPr>
        <p:txBody>
          <a:bodyPr>
            <a:normAutofit/>
          </a:bodyPr>
          <a:lstStyle/>
          <a:p>
            <a:pPr>
              <a:spcBef>
                <a:spcPts val="0"/>
              </a:spcBef>
              <a:buNone/>
            </a:pPr>
            <a:r>
              <a:rPr lang="es-ES" sz="2000" b="1" dirty="0" smtClean="0">
                <a:latin typeface="Arial Narrow" pitchFamily="34" charset="0"/>
              </a:rPr>
              <a:t>Estadístico (</a:t>
            </a:r>
            <a:r>
              <a:rPr lang="es-ES" sz="2000" b="1" dirty="0" err="1" smtClean="0">
                <a:latin typeface="Arial Narrow" pitchFamily="34" charset="0"/>
              </a:rPr>
              <a:t>Scoutman</a:t>
            </a:r>
            <a:r>
              <a:rPr lang="es-ES" sz="2000" b="1" dirty="0" smtClean="0">
                <a:latin typeface="Arial Narrow" pitchFamily="34" charset="0"/>
              </a:rPr>
              <a:t>) </a:t>
            </a:r>
            <a:r>
              <a:rPr lang="es-ES" sz="2000" dirty="0" smtClean="0">
                <a:latin typeface="Arial Narrow" pitchFamily="34" charset="0"/>
              </a:rPr>
              <a:t>(el único propósito</a:t>
            </a:r>
          </a:p>
          <a:p>
            <a:pPr>
              <a:spcBef>
                <a:spcPts val="0"/>
              </a:spcBef>
              <a:buNone/>
            </a:pPr>
            <a:r>
              <a:rPr lang="es-ES" sz="2000" dirty="0" smtClean="0">
                <a:latin typeface="Arial Narrow" pitchFamily="34" charset="0"/>
              </a:rPr>
              <a:t>es la detección) - Posicionamiento en el lado</a:t>
            </a:r>
          </a:p>
          <a:p>
            <a:pPr>
              <a:spcBef>
                <a:spcPts val="0"/>
              </a:spcBef>
              <a:buNone/>
            </a:pPr>
            <a:r>
              <a:rPr lang="es-ES" sz="2000" dirty="0" smtClean="0">
                <a:latin typeface="Arial Narrow" pitchFamily="34" charset="0"/>
              </a:rPr>
              <a:t>corto - en la parte posterior del campo – Alta</a:t>
            </a:r>
          </a:p>
          <a:p>
            <a:pPr>
              <a:spcBef>
                <a:spcPts val="0"/>
              </a:spcBef>
              <a:buNone/>
            </a:pPr>
            <a:r>
              <a:rPr lang="es-ES" sz="2000" dirty="0" smtClean="0">
                <a:latin typeface="Arial Narrow" pitchFamily="34" charset="0"/>
              </a:rPr>
              <a:t>solicitud de información</a:t>
            </a:r>
          </a:p>
        </p:txBody>
      </p:sp>
      <p:sp>
        <p:nvSpPr>
          <p:cNvPr id="4" name="3 Rectángulo"/>
          <p:cNvSpPr/>
          <p:nvPr/>
        </p:nvSpPr>
        <p:spPr>
          <a:xfrm>
            <a:off x="4357654" y="2786058"/>
            <a:ext cx="4572064" cy="1323439"/>
          </a:xfrm>
          <a:prstGeom prst="rect">
            <a:avLst/>
          </a:prstGeom>
        </p:spPr>
        <p:txBody>
          <a:bodyPr wrap="square">
            <a:spAutoFit/>
          </a:bodyPr>
          <a:lstStyle/>
          <a:p>
            <a:r>
              <a:rPr lang="es-ES" sz="2000" b="1" dirty="0" smtClean="0">
                <a:latin typeface="Arial Narrow" pitchFamily="34" charset="0"/>
              </a:rPr>
              <a:t>Asistente de entrenador</a:t>
            </a:r>
            <a:r>
              <a:rPr lang="es-ES" sz="2000" dirty="0" smtClean="0">
                <a:latin typeface="Arial Narrow" pitchFamily="34" charset="0"/>
              </a:rPr>
              <a:t>: Posicionamiento en el banco – Análisis e Información confiable. Lectura e interpretación. Que informe suministra ?  </a:t>
            </a:r>
          </a:p>
        </p:txBody>
      </p:sp>
      <p:sp>
        <p:nvSpPr>
          <p:cNvPr id="5" name="1 Título"/>
          <p:cNvSpPr>
            <a:spLocks noGrp="1"/>
          </p:cNvSpPr>
          <p:nvPr>
            <p:ph type="title"/>
          </p:nvPr>
        </p:nvSpPr>
        <p:spPr>
          <a:xfrm>
            <a:off x="500034" y="0"/>
            <a:ext cx="8229600" cy="1143000"/>
          </a:xfrm>
        </p:spPr>
        <p:txBody>
          <a:bodyPr/>
          <a:lstStyle/>
          <a:p>
            <a:r>
              <a:rPr lang="es-ES" dirty="0" smtClean="0"/>
              <a:t>Quién trabaja en el </a:t>
            </a:r>
            <a:r>
              <a:rPr lang="es-ES" dirty="0" err="1" smtClean="0"/>
              <a:t>Scouting</a:t>
            </a:r>
            <a:r>
              <a:rPr lang="es-ES" dirty="0" smtClean="0"/>
              <a:t>? </a:t>
            </a:r>
          </a:p>
        </p:txBody>
      </p:sp>
      <p:sp>
        <p:nvSpPr>
          <p:cNvPr id="6" name="5 Rectángulo"/>
          <p:cNvSpPr/>
          <p:nvPr/>
        </p:nvSpPr>
        <p:spPr>
          <a:xfrm>
            <a:off x="214282" y="1142984"/>
            <a:ext cx="4857784" cy="1600438"/>
          </a:xfrm>
          <a:prstGeom prst="rect">
            <a:avLst/>
          </a:prstGeom>
        </p:spPr>
        <p:txBody>
          <a:bodyPr wrap="square">
            <a:spAutoFit/>
          </a:bodyPr>
          <a:lstStyle/>
          <a:p>
            <a:r>
              <a:rPr lang="es-ES" b="1" dirty="0" smtClean="0"/>
              <a:t> </a:t>
            </a:r>
            <a:r>
              <a:rPr lang="es-ES" sz="2000" b="1" dirty="0" smtClean="0">
                <a:latin typeface="Arial Narrow" pitchFamily="34" charset="0"/>
              </a:rPr>
              <a:t>Entrenador </a:t>
            </a:r>
            <a:r>
              <a:rPr lang="es-ES" sz="2000" dirty="0" smtClean="0">
                <a:latin typeface="Arial Narrow" pitchFamily="34" charset="0"/>
              </a:rPr>
              <a:t>Debe proporcionar a sus atletas solo la información realmente importante (especialmente en los momentos clave del juego) información tiene una incidencia en el juego</a:t>
            </a:r>
          </a:p>
          <a:p>
            <a:endParaRPr lang="es-ES" dirty="0" smtClean="0">
              <a:latin typeface="Century Gothic" pitchFamily="34" charset="0"/>
            </a:endParaRPr>
          </a:p>
        </p:txBody>
      </p:sp>
      <p:sp>
        <p:nvSpPr>
          <p:cNvPr id="7" name="6 Flecha doblada"/>
          <p:cNvSpPr/>
          <p:nvPr/>
        </p:nvSpPr>
        <p:spPr>
          <a:xfrm rot="7102414" flipH="1">
            <a:off x="4706595" y="4293651"/>
            <a:ext cx="1976400" cy="8352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doblada"/>
          <p:cNvSpPr/>
          <p:nvPr/>
        </p:nvSpPr>
        <p:spPr>
          <a:xfrm rot="1085744" flipH="1">
            <a:off x="5224337" y="1429325"/>
            <a:ext cx="1976769" cy="835268"/>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lecha arriba y abajo"/>
          <p:cNvSpPr/>
          <p:nvPr/>
        </p:nvSpPr>
        <p:spPr>
          <a:xfrm rot="17399203">
            <a:off x="5506485" y="1605713"/>
            <a:ext cx="249937" cy="1555669"/>
          </a:xfrm>
          <a:prstGeom prst="up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rriba y abajo"/>
          <p:cNvSpPr/>
          <p:nvPr/>
        </p:nvSpPr>
        <p:spPr>
          <a:xfrm rot="13508053">
            <a:off x="3657790" y="3281828"/>
            <a:ext cx="248400" cy="1555200"/>
          </a:xfrm>
          <a:prstGeom prst="up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786314" y="5143512"/>
            <a:ext cx="428628" cy="41433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b="1" dirty="0" smtClean="0">
                <a:solidFill>
                  <a:schemeClr val="tx1"/>
                </a:solidFill>
                <a:latin typeface="Arial Unicode MS" pitchFamily="34" charset="-128"/>
                <a:ea typeface="Arial Unicode MS" pitchFamily="34" charset="-128"/>
                <a:cs typeface="Arial Unicode MS" pitchFamily="34" charset="-128"/>
              </a:rPr>
              <a:t>1</a:t>
            </a:r>
            <a:endParaRPr lang="es-ES" b="1" dirty="0">
              <a:solidFill>
                <a:schemeClr val="tx1"/>
              </a:solidFill>
              <a:latin typeface="Arial Unicode MS" pitchFamily="34" charset="-128"/>
              <a:ea typeface="Arial Unicode MS" pitchFamily="34" charset="-128"/>
              <a:cs typeface="Arial Unicode MS" pitchFamily="34" charset="-128"/>
            </a:endParaRPr>
          </a:p>
        </p:txBody>
      </p:sp>
      <p:sp>
        <p:nvSpPr>
          <p:cNvPr id="13" name="12 Elipse"/>
          <p:cNvSpPr/>
          <p:nvPr/>
        </p:nvSpPr>
        <p:spPr>
          <a:xfrm>
            <a:off x="6715140" y="2285992"/>
            <a:ext cx="428628" cy="41433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b="1" dirty="0" smtClean="0">
                <a:solidFill>
                  <a:schemeClr val="tx1"/>
                </a:solidFill>
                <a:latin typeface="Arial Unicode MS" pitchFamily="34" charset="-128"/>
                <a:ea typeface="Arial Unicode MS" pitchFamily="34" charset="-128"/>
                <a:cs typeface="Arial Unicode MS" pitchFamily="34" charset="-128"/>
              </a:rPr>
              <a:t>2</a:t>
            </a:r>
            <a:endParaRPr lang="es-ES" b="1" dirty="0">
              <a:solidFill>
                <a:schemeClr val="tx1"/>
              </a:solidFill>
              <a:latin typeface="Arial Unicode MS" pitchFamily="34" charset="-128"/>
              <a:ea typeface="Arial Unicode MS" pitchFamily="34" charset="-128"/>
              <a:cs typeface="Arial Unicode MS" pitchFamily="34" charset="-128"/>
            </a:endParaRPr>
          </a:p>
        </p:txBody>
      </p:sp>
      <p:sp>
        <p:nvSpPr>
          <p:cNvPr id="14" name="13 Elipse"/>
          <p:cNvSpPr/>
          <p:nvPr/>
        </p:nvSpPr>
        <p:spPr>
          <a:xfrm>
            <a:off x="5357818" y="2143116"/>
            <a:ext cx="428628" cy="41433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b="1" dirty="0" smtClean="0">
                <a:solidFill>
                  <a:schemeClr val="tx1"/>
                </a:solidFill>
                <a:latin typeface="Arial Unicode MS" pitchFamily="34" charset="-128"/>
                <a:ea typeface="Arial Unicode MS" pitchFamily="34" charset="-128"/>
                <a:cs typeface="Arial Unicode MS" pitchFamily="34" charset="-128"/>
              </a:rPr>
              <a:t>3</a:t>
            </a:r>
            <a:endParaRPr lang="es-ES" b="1" dirty="0">
              <a:solidFill>
                <a:schemeClr val="tx1"/>
              </a:solidFill>
              <a:latin typeface="Arial Unicode MS" pitchFamily="34" charset="-128"/>
              <a:ea typeface="Arial Unicode MS" pitchFamily="34" charset="-128"/>
              <a:cs typeface="Arial Unicode MS" pitchFamily="34" charset="-128"/>
            </a:endParaRPr>
          </a:p>
        </p:txBody>
      </p:sp>
      <p:sp>
        <p:nvSpPr>
          <p:cNvPr id="15" name="14 Elipse"/>
          <p:cNvSpPr/>
          <p:nvPr/>
        </p:nvSpPr>
        <p:spPr>
          <a:xfrm>
            <a:off x="3571868" y="3857628"/>
            <a:ext cx="428628" cy="41433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b="1" dirty="0" smtClean="0">
                <a:solidFill>
                  <a:schemeClr val="tx1"/>
                </a:solidFill>
                <a:latin typeface="Arial Unicode MS" pitchFamily="34" charset="-128"/>
                <a:ea typeface="Arial Unicode MS" pitchFamily="34" charset="-128"/>
                <a:cs typeface="Arial Unicode MS" pitchFamily="34" charset="-128"/>
              </a:rPr>
              <a:t>4</a:t>
            </a:r>
            <a:endParaRPr lang="es-ES" b="1" dirty="0">
              <a:solidFill>
                <a:schemeClr val="tx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928670"/>
            <a:ext cx="9144000" cy="50006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3286124"/>
            <a:ext cx="8229600" cy="4525963"/>
          </a:xfrm>
        </p:spPr>
        <p:txBody>
          <a:bodyPr>
            <a:normAutofit/>
          </a:bodyPr>
          <a:lstStyle/>
          <a:p>
            <a:pPr>
              <a:buNone/>
            </a:pPr>
            <a:r>
              <a:rPr lang="es-ES" sz="2400" dirty="0" smtClean="0"/>
              <a:t>- Características básicas </a:t>
            </a:r>
          </a:p>
          <a:p>
            <a:pPr>
              <a:buNone/>
            </a:pPr>
            <a:r>
              <a:rPr lang="es-ES" sz="2400" dirty="0" smtClean="0"/>
              <a:t>- Calidad de la pelota que sale de sus manos </a:t>
            </a:r>
          </a:p>
          <a:p>
            <a:pPr>
              <a:buNone/>
            </a:pPr>
            <a:r>
              <a:rPr lang="es-ES" sz="2400" dirty="0" smtClean="0"/>
              <a:t>- Posición de las manos durante el toque de la pelota</a:t>
            </a:r>
          </a:p>
          <a:p>
            <a:pPr>
              <a:buNone/>
            </a:pPr>
            <a:r>
              <a:rPr lang="es-ES" sz="2400" dirty="0" smtClean="0"/>
              <a:t>- Previsibilidad de la levantada (hacia adelante o hacia atrás) </a:t>
            </a:r>
          </a:p>
          <a:p>
            <a:pPr>
              <a:buNone/>
            </a:pPr>
            <a:r>
              <a:rPr lang="es-ES" sz="2400" dirty="0" smtClean="0"/>
              <a:t>- Tendencia a levantar en suspensión</a:t>
            </a:r>
          </a:p>
          <a:p>
            <a:pPr>
              <a:buFontTx/>
              <a:buChar char="-"/>
            </a:pPr>
            <a:r>
              <a:rPr lang="es-ES" sz="2400" dirty="0" smtClean="0"/>
              <a:t>Velocidad del balón</a:t>
            </a:r>
          </a:p>
          <a:p>
            <a:pPr>
              <a:buFontTx/>
              <a:buChar char="-"/>
            </a:pPr>
            <a:r>
              <a:rPr lang="es-MX" sz="2400" dirty="0" smtClean="0"/>
              <a:t>Buscar el bloqueo mas débil o “bajo”</a:t>
            </a:r>
            <a:endParaRPr lang="es-ES" sz="2400" dirty="0" smtClean="0"/>
          </a:p>
        </p:txBody>
      </p:sp>
      <p:sp>
        <p:nvSpPr>
          <p:cNvPr id="4" name="Rectangle 2"/>
          <p:cNvSpPr txBox="1">
            <a:spLocks noChangeArrowheads="1"/>
          </p:cNvSpPr>
          <p:nvPr/>
        </p:nvSpPr>
        <p:spPr>
          <a:xfrm>
            <a:off x="428596" y="2643182"/>
            <a:ext cx="4343400" cy="500042"/>
          </a:xfrm>
          <a:prstGeom prst="rect">
            <a:avLst/>
          </a:prstGeom>
          <a:solidFill>
            <a:srgbClr val="00FF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_tradnl" sz="1800" b="1" i="0" u="none" strike="noStrike" kern="1200" cap="none" spc="0" normalizeH="0" baseline="0" noProof="0" dirty="0" smtClean="0">
                <a:ln>
                  <a:noFill/>
                </a:ln>
                <a:solidFill>
                  <a:schemeClr val="tx1"/>
                </a:solidFill>
                <a:effectLst/>
                <a:uLnTx/>
                <a:uFillTx/>
                <a:latin typeface="Tahoma" pitchFamily="34" charset="0"/>
                <a:ea typeface="+mj-ea"/>
                <a:cs typeface="+mj-cs"/>
              </a:rPr>
              <a:t>ANALISIS VIDEO del ARMADOR</a:t>
            </a:r>
            <a:endParaRPr kumimoji="0" lang="es-ES" sz="1800" b="1" i="0" u="none" strike="noStrike" kern="1200" cap="none" spc="0" normalizeH="0" baseline="0" noProof="0" dirty="0" smtClean="0">
              <a:ln>
                <a:noFill/>
              </a:ln>
              <a:solidFill>
                <a:schemeClr val="tx1"/>
              </a:solidFill>
              <a:effectLst/>
              <a:uLnTx/>
              <a:uFillTx/>
              <a:latin typeface="Tahoma" pitchFamily="34" charset="0"/>
              <a:ea typeface="+mj-ea"/>
              <a:cs typeface="+mj-cs"/>
            </a:endParaRPr>
          </a:p>
        </p:txBody>
      </p:sp>
      <p:sp>
        <p:nvSpPr>
          <p:cNvPr id="8" name="7 Rectángulo"/>
          <p:cNvSpPr/>
          <p:nvPr/>
        </p:nvSpPr>
        <p:spPr>
          <a:xfrm>
            <a:off x="428596" y="1142984"/>
            <a:ext cx="8429684" cy="830997"/>
          </a:xfrm>
          <a:prstGeom prst="rect">
            <a:avLst/>
          </a:prstGeom>
        </p:spPr>
        <p:txBody>
          <a:bodyPr wrap="square">
            <a:spAutoFit/>
          </a:bodyPr>
          <a:lstStyle/>
          <a:p>
            <a:r>
              <a:rPr lang="es-ES" sz="2400" dirty="0" smtClean="0"/>
              <a:t>- El análisis estadístico evalúa los resultados y no la técnica.</a:t>
            </a:r>
          </a:p>
          <a:p>
            <a:r>
              <a:rPr lang="es-ES" sz="2400" dirty="0" smtClean="0"/>
              <a:t> -Análisis de video para completar la evaluación</a:t>
            </a:r>
          </a:p>
        </p:txBody>
      </p:sp>
      <p:sp>
        <p:nvSpPr>
          <p:cNvPr id="9" name="Rectangle 2"/>
          <p:cNvSpPr txBox="1">
            <a:spLocks noChangeArrowheads="1"/>
          </p:cNvSpPr>
          <p:nvPr/>
        </p:nvSpPr>
        <p:spPr>
          <a:xfrm>
            <a:off x="2143108" y="285728"/>
            <a:ext cx="4343400" cy="500042"/>
          </a:xfrm>
          <a:prstGeom prst="rect">
            <a:avLst/>
          </a:prstGeom>
          <a:solidFill>
            <a:srgbClr val="00FF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_tradnl" sz="2400" b="1" i="0" u="none" strike="noStrike" kern="1200" cap="none" spc="0" normalizeH="0" baseline="0" noProof="0" dirty="0" smtClean="0">
                <a:ln>
                  <a:noFill/>
                </a:ln>
                <a:solidFill>
                  <a:schemeClr val="tx1"/>
                </a:solidFill>
                <a:effectLst/>
                <a:uLnTx/>
                <a:uFillTx/>
                <a:latin typeface="Tahoma" pitchFamily="34" charset="0"/>
                <a:ea typeface="+mj-ea"/>
                <a:cs typeface="+mj-cs"/>
              </a:rPr>
              <a:t>COMO USAR EL VIDEO</a:t>
            </a:r>
            <a:endParaRPr kumimoji="0" lang="es-ES" sz="2400" b="1" i="0" u="none" strike="noStrike" kern="1200" cap="none" spc="0" normalizeH="0" baseline="0" noProof="0" dirty="0" smtClean="0">
              <a:ln>
                <a:noFill/>
              </a:ln>
              <a:solidFill>
                <a:schemeClr val="tx1"/>
              </a:solidFill>
              <a:effectLst/>
              <a:uLnTx/>
              <a:uFillTx/>
              <a:latin typeface="Tahoma" pitchFamily="34" charset="0"/>
              <a:ea typeface="+mj-ea"/>
              <a:cs typeface="+mj-cs"/>
            </a:endParaRP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3929066"/>
            <a:ext cx="8429684" cy="4525963"/>
          </a:xfrm>
        </p:spPr>
        <p:txBody>
          <a:bodyPr>
            <a:normAutofit/>
          </a:bodyPr>
          <a:lstStyle/>
          <a:p>
            <a:pPr>
              <a:spcBef>
                <a:spcPts val="0"/>
              </a:spcBef>
              <a:buFontTx/>
              <a:buChar char="-"/>
            </a:pPr>
            <a:r>
              <a:rPr lang="es-ES" sz="2000" dirty="0" smtClean="0"/>
              <a:t>Observar la posición de lectura de los centrales y la velocidad de salida  hacia derecha e izquierda.</a:t>
            </a:r>
          </a:p>
          <a:p>
            <a:pPr>
              <a:spcBef>
                <a:spcPts val="0"/>
              </a:spcBef>
              <a:buFontTx/>
              <a:buChar char="-"/>
            </a:pPr>
            <a:r>
              <a:rPr lang="es-ES_tradnl" sz="2000" dirty="0" smtClean="0">
                <a:ea typeface="Times New Roman" pitchFamily="18" charset="0"/>
                <a:cs typeface="Arial" pitchFamily="34" charset="0"/>
              </a:rPr>
              <a:t>Cuál es la disposición del sistema de bloqueo? (Cerrada – Abierta)</a:t>
            </a:r>
            <a:r>
              <a:rPr lang="es-ES" sz="2000" dirty="0" smtClean="0"/>
              <a:t>  </a:t>
            </a:r>
          </a:p>
          <a:p>
            <a:pPr>
              <a:spcBef>
                <a:spcPts val="0"/>
              </a:spcBef>
              <a:buFontTx/>
              <a:buChar char="-"/>
            </a:pPr>
            <a:r>
              <a:rPr lang="es-ES" sz="2000" dirty="0" smtClean="0"/>
              <a:t>Cuando hacen opción ? </a:t>
            </a:r>
          </a:p>
          <a:p>
            <a:pPr>
              <a:spcBef>
                <a:spcPts val="0"/>
              </a:spcBef>
              <a:buFontTx/>
              <a:buChar char="-"/>
            </a:pPr>
            <a:r>
              <a:rPr lang="es-ES" sz="2000" dirty="0" smtClean="0"/>
              <a:t>Armado de un bloqueo bajo.</a:t>
            </a:r>
          </a:p>
          <a:p>
            <a:pPr>
              <a:spcBef>
                <a:spcPts val="0"/>
              </a:spcBef>
              <a:buFontTx/>
              <a:buChar char="-"/>
            </a:pPr>
            <a:r>
              <a:rPr lang="es-ES" sz="2000" dirty="0" smtClean="0"/>
              <a:t>Cualquier jugador con dificultades técnicas (plan de rebote mal orientado, movimiento de brazos, </a:t>
            </a:r>
            <a:r>
              <a:rPr lang="es-ES" sz="2000" dirty="0" err="1" smtClean="0"/>
              <a:t>etc</a:t>
            </a:r>
            <a:r>
              <a:rPr lang="es-ES" sz="2000" dirty="0" smtClean="0"/>
              <a:t>). </a:t>
            </a:r>
          </a:p>
        </p:txBody>
      </p:sp>
      <p:sp>
        <p:nvSpPr>
          <p:cNvPr id="4" name="Rectangle 2"/>
          <p:cNvSpPr txBox="1">
            <a:spLocks noChangeArrowheads="1"/>
          </p:cNvSpPr>
          <p:nvPr/>
        </p:nvSpPr>
        <p:spPr>
          <a:xfrm>
            <a:off x="500034" y="3357586"/>
            <a:ext cx="4343400" cy="500042"/>
          </a:xfrm>
          <a:prstGeom prst="rect">
            <a:avLst/>
          </a:prstGeom>
          <a:solidFill>
            <a:srgbClr val="00FF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_tradnl" sz="1800" b="1" i="0" u="none" strike="noStrike" kern="1200" cap="none" spc="0" normalizeH="0" baseline="0" noProof="0" dirty="0" smtClean="0">
                <a:ln>
                  <a:noFill/>
                </a:ln>
                <a:solidFill>
                  <a:schemeClr val="tx1"/>
                </a:solidFill>
                <a:effectLst/>
                <a:uLnTx/>
                <a:uFillTx/>
                <a:latin typeface="Tahoma" pitchFamily="34" charset="0"/>
                <a:ea typeface="+mj-ea"/>
                <a:cs typeface="+mj-cs"/>
              </a:rPr>
              <a:t>ANALISIS VIDEO del BLOQUEO</a:t>
            </a:r>
            <a:endParaRPr kumimoji="0" lang="es-ES" sz="1800" b="1" i="0" u="none" strike="noStrike" kern="1200" cap="none" spc="0" normalizeH="0" baseline="0" noProof="0" dirty="0" smtClean="0">
              <a:ln>
                <a:noFill/>
              </a:ln>
              <a:solidFill>
                <a:schemeClr val="tx1"/>
              </a:solidFill>
              <a:effectLst/>
              <a:uLnTx/>
              <a:uFillTx/>
              <a:latin typeface="Tahoma" pitchFamily="34" charset="0"/>
              <a:ea typeface="+mj-ea"/>
              <a:cs typeface="+mj-cs"/>
            </a:endParaRPr>
          </a:p>
        </p:txBody>
      </p:sp>
      <p:sp>
        <p:nvSpPr>
          <p:cNvPr id="8" name="Rectangle 2"/>
          <p:cNvSpPr txBox="1">
            <a:spLocks noChangeArrowheads="1"/>
          </p:cNvSpPr>
          <p:nvPr/>
        </p:nvSpPr>
        <p:spPr>
          <a:xfrm>
            <a:off x="428596" y="214290"/>
            <a:ext cx="4343400" cy="500042"/>
          </a:xfrm>
          <a:prstGeom prst="rect">
            <a:avLst/>
          </a:prstGeom>
          <a:solidFill>
            <a:srgbClr val="00FF00"/>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_tradnl" sz="1800" b="1" i="0" u="none" strike="noStrike" kern="1200" cap="none" spc="0" normalizeH="0" baseline="0" noProof="0" dirty="0" smtClean="0">
                <a:ln>
                  <a:noFill/>
                </a:ln>
                <a:solidFill>
                  <a:schemeClr val="tx1"/>
                </a:solidFill>
                <a:effectLst/>
                <a:uLnTx/>
                <a:uFillTx/>
                <a:latin typeface="Tahoma" pitchFamily="34" charset="0"/>
                <a:ea typeface="+mj-ea"/>
                <a:cs typeface="+mj-cs"/>
              </a:rPr>
              <a:t>ANALISIS VIDEO del ATACANTE</a:t>
            </a:r>
            <a:endParaRPr kumimoji="0" lang="es-ES" sz="1800" b="1" i="0" u="none" strike="noStrike" kern="1200" cap="none" spc="0" normalizeH="0" baseline="0" noProof="0" dirty="0" smtClean="0">
              <a:ln>
                <a:noFill/>
              </a:ln>
              <a:solidFill>
                <a:schemeClr val="tx1"/>
              </a:solidFill>
              <a:effectLst/>
              <a:uLnTx/>
              <a:uFillTx/>
              <a:latin typeface="Tahoma" pitchFamily="34" charset="0"/>
              <a:ea typeface="+mj-ea"/>
              <a:cs typeface="+mj-cs"/>
            </a:endParaRPr>
          </a:p>
        </p:txBody>
      </p:sp>
      <p:sp>
        <p:nvSpPr>
          <p:cNvPr id="9" name="8 Rectángulo"/>
          <p:cNvSpPr/>
          <p:nvPr/>
        </p:nvSpPr>
        <p:spPr>
          <a:xfrm>
            <a:off x="428596" y="714356"/>
            <a:ext cx="7500990" cy="2616101"/>
          </a:xfrm>
          <a:prstGeom prst="rect">
            <a:avLst/>
          </a:prstGeom>
        </p:spPr>
        <p:txBody>
          <a:bodyPr wrap="square">
            <a:spAutoFit/>
          </a:bodyPr>
          <a:lstStyle/>
          <a:p>
            <a:pPr marL="342900" lvl="0" indent="-342900">
              <a:spcBef>
                <a:spcPct val="20000"/>
              </a:spcBef>
              <a:defRPr/>
            </a:pPr>
            <a:r>
              <a:rPr lang="es-AR" sz="2000" dirty="0" smtClean="0"/>
              <a:t>- Carreras de aproximación</a:t>
            </a:r>
            <a:endParaRPr lang="es-ES" sz="2000" dirty="0" smtClean="0"/>
          </a:p>
          <a:p>
            <a:pPr marL="342900" lvl="0" indent="-342900">
              <a:spcBef>
                <a:spcPct val="20000"/>
              </a:spcBef>
              <a:defRPr/>
            </a:pPr>
            <a:r>
              <a:rPr lang="es-ES" sz="2000" dirty="0" smtClean="0"/>
              <a:t>- Brazo (derecho o izquierdo, carga, velocidad) </a:t>
            </a:r>
          </a:p>
          <a:p>
            <a:pPr marL="342900" lvl="0" indent="-342900">
              <a:spcBef>
                <a:spcPct val="20000"/>
              </a:spcBef>
              <a:defRPr/>
            </a:pPr>
            <a:r>
              <a:rPr lang="es-ES" sz="2000" dirty="0" smtClean="0"/>
              <a:t>- Tipo de pelota que juega (dependiendo del rol /función)</a:t>
            </a:r>
          </a:p>
          <a:p>
            <a:pPr marL="342900" lvl="0" indent="-342900">
              <a:spcBef>
                <a:spcPct val="20000"/>
              </a:spcBef>
              <a:defRPr/>
            </a:pPr>
            <a:r>
              <a:rPr lang="es-ES" sz="2000" dirty="0" smtClean="0"/>
              <a:t>- Evaluación, cuando juega con bloqueos armados. </a:t>
            </a:r>
          </a:p>
          <a:p>
            <a:pPr marL="342900" lvl="0" indent="-342900">
              <a:spcBef>
                <a:spcPct val="20000"/>
              </a:spcBef>
              <a:defRPr/>
            </a:pPr>
            <a:r>
              <a:rPr lang="es-ES" sz="2000" dirty="0" smtClean="0"/>
              <a:t>- Capacidad para atacar pelotas difíciles / no perfectas </a:t>
            </a:r>
          </a:p>
          <a:p>
            <a:pPr marL="342900" lvl="0" indent="-342900">
              <a:spcBef>
                <a:spcPct val="20000"/>
              </a:spcBef>
              <a:defRPr/>
            </a:pPr>
            <a:r>
              <a:rPr lang="es-ES" sz="2000" dirty="0" smtClean="0"/>
              <a:t>- Como ataca después de la recepción.</a:t>
            </a:r>
          </a:p>
          <a:p>
            <a:pPr marL="342900" lvl="0" indent="-342900">
              <a:spcBef>
                <a:spcPct val="20000"/>
              </a:spcBef>
              <a:buFontTx/>
              <a:buChar char="-"/>
              <a:defRPr/>
            </a:pPr>
            <a:endParaRPr lang="es-ES" sz="2000" dirty="0" smtClean="0"/>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idx="1"/>
          </p:nvPr>
        </p:nvSpPr>
        <p:spPr>
          <a:xfrm>
            <a:off x="571472" y="3571876"/>
            <a:ext cx="8001056" cy="2246769"/>
          </a:xfrm>
          <a:prstGeom prst="rect">
            <a:avLst/>
          </a:prstGeom>
        </p:spPr>
        <p:txBody>
          <a:bodyPr wrap="square">
            <a:spAutoFit/>
          </a:bodyPr>
          <a:lstStyle/>
          <a:p>
            <a:pPr>
              <a:spcBef>
                <a:spcPts val="0"/>
              </a:spcBef>
              <a:buNone/>
            </a:pPr>
            <a:r>
              <a:rPr lang="es-ES" sz="2800" dirty="0" smtClean="0"/>
              <a:t>el voleibol afortunadamente, tiene ese espacio de</a:t>
            </a:r>
          </a:p>
          <a:p>
            <a:pPr>
              <a:spcBef>
                <a:spcPts val="0"/>
              </a:spcBef>
              <a:buNone/>
            </a:pPr>
            <a:r>
              <a:rPr lang="es-ES" sz="2800" dirty="0" smtClean="0"/>
              <a:t>creatividad e incertidumbre, que permite que no</a:t>
            </a:r>
          </a:p>
          <a:p>
            <a:pPr>
              <a:spcBef>
                <a:spcPts val="0"/>
              </a:spcBef>
              <a:buNone/>
            </a:pPr>
            <a:r>
              <a:rPr lang="es-ES" sz="2800" dirty="0" smtClean="0"/>
              <a:t>todo sea predecible. “es un juego” Si  supiéramos lo</a:t>
            </a:r>
          </a:p>
          <a:p>
            <a:pPr>
              <a:spcBef>
                <a:spcPts val="0"/>
              </a:spcBef>
              <a:buNone/>
            </a:pPr>
            <a:r>
              <a:rPr lang="es-ES" sz="2800" dirty="0" smtClean="0"/>
              <a:t>que va a hacer el otro en todo momento, se</a:t>
            </a:r>
          </a:p>
          <a:p>
            <a:pPr>
              <a:spcBef>
                <a:spcPts val="0"/>
              </a:spcBef>
              <a:buNone/>
            </a:pPr>
            <a:r>
              <a:rPr lang="es-ES" sz="2800" dirty="0" smtClean="0"/>
              <a:t>acabaría el juego" </a:t>
            </a:r>
            <a:endParaRPr lang="es-ES" sz="2800" dirty="0"/>
          </a:p>
        </p:txBody>
      </p:sp>
      <p:sp>
        <p:nvSpPr>
          <p:cNvPr id="6" name="2 Marcador de contenido"/>
          <p:cNvSpPr>
            <a:spLocks noGrp="1"/>
          </p:cNvSpPr>
          <p:nvPr>
            <p:ph type="title"/>
          </p:nvPr>
        </p:nvSpPr>
        <p:spPr>
          <a:xfrm>
            <a:off x="285720" y="1142984"/>
            <a:ext cx="8643998" cy="1143000"/>
          </a:xfrm>
        </p:spPr>
        <p:txBody>
          <a:bodyPr>
            <a:normAutofit fontScale="90000"/>
          </a:bodyPr>
          <a:lstStyle/>
          <a:p>
            <a:r>
              <a:rPr lang="es-ES" sz="2700" dirty="0" smtClean="0">
                <a:solidFill>
                  <a:srgbClr val="FF0000"/>
                </a:solidFill>
              </a:rPr>
              <a:t>Útil para observar el juego de tu equipo y oponentes .  </a:t>
            </a:r>
            <a:r>
              <a:rPr lang="es-ES" sz="2700" dirty="0" smtClean="0"/>
              <a:t/>
            </a:r>
            <a:br>
              <a:rPr lang="es-ES" sz="2700" dirty="0" smtClean="0"/>
            </a:br>
            <a:r>
              <a:rPr lang="es-ES" sz="2700" dirty="0" smtClean="0"/>
              <a:t>Herramienta válida para confirmar las "sensaciones“</a:t>
            </a:r>
          </a:p>
          <a:p>
            <a:r>
              <a:rPr lang="es-ES" sz="2700" dirty="0" smtClean="0">
                <a:solidFill>
                  <a:srgbClr val="FF0000"/>
                </a:solidFill>
              </a:rPr>
              <a:t>Adecuado para educar a los atletas para que sepan cómo evaluar su rendimiento en el campo.</a:t>
            </a:r>
          </a:p>
          <a:p>
            <a:r>
              <a:rPr lang="es-ES" sz="2700" dirty="0" smtClean="0"/>
              <a:t>Útil para organizar el trabajo individual y apuntar a la mejora de los sistemas individuales y de juego.</a:t>
            </a:r>
            <a:endParaRPr lang="es-ES" sz="2700" dirty="0" smtClean="0">
              <a:solidFill>
                <a:srgbClr val="FF0000"/>
              </a:solidFill>
            </a:endParaRPr>
          </a:p>
          <a:p>
            <a:r>
              <a:rPr lang="es-ES" sz="2700" dirty="0" smtClean="0">
                <a:solidFill>
                  <a:srgbClr val="FF0000"/>
                </a:solidFill>
              </a:rPr>
              <a:t>Requerido para encontrar el modelo de rendimiento</a:t>
            </a:r>
          </a:p>
          <a:p>
            <a:endParaRPr lang="es-ES" sz="1600" dirty="0" smtClean="0"/>
          </a:p>
          <a:p>
            <a:endParaRPr lang="es-ES" sz="1600" dirty="0"/>
          </a:p>
        </p:txBody>
      </p:sp>
      <p:sp>
        <p:nvSpPr>
          <p:cNvPr id="8" name="7 Flecha abajo"/>
          <p:cNvSpPr/>
          <p:nvPr/>
        </p:nvSpPr>
        <p:spPr>
          <a:xfrm>
            <a:off x="1428728" y="2857496"/>
            <a:ext cx="214282" cy="549780"/>
          </a:xfrm>
          <a:prstGeom prst="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bajo"/>
          <p:cNvSpPr/>
          <p:nvPr/>
        </p:nvSpPr>
        <p:spPr>
          <a:xfrm>
            <a:off x="2928926" y="2857496"/>
            <a:ext cx="214282" cy="549780"/>
          </a:xfrm>
          <a:prstGeom prst="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bajo"/>
          <p:cNvSpPr/>
          <p:nvPr/>
        </p:nvSpPr>
        <p:spPr>
          <a:xfrm>
            <a:off x="4429124" y="2857496"/>
            <a:ext cx="214282" cy="549780"/>
          </a:xfrm>
          <a:prstGeom prst="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bajo"/>
          <p:cNvSpPr/>
          <p:nvPr/>
        </p:nvSpPr>
        <p:spPr>
          <a:xfrm>
            <a:off x="5929354" y="2857496"/>
            <a:ext cx="214282" cy="549780"/>
          </a:xfrm>
          <a:prstGeom prst="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bajo"/>
          <p:cNvSpPr/>
          <p:nvPr/>
        </p:nvSpPr>
        <p:spPr>
          <a:xfrm>
            <a:off x="7358082" y="2857496"/>
            <a:ext cx="214282" cy="549780"/>
          </a:xfrm>
          <a:prstGeom prst="downArrow">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158" y="2857496"/>
            <a:ext cx="8358246" cy="142876"/>
          </a:xfrm>
          <a:prstGeom prst="rect">
            <a:avLst/>
          </a:prstGeom>
          <a:solidFill>
            <a:srgbClr val="FFC000"/>
          </a:solidFill>
          <a:ln>
            <a:solidFill>
              <a:schemeClr val="tx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Título"/>
          <p:cNvSpPr>
            <a:spLocks noGrp="1"/>
          </p:cNvSpPr>
          <p:nvPr>
            <p:ph type="title"/>
          </p:nvPr>
        </p:nvSpPr>
        <p:spPr/>
        <p:txBody>
          <a:bodyPr/>
          <a:lstStyle/>
          <a:p>
            <a:endParaRPr lang="es-AR" smtClean="0"/>
          </a:p>
        </p:txBody>
      </p:sp>
      <p:pic>
        <p:nvPicPr>
          <p:cNvPr id="2" name="Picture 2" descr="C:\Users\omar\Desktop\OMAR\TAIPEI\IMG-20170903-WA0018.jpg"/>
          <p:cNvPicPr>
            <a:picLocks noGrp="1" noChangeAspect="1" noChangeArrowheads="1"/>
          </p:cNvPicPr>
          <p:nvPr>
            <p:ph idx="1"/>
          </p:nvPr>
        </p:nvPicPr>
        <p:blipFill>
          <a:blip r:embed="rId2"/>
          <a:srcRect/>
          <a:stretch>
            <a:fillRect/>
          </a:stretch>
        </p:blipFill>
        <p:spPr>
          <a:xfrm>
            <a:off x="0" y="0"/>
            <a:ext cx="9144000" cy="6858000"/>
          </a:xfrm>
          <a:noFill/>
        </p:spPr>
      </p:pic>
      <p:pic>
        <p:nvPicPr>
          <p:cNvPr id="4" name="Picture 2"/>
          <p:cNvPicPr>
            <a:picLocks noChangeAspect="1" noChangeArrowheads="1"/>
          </p:cNvPicPr>
          <p:nvPr/>
        </p:nvPicPr>
        <p:blipFill>
          <a:blip r:embed="rId3"/>
          <a:srcRect/>
          <a:stretch>
            <a:fillRect/>
          </a:stretch>
        </p:blipFill>
        <p:spPr>
          <a:xfrm>
            <a:off x="4857752" y="3864431"/>
            <a:ext cx="4286248" cy="2993569"/>
          </a:xfrm>
          <a:prstGeom prst="rect">
            <a:avLst/>
          </a:prstGeom>
        </p:spPr>
      </p:pic>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0034" y="1500174"/>
            <a:ext cx="8229600" cy="4525963"/>
          </a:xfrm>
        </p:spPr>
        <p:txBody>
          <a:bodyPr>
            <a:normAutofit fontScale="92500" lnSpcReduction="20000"/>
          </a:bodyPr>
          <a:lstStyle/>
          <a:p>
            <a:pPr>
              <a:spcBef>
                <a:spcPts val="0"/>
              </a:spcBef>
              <a:buNone/>
            </a:pPr>
            <a:r>
              <a:rPr lang="es-ES" dirty="0" smtClean="0">
                <a:solidFill>
                  <a:schemeClr val="tx2">
                    <a:lumMod val="50000"/>
                  </a:schemeClr>
                </a:solidFill>
              </a:rPr>
              <a:t>Estudioso, investigador, analizador de datos,</a:t>
            </a:r>
          </a:p>
          <a:p>
            <a:pPr>
              <a:spcBef>
                <a:spcPts val="0"/>
              </a:spcBef>
              <a:buNone/>
            </a:pPr>
            <a:r>
              <a:rPr lang="es-ES" dirty="0" smtClean="0">
                <a:solidFill>
                  <a:schemeClr val="tx2">
                    <a:lumMod val="50000"/>
                  </a:schemeClr>
                </a:solidFill>
              </a:rPr>
              <a:t>Conocedor de programas de software</a:t>
            </a:r>
          </a:p>
          <a:p>
            <a:pPr>
              <a:spcBef>
                <a:spcPts val="0"/>
              </a:spcBef>
              <a:buNone/>
            </a:pPr>
            <a:r>
              <a:rPr lang="es-ES" dirty="0" smtClean="0">
                <a:solidFill>
                  <a:schemeClr val="tx2">
                    <a:lumMod val="50000"/>
                  </a:schemeClr>
                </a:solidFill>
              </a:rPr>
              <a:t>estadísticos. Su equipo de trabajo está</a:t>
            </a:r>
          </a:p>
          <a:p>
            <a:pPr>
              <a:spcBef>
                <a:spcPts val="0"/>
              </a:spcBef>
              <a:buNone/>
            </a:pPr>
            <a:r>
              <a:rPr lang="es-ES" dirty="0" smtClean="0">
                <a:solidFill>
                  <a:schemeClr val="tx2">
                    <a:lumMod val="50000"/>
                  </a:schemeClr>
                </a:solidFill>
              </a:rPr>
              <a:t>compuesto por un amplio bagaje…y  </a:t>
            </a:r>
          </a:p>
          <a:p>
            <a:pPr>
              <a:spcBef>
                <a:spcPts val="0"/>
              </a:spcBef>
              <a:buNone/>
            </a:pPr>
            <a:endParaRPr lang="es-AR" dirty="0" smtClean="0">
              <a:solidFill>
                <a:schemeClr val="tx2">
                  <a:lumMod val="50000"/>
                </a:schemeClr>
              </a:solidFill>
            </a:endParaRPr>
          </a:p>
          <a:p>
            <a:pPr>
              <a:spcBef>
                <a:spcPts val="0"/>
              </a:spcBef>
              <a:buNone/>
            </a:pPr>
            <a:endParaRPr lang="es-AR" dirty="0" smtClean="0">
              <a:solidFill>
                <a:schemeClr val="tx2">
                  <a:lumMod val="50000"/>
                </a:schemeClr>
              </a:solidFill>
            </a:endParaRPr>
          </a:p>
          <a:p>
            <a:pPr>
              <a:spcBef>
                <a:spcPts val="0"/>
              </a:spcBef>
              <a:buNone/>
            </a:pPr>
            <a:endParaRPr lang="es-ES" dirty="0" smtClean="0">
              <a:solidFill>
                <a:schemeClr val="tx2">
                  <a:lumMod val="50000"/>
                </a:schemeClr>
              </a:solidFill>
            </a:endParaRPr>
          </a:p>
          <a:p>
            <a:pPr>
              <a:spcBef>
                <a:spcPts val="0"/>
              </a:spcBef>
              <a:buNone/>
            </a:pPr>
            <a:r>
              <a:rPr lang="es-ES" dirty="0" smtClean="0">
                <a:solidFill>
                  <a:schemeClr val="tx2">
                    <a:lumMod val="50000"/>
                  </a:schemeClr>
                </a:solidFill>
              </a:rPr>
              <a:t>Un “cajón” importante en el cuenta con mucho</a:t>
            </a:r>
          </a:p>
          <a:p>
            <a:pPr>
              <a:spcBef>
                <a:spcPts val="0"/>
              </a:spcBef>
              <a:buNone/>
            </a:pPr>
            <a:r>
              <a:rPr lang="es-ES" dirty="0" smtClean="0">
                <a:solidFill>
                  <a:schemeClr val="tx2">
                    <a:lumMod val="50000"/>
                  </a:schemeClr>
                </a:solidFill>
              </a:rPr>
              <a:t>material: computadoras, videocámara,</a:t>
            </a:r>
          </a:p>
          <a:p>
            <a:pPr>
              <a:spcBef>
                <a:spcPts val="0"/>
              </a:spcBef>
              <a:buNone/>
            </a:pPr>
            <a:r>
              <a:rPr lang="es-ES" dirty="0" smtClean="0">
                <a:solidFill>
                  <a:schemeClr val="tx2">
                    <a:lumMod val="50000"/>
                  </a:schemeClr>
                </a:solidFill>
              </a:rPr>
              <a:t>proyector, alargues, trípode, impresora, discos,</a:t>
            </a:r>
          </a:p>
          <a:p>
            <a:pPr>
              <a:spcBef>
                <a:spcPts val="0"/>
              </a:spcBef>
              <a:buNone/>
            </a:pPr>
            <a:r>
              <a:rPr lang="es-ES" dirty="0" err="1" smtClean="0">
                <a:solidFill>
                  <a:schemeClr val="tx2">
                    <a:lumMod val="50000"/>
                  </a:schemeClr>
                </a:solidFill>
              </a:rPr>
              <a:t>pen</a:t>
            </a:r>
            <a:r>
              <a:rPr lang="es-ES" dirty="0" smtClean="0">
                <a:solidFill>
                  <a:schemeClr val="tx2">
                    <a:lumMod val="50000"/>
                  </a:schemeClr>
                </a:solidFill>
              </a:rPr>
              <a:t> drive, discos externos, sistemas de</a:t>
            </a:r>
          </a:p>
          <a:p>
            <a:pPr>
              <a:spcBef>
                <a:spcPts val="0"/>
              </a:spcBef>
              <a:buNone/>
            </a:pPr>
            <a:r>
              <a:rPr lang="es-ES" dirty="0" smtClean="0">
                <a:solidFill>
                  <a:schemeClr val="tx2">
                    <a:lumMod val="50000"/>
                  </a:schemeClr>
                </a:solidFill>
              </a:rPr>
              <a:t>comunicación, cables, adaptadores, etc.</a:t>
            </a:r>
            <a:endParaRPr lang="es-ES" dirty="0">
              <a:solidFill>
                <a:schemeClr val="tx2">
                  <a:lumMod val="50000"/>
                </a:schemeClr>
              </a:solidFill>
            </a:endParaRPr>
          </a:p>
        </p:txBody>
      </p:sp>
      <p:sp>
        <p:nvSpPr>
          <p:cNvPr id="4" name="3 Rectángulo"/>
          <p:cNvSpPr/>
          <p:nvPr/>
        </p:nvSpPr>
        <p:spPr>
          <a:xfrm>
            <a:off x="571472" y="714356"/>
            <a:ext cx="4071966" cy="584775"/>
          </a:xfrm>
          <a:prstGeom prst="rect">
            <a:avLst/>
          </a:prstGeom>
        </p:spPr>
        <p:txBody>
          <a:bodyPr wrap="square">
            <a:spAutoFit/>
          </a:bodyPr>
          <a:lstStyle/>
          <a:p>
            <a:pPr>
              <a:buFontTx/>
              <a:buNone/>
            </a:pPr>
            <a:r>
              <a:rPr lang="es-ES" sz="3200" dirty="0" smtClean="0">
                <a:solidFill>
                  <a:srgbClr val="FF0000"/>
                </a:solidFill>
                <a:latin typeface="Century Gothic" pitchFamily="34" charset="0"/>
              </a:rPr>
              <a:t>Perfil del Estadístico</a:t>
            </a:r>
            <a:r>
              <a:rPr lang="es-ES" dirty="0" smtClean="0">
                <a:solidFill>
                  <a:srgbClr val="FF0000"/>
                </a:solidFill>
                <a:latin typeface="Century Gothic" pitchFamily="34" charset="0"/>
              </a:rPr>
              <a:t>:</a:t>
            </a:r>
          </a:p>
        </p:txBody>
      </p:sp>
      <p:sp>
        <p:nvSpPr>
          <p:cNvPr id="10" name="9 Flecha abajo"/>
          <p:cNvSpPr/>
          <p:nvPr/>
        </p:nvSpPr>
        <p:spPr>
          <a:xfrm>
            <a:off x="4929190" y="3071810"/>
            <a:ext cx="2143140" cy="978408"/>
          </a:xfrm>
          <a:prstGeom prst="downArrow">
            <a:avLst/>
          </a:prstGeom>
          <a:solidFill>
            <a:schemeClr val="bg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14282" y="142852"/>
            <a:ext cx="8643998" cy="4525963"/>
          </a:xfrm>
        </p:spPr>
        <p:txBody>
          <a:bodyPr>
            <a:normAutofit/>
          </a:bodyPr>
          <a:lstStyle/>
          <a:p>
            <a:pPr>
              <a:buNone/>
            </a:pPr>
            <a:endParaRPr lang="es-AR" sz="2000" dirty="0" smtClean="0"/>
          </a:p>
          <a:p>
            <a:pPr>
              <a:buNone/>
            </a:pPr>
            <a:endParaRPr lang="es-ES" sz="2000" dirty="0" smtClean="0"/>
          </a:p>
          <a:p>
            <a:endParaRPr lang="es-ES" sz="2000" dirty="0" smtClean="0"/>
          </a:p>
          <a:p>
            <a:endParaRPr lang="es-ES" sz="2000" dirty="0"/>
          </a:p>
        </p:txBody>
      </p:sp>
      <p:sp>
        <p:nvSpPr>
          <p:cNvPr id="4" name="3 Rectángulo"/>
          <p:cNvSpPr/>
          <p:nvPr/>
        </p:nvSpPr>
        <p:spPr>
          <a:xfrm>
            <a:off x="571472" y="928670"/>
            <a:ext cx="7858180" cy="5078313"/>
          </a:xfrm>
          <a:prstGeom prst="rect">
            <a:avLst/>
          </a:prstGeom>
          <a:solidFill>
            <a:schemeClr val="accent3">
              <a:lumMod val="20000"/>
              <a:lumOff val="80000"/>
            </a:schemeClr>
          </a:solidFill>
        </p:spPr>
        <p:txBody>
          <a:bodyPr wrap="square">
            <a:spAutoFit/>
          </a:bodyPr>
          <a:lstStyle/>
          <a:p>
            <a:pPr algn="ctr"/>
            <a:r>
              <a:rPr lang="es-ES" sz="3600" b="1" i="1" dirty="0" smtClean="0"/>
              <a:t>“Scout-</a:t>
            </a:r>
            <a:r>
              <a:rPr lang="es-ES" sz="3600" b="1" i="1" dirty="0" err="1" smtClean="0"/>
              <a:t>man</a:t>
            </a:r>
            <a:r>
              <a:rPr lang="es-ES" sz="3600" b="1" i="1" dirty="0" smtClean="0"/>
              <a:t>”</a:t>
            </a:r>
          </a:p>
          <a:p>
            <a:pPr algn="ctr"/>
            <a:r>
              <a:rPr lang="es-ES" sz="3600" b="1" i="1" dirty="0" smtClean="0"/>
              <a:t>“El de la computadora”</a:t>
            </a:r>
            <a:r>
              <a:rPr lang="es-MX" sz="3600" b="1" i="1" dirty="0" smtClean="0"/>
              <a:t> </a:t>
            </a:r>
          </a:p>
          <a:p>
            <a:pPr algn="ctr"/>
            <a:r>
              <a:rPr lang="es-MX" sz="3600" b="1" i="1" dirty="0" smtClean="0"/>
              <a:t>“Analista de rendimiento”</a:t>
            </a:r>
            <a:endParaRPr lang="es-ES" sz="3600" b="1" i="1" dirty="0" smtClean="0"/>
          </a:p>
          <a:p>
            <a:pPr algn="ctr"/>
            <a:r>
              <a:rPr lang="es-ES" sz="3600" b="1" i="1" dirty="0" smtClean="0"/>
              <a:t>El que “lleva” las estadísticas</a:t>
            </a:r>
          </a:p>
          <a:p>
            <a:pPr algn="ctr"/>
            <a:r>
              <a:rPr lang="es-ES" sz="3600" b="1" i="1" dirty="0" smtClean="0"/>
              <a:t>“Analista de juego”</a:t>
            </a:r>
          </a:p>
          <a:p>
            <a:pPr algn="ctr"/>
            <a:r>
              <a:rPr lang="es-AR" sz="3600" b="1" i="1" dirty="0" smtClean="0"/>
              <a:t>Evaluador del juego</a:t>
            </a:r>
            <a:endParaRPr lang="es-ES" sz="3600" b="1" i="1" dirty="0" smtClean="0"/>
          </a:p>
          <a:p>
            <a:pPr algn="ctr"/>
            <a:r>
              <a:rPr lang="es-ES" sz="3600" b="1" i="1" dirty="0" smtClean="0"/>
              <a:t>Estadígrafo </a:t>
            </a:r>
          </a:p>
          <a:p>
            <a:pPr algn="ctr"/>
            <a:r>
              <a:rPr lang="es-MX" sz="3600" b="1" i="1" dirty="0" smtClean="0"/>
              <a:t>“la secta del data”</a:t>
            </a:r>
          </a:p>
          <a:p>
            <a:pPr algn="ctr"/>
            <a:r>
              <a:rPr lang="es-MX" sz="3600" b="1" i="1" dirty="0" smtClean="0"/>
              <a:t>“el tecla”</a:t>
            </a: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txBox="1">
            <a:spLocks noChangeArrowheads="1"/>
          </p:cNvSpPr>
          <p:nvPr/>
        </p:nvSpPr>
        <p:spPr>
          <a:xfrm>
            <a:off x="714348" y="928670"/>
            <a:ext cx="7500938" cy="714375"/>
          </a:xfrm>
          <a:prstGeom prst="rect">
            <a:avLst/>
          </a:prstGeom>
          <a:gradFill rotWithShape="0">
            <a:gsLst>
              <a:gs pos="0">
                <a:srgbClr val="CCCC00"/>
              </a:gs>
              <a:gs pos="100000">
                <a:srgbClr val="5E5E00"/>
              </a:gs>
            </a:gsLst>
            <a:lin ang="5400000" scaled="1"/>
          </a:gradFill>
        </p:spPr>
        <p:txBody>
          <a:bodyPr/>
          <a:lstStyle/>
          <a:p>
            <a:pPr algn="ctr" fontAlgn="auto">
              <a:spcAft>
                <a:spcPts val="0"/>
              </a:spcAft>
              <a:defRPr/>
            </a:pPr>
            <a:r>
              <a:rPr lang="es-ES_tradnl" sz="4400" dirty="0">
                <a:solidFill>
                  <a:schemeClr val="bg1"/>
                </a:solidFill>
                <a:latin typeface="Tahoma" pitchFamily="34" charset="0"/>
                <a:ea typeface="+mj-ea"/>
                <a:cs typeface="+mj-cs"/>
              </a:rPr>
              <a:t>MUCHAS GRACIAS</a:t>
            </a:r>
            <a:endParaRPr lang="es-ES" sz="4400" dirty="0">
              <a:solidFill>
                <a:schemeClr val="bg1"/>
              </a:solidFill>
              <a:latin typeface="Tahoma" pitchFamily="34" charset="0"/>
              <a:ea typeface="+mj-ea"/>
              <a:cs typeface="+mj-cs"/>
            </a:endParaRPr>
          </a:p>
        </p:txBody>
      </p:sp>
      <p:pic>
        <p:nvPicPr>
          <p:cNvPr id="3" name="Picture 4" descr="C:\Users\Omar Grasso\Downloads\FeVA vertical colores y sombras (2).png"/>
          <p:cNvPicPr>
            <a:picLocks noChangeAspect="1" noChangeArrowheads="1"/>
          </p:cNvPicPr>
          <p:nvPr/>
        </p:nvPicPr>
        <p:blipFill>
          <a:blip r:embed="rId2"/>
          <a:srcRect/>
          <a:stretch>
            <a:fillRect/>
          </a:stretch>
        </p:blipFill>
        <p:spPr bwMode="auto">
          <a:xfrm>
            <a:off x="2500298" y="3071810"/>
            <a:ext cx="3929062" cy="3349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9"/>
          <p:cNvSpPr>
            <a:spLocks noChangeArrowheads="1"/>
          </p:cNvSpPr>
          <p:nvPr/>
        </p:nvSpPr>
        <p:spPr bwMode="auto">
          <a:xfrm>
            <a:off x="1428728" y="1214422"/>
            <a:ext cx="7572428" cy="714375"/>
          </a:xfrm>
          <a:prstGeom prst="rect">
            <a:avLst/>
          </a:prstGeom>
          <a:gradFill rotWithShape="1">
            <a:gsLst>
              <a:gs pos="0">
                <a:schemeClr val="accent1"/>
              </a:gs>
              <a:gs pos="100000">
                <a:schemeClr val="bg1"/>
              </a:gs>
            </a:gsLst>
            <a:lin ang="5400000" scaled="1"/>
          </a:gradFill>
          <a:ln w="44450">
            <a:noFill/>
            <a:miter lim="800000"/>
            <a:headEnd/>
            <a:tailEnd/>
          </a:ln>
        </p:spPr>
        <p:txBody>
          <a:bodyPr anchor="ctr"/>
          <a:lstStyle/>
          <a:p>
            <a:pPr algn="ctr"/>
            <a:endParaRPr lang="es-ES" sz="3200" dirty="0"/>
          </a:p>
          <a:p>
            <a:pPr algn="ctr"/>
            <a:r>
              <a:rPr lang="es-ES" sz="4500" dirty="0">
                <a:latin typeface="Century Gothic" pitchFamily="34" charset="0"/>
              </a:rPr>
              <a:t>efomargrasso@gmail.com</a:t>
            </a:r>
            <a:r>
              <a:rPr lang="es-ES" sz="3200" dirty="0"/>
              <a:t/>
            </a:r>
            <a:br>
              <a:rPr lang="es-ES" sz="3200" dirty="0"/>
            </a:br>
            <a:endParaRPr lang="es-ES" sz="4400" dirty="0">
              <a:solidFill>
                <a:schemeClr val="tx2"/>
              </a:solidFill>
            </a:endParaRPr>
          </a:p>
        </p:txBody>
      </p:sp>
      <p:pic>
        <p:nvPicPr>
          <p:cNvPr id="67587" name="Picture 2" descr="Resultado de imagen para logo facebook"/>
          <p:cNvPicPr>
            <a:picLocks noChangeAspect="1" noChangeArrowheads="1"/>
          </p:cNvPicPr>
          <p:nvPr/>
        </p:nvPicPr>
        <p:blipFill>
          <a:blip r:embed="rId2"/>
          <a:srcRect/>
          <a:stretch>
            <a:fillRect/>
          </a:stretch>
        </p:blipFill>
        <p:spPr bwMode="auto">
          <a:xfrm>
            <a:off x="357158" y="2214554"/>
            <a:ext cx="842963" cy="842963"/>
          </a:xfrm>
          <a:prstGeom prst="rect">
            <a:avLst/>
          </a:prstGeom>
          <a:noFill/>
          <a:ln w="9525">
            <a:noFill/>
            <a:miter lim="800000"/>
            <a:headEnd/>
            <a:tailEnd/>
          </a:ln>
        </p:spPr>
      </p:pic>
      <p:sp>
        <p:nvSpPr>
          <p:cNvPr id="67588" name="Rectangle 9"/>
          <p:cNvSpPr>
            <a:spLocks noChangeArrowheads="1"/>
          </p:cNvSpPr>
          <p:nvPr/>
        </p:nvSpPr>
        <p:spPr bwMode="auto">
          <a:xfrm>
            <a:off x="1428750" y="2214554"/>
            <a:ext cx="7572406" cy="714375"/>
          </a:xfrm>
          <a:prstGeom prst="rect">
            <a:avLst/>
          </a:prstGeom>
          <a:gradFill rotWithShape="1">
            <a:gsLst>
              <a:gs pos="0">
                <a:schemeClr val="accent1"/>
              </a:gs>
              <a:gs pos="100000">
                <a:schemeClr val="bg1"/>
              </a:gs>
            </a:gsLst>
            <a:lin ang="5400000" scaled="1"/>
          </a:gradFill>
          <a:ln w="44450">
            <a:noFill/>
            <a:miter lim="800000"/>
            <a:headEnd/>
            <a:tailEnd/>
          </a:ln>
        </p:spPr>
        <p:txBody>
          <a:bodyPr anchor="ctr"/>
          <a:lstStyle/>
          <a:p>
            <a:pPr algn="ctr"/>
            <a:endParaRPr lang="es-ES" sz="3200" dirty="0"/>
          </a:p>
          <a:p>
            <a:pPr algn="ctr"/>
            <a:r>
              <a:rPr lang="es-ES" sz="4800" dirty="0" err="1">
                <a:latin typeface="Century Gothic" pitchFamily="34" charset="0"/>
              </a:rPr>
              <a:t>omar</a:t>
            </a:r>
            <a:r>
              <a:rPr lang="es-ES" sz="4800" dirty="0">
                <a:latin typeface="Century Gothic" pitchFamily="34" charset="0"/>
              </a:rPr>
              <a:t> </a:t>
            </a:r>
            <a:r>
              <a:rPr lang="es-ES" sz="4800" dirty="0" err="1">
                <a:latin typeface="Century Gothic" pitchFamily="34" charset="0"/>
              </a:rPr>
              <a:t>grasso</a:t>
            </a:r>
            <a:r>
              <a:rPr lang="es-ES" sz="3200" dirty="0"/>
              <a:t/>
            </a:r>
            <a:br>
              <a:rPr lang="es-ES" sz="3200" dirty="0"/>
            </a:br>
            <a:endParaRPr lang="es-ES" sz="4400" dirty="0">
              <a:solidFill>
                <a:schemeClr val="tx2"/>
              </a:solidFill>
            </a:endParaRPr>
          </a:p>
        </p:txBody>
      </p:sp>
      <p:pic>
        <p:nvPicPr>
          <p:cNvPr id="67589" name="Picture 4" descr="Resultado de imagen para logo instagram"/>
          <p:cNvPicPr>
            <a:picLocks noChangeAspect="1" noChangeArrowheads="1"/>
          </p:cNvPicPr>
          <p:nvPr/>
        </p:nvPicPr>
        <p:blipFill>
          <a:blip r:embed="rId3"/>
          <a:srcRect/>
          <a:stretch>
            <a:fillRect/>
          </a:stretch>
        </p:blipFill>
        <p:spPr bwMode="auto">
          <a:xfrm>
            <a:off x="71406" y="3429000"/>
            <a:ext cx="1440000" cy="839880"/>
          </a:xfrm>
          <a:prstGeom prst="rect">
            <a:avLst/>
          </a:prstGeom>
          <a:noFill/>
          <a:ln w="9525">
            <a:noFill/>
            <a:miter lim="800000"/>
            <a:headEnd/>
            <a:tailEnd/>
          </a:ln>
        </p:spPr>
      </p:pic>
      <p:sp>
        <p:nvSpPr>
          <p:cNvPr id="67590" name="Rectangle 9"/>
          <p:cNvSpPr>
            <a:spLocks noChangeArrowheads="1"/>
          </p:cNvSpPr>
          <p:nvPr/>
        </p:nvSpPr>
        <p:spPr bwMode="auto">
          <a:xfrm>
            <a:off x="1428750" y="3429000"/>
            <a:ext cx="7572406" cy="714375"/>
          </a:xfrm>
          <a:prstGeom prst="rect">
            <a:avLst/>
          </a:prstGeom>
          <a:gradFill rotWithShape="1">
            <a:gsLst>
              <a:gs pos="0">
                <a:schemeClr val="accent1"/>
              </a:gs>
              <a:gs pos="100000">
                <a:schemeClr val="bg1"/>
              </a:gs>
            </a:gsLst>
            <a:lin ang="5400000" scaled="1"/>
          </a:gradFill>
          <a:ln w="44450">
            <a:noFill/>
            <a:miter lim="800000"/>
            <a:headEnd/>
            <a:tailEnd/>
          </a:ln>
        </p:spPr>
        <p:txBody>
          <a:bodyPr anchor="ctr"/>
          <a:lstStyle/>
          <a:p>
            <a:pPr algn="ctr"/>
            <a:endParaRPr lang="es-ES" sz="3200" dirty="0"/>
          </a:p>
          <a:p>
            <a:pPr algn="ctr"/>
            <a:r>
              <a:rPr lang="es-ES" sz="4800" dirty="0" err="1">
                <a:latin typeface="Century Gothic" pitchFamily="34" charset="0"/>
              </a:rPr>
              <a:t>palomovoley</a:t>
            </a:r>
            <a:r>
              <a:rPr lang="es-ES" sz="3200" dirty="0"/>
              <a:t/>
            </a:r>
            <a:br>
              <a:rPr lang="es-ES" sz="3200" dirty="0"/>
            </a:br>
            <a:endParaRPr lang="es-ES" sz="4400" dirty="0">
              <a:solidFill>
                <a:schemeClr val="tx2"/>
              </a:solidFill>
            </a:endParaRPr>
          </a:p>
        </p:txBody>
      </p:sp>
      <p:pic>
        <p:nvPicPr>
          <p:cNvPr id="7" name="6 Imagen" descr="Google permite que empresas externas puedan leer tus correos ..."/>
          <p:cNvPicPr/>
          <p:nvPr/>
        </p:nvPicPr>
        <p:blipFill>
          <a:blip r:embed="rId4" cstate="print"/>
          <a:srcRect/>
          <a:stretch>
            <a:fillRect/>
          </a:stretch>
        </p:blipFill>
        <p:spPr bwMode="auto">
          <a:xfrm>
            <a:off x="60166" y="1000108"/>
            <a:ext cx="1440000" cy="1116000"/>
          </a:xfrm>
          <a:prstGeom prst="rect">
            <a:avLst/>
          </a:prstGeom>
          <a:noFill/>
          <a:ln w="9525">
            <a:noFill/>
            <a:miter lim="800000"/>
            <a:headEnd/>
            <a:tailEnd/>
          </a:ln>
        </p:spPr>
      </p:pic>
      <p:sp>
        <p:nvSpPr>
          <p:cNvPr id="9" name="Rectangle 9"/>
          <p:cNvSpPr>
            <a:spLocks noChangeArrowheads="1"/>
          </p:cNvSpPr>
          <p:nvPr/>
        </p:nvSpPr>
        <p:spPr bwMode="auto">
          <a:xfrm>
            <a:off x="1428750" y="4786322"/>
            <a:ext cx="7572406" cy="714375"/>
          </a:xfrm>
          <a:prstGeom prst="rect">
            <a:avLst/>
          </a:prstGeom>
          <a:gradFill rotWithShape="1">
            <a:gsLst>
              <a:gs pos="0">
                <a:schemeClr val="accent1"/>
              </a:gs>
              <a:gs pos="100000">
                <a:schemeClr val="bg1"/>
              </a:gs>
            </a:gsLst>
            <a:lin ang="5400000" scaled="1"/>
          </a:gradFill>
          <a:ln w="44450">
            <a:noFill/>
            <a:miter lim="800000"/>
            <a:headEnd/>
            <a:tailEnd/>
          </a:ln>
        </p:spPr>
        <p:txBody>
          <a:bodyPr anchor="ctr"/>
          <a:lstStyle/>
          <a:p>
            <a:pPr algn="ctr"/>
            <a:endParaRPr lang="es-ES" sz="3200" dirty="0"/>
          </a:p>
          <a:p>
            <a:pPr algn="ctr"/>
            <a:r>
              <a:rPr lang="es-ES" sz="4800" dirty="0" smtClean="0">
                <a:latin typeface="Century Gothic" pitchFamily="34" charset="0"/>
              </a:rPr>
              <a:t>@</a:t>
            </a:r>
            <a:r>
              <a:rPr lang="es-ES" sz="4800" dirty="0" err="1" smtClean="0">
                <a:latin typeface="Century Gothic" pitchFamily="34" charset="0"/>
              </a:rPr>
              <a:t>palomovoley</a:t>
            </a:r>
            <a:r>
              <a:rPr lang="es-ES" sz="3200" dirty="0"/>
              <a:t/>
            </a:r>
            <a:br>
              <a:rPr lang="es-ES" sz="3200" dirty="0"/>
            </a:br>
            <a:endParaRPr lang="es-ES" sz="4400" dirty="0">
              <a:solidFill>
                <a:schemeClr val="tx2"/>
              </a:solidFill>
            </a:endParaRPr>
          </a:p>
        </p:txBody>
      </p:sp>
      <p:sp>
        <p:nvSpPr>
          <p:cNvPr id="11" name="Rectangle 9"/>
          <p:cNvSpPr>
            <a:spLocks noChangeArrowheads="1"/>
          </p:cNvSpPr>
          <p:nvPr/>
        </p:nvSpPr>
        <p:spPr bwMode="auto">
          <a:xfrm>
            <a:off x="1357290" y="5929330"/>
            <a:ext cx="7572406" cy="714375"/>
          </a:xfrm>
          <a:prstGeom prst="rect">
            <a:avLst/>
          </a:prstGeom>
          <a:gradFill rotWithShape="1">
            <a:gsLst>
              <a:gs pos="0">
                <a:schemeClr val="accent1"/>
              </a:gs>
              <a:gs pos="100000">
                <a:schemeClr val="bg1"/>
              </a:gs>
            </a:gsLst>
            <a:lin ang="5400000" scaled="1"/>
          </a:gradFill>
          <a:ln w="44450">
            <a:noFill/>
            <a:miter lim="800000"/>
            <a:headEnd/>
            <a:tailEnd/>
          </a:ln>
        </p:spPr>
        <p:txBody>
          <a:bodyPr anchor="ctr"/>
          <a:lstStyle/>
          <a:p>
            <a:pPr algn="ctr"/>
            <a:endParaRPr lang="es-ES" sz="4800" dirty="0">
              <a:latin typeface="Century Gothic" pitchFamily="34" charset="0"/>
            </a:endParaRPr>
          </a:p>
          <a:p>
            <a:pPr algn="ctr"/>
            <a:r>
              <a:rPr lang="es-ES" sz="4800" dirty="0" smtClean="0">
                <a:latin typeface="Century Gothic" pitchFamily="34" charset="0"/>
              </a:rPr>
              <a:t>341 6183610</a:t>
            </a:r>
            <a:r>
              <a:rPr lang="es-ES" sz="3200" dirty="0"/>
              <a:t/>
            </a:r>
            <a:br>
              <a:rPr lang="es-ES" sz="3200" dirty="0"/>
            </a:br>
            <a:endParaRPr lang="es-ES" sz="4400" dirty="0">
              <a:solidFill>
                <a:schemeClr val="tx2"/>
              </a:solidFill>
            </a:endParaRPr>
          </a:p>
        </p:txBody>
      </p:sp>
      <p:pic>
        <p:nvPicPr>
          <p:cNvPr id="12" name="Picture 2" descr="Icono Movil, 2 Gratis - Icon-Icons.com"/>
          <p:cNvPicPr>
            <a:picLocks noChangeAspect="1" noChangeArrowheads="1"/>
          </p:cNvPicPr>
          <p:nvPr/>
        </p:nvPicPr>
        <p:blipFill>
          <a:blip r:embed="rId5"/>
          <a:srcRect/>
          <a:stretch>
            <a:fillRect/>
          </a:stretch>
        </p:blipFill>
        <p:spPr bwMode="auto">
          <a:xfrm>
            <a:off x="357159" y="6000768"/>
            <a:ext cx="785818" cy="714365"/>
          </a:xfrm>
          <a:prstGeom prst="rect">
            <a:avLst/>
          </a:prstGeom>
          <a:noFill/>
        </p:spPr>
      </p:pic>
      <p:pic>
        <p:nvPicPr>
          <p:cNvPr id="13" name="Picture 8" descr="C:\Users\Omar Grasso\AppData\Local\Packages\Microsoft.Windows.Photos_8wekyb3d8bbwe\TempState\ShareServiceTempFolder\descarga.jpeg"/>
          <p:cNvPicPr>
            <a:picLocks noChangeAspect="1" noChangeArrowheads="1"/>
          </p:cNvPicPr>
          <p:nvPr/>
        </p:nvPicPr>
        <p:blipFill>
          <a:blip r:embed="rId6"/>
          <a:srcRect/>
          <a:stretch>
            <a:fillRect/>
          </a:stretch>
        </p:blipFill>
        <p:spPr bwMode="auto">
          <a:xfrm>
            <a:off x="357158" y="4714884"/>
            <a:ext cx="928688" cy="928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1490" name="Picture 2" descr="C:\Users\Omar Grasso\Documents\FOTOS VOLEIBOL\2024\Pelota roja y blanca.jp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1192</TotalTime>
  <Words>6790</Words>
  <Application>Microsoft Office PowerPoint</Application>
  <PresentationFormat>Presentación en pantalla (4:3)</PresentationFormat>
  <Paragraphs>981</Paragraphs>
  <Slides>142</Slides>
  <Notes>1</Notes>
  <HiddenSlides>0</HiddenSlides>
  <MMClips>28</MMClips>
  <ScaleCrop>false</ScaleCrop>
  <HeadingPairs>
    <vt:vector size="6" baseType="variant">
      <vt:variant>
        <vt:lpstr>Tema</vt:lpstr>
      </vt:variant>
      <vt:variant>
        <vt:i4>1</vt:i4>
      </vt:variant>
      <vt:variant>
        <vt:lpstr>Servidores OLE incrustados</vt:lpstr>
      </vt:variant>
      <vt:variant>
        <vt:i4>4</vt:i4>
      </vt:variant>
      <vt:variant>
        <vt:lpstr>Títulos de diapositiva</vt:lpstr>
      </vt:variant>
      <vt:variant>
        <vt:i4>142</vt:i4>
      </vt:variant>
    </vt:vector>
  </HeadingPairs>
  <TitlesOfParts>
    <vt:vector size="147" baseType="lpstr">
      <vt:lpstr>Tema de Office</vt:lpstr>
      <vt:lpstr>Hoja de cálculo</vt:lpstr>
      <vt:lpstr>Documento</vt:lpstr>
      <vt:lpstr>Acrobat Document</vt:lpstr>
      <vt:lpstr>Document</vt:lpstr>
      <vt:lpstr>  CURSO DE ESTADISTICAS APLICADA AL VOLEIBOL OBSERVACION-ANALISIS-EVALUACION  INSTRUCTOR  FEVA: Lic. Omar L. Grasso </vt:lpstr>
      <vt:lpstr>Diapositiva 2</vt:lpstr>
      <vt:lpstr>EVALUACION y ESTADISTICAS</vt:lpstr>
      <vt:lpstr>Diapositiva 4</vt:lpstr>
      <vt:lpstr>La estadística aplicada en el Voleibol</vt:lpstr>
      <vt:lpstr>La estadística aplicada en el Voleibol</vt:lpstr>
      <vt:lpstr>  </vt:lpstr>
      <vt:lpstr>  </vt:lpstr>
      <vt:lpstr>  </vt:lpstr>
      <vt:lpstr>  </vt:lpstr>
      <vt:lpstr>Instrumentos para la obtención de datos:</vt:lpstr>
      <vt:lpstr>Diapositiva 12</vt:lpstr>
      <vt:lpstr>Diapositiva 13</vt:lpstr>
      <vt:lpstr>ESTADISTICAS en el VOLEIBOL Criterios para puntuar los diferentes gestos o fundamentos </vt:lpstr>
      <vt:lpstr>ESTADISTICAS en el VOLEIBOL Criterios para puntuar los diferentes gestos o fundamentos </vt:lpstr>
      <vt:lpstr>Diapositiva 16</vt:lpstr>
      <vt:lpstr>Diapositiva 17</vt:lpstr>
      <vt:lpstr>  </vt:lpstr>
      <vt:lpstr>   </vt:lpstr>
      <vt:lpstr>Diapositiva 20</vt:lpstr>
      <vt:lpstr>Diapositiva 21</vt:lpstr>
      <vt:lpstr>Diapositiva 22</vt:lpstr>
      <vt:lpstr>Diapositiva 23</vt:lpstr>
      <vt:lpstr>    </vt:lpstr>
      <vt:lpstr>    </vt:lpstr>
      <vt:lpstr>Diapositiva 26</vt:lpstr>
      <vt:lpstr>    </vt:lpstr>
      <vt:lpstr>Diapositiva 28</vt:lpstr>
      <vt:lpstr>    </vt:lpstr>
      <vt:lpstr>    </vt:lpstr>
      <vt:lpstr>    </vt:lpstr>
      <vt:lpstr>Incidencia por Complejo</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SCOUTS DE LAS LLAMADAS del ARMADOR (Setter)</vt:lpstr>
      <vt:lpstr>Diapositiva 49</vt:lpstr>
      <vt:lpstr>Diapositiva 50</vt:lpstr>
      <vt:lpstr>Diapositiva 51</vt:lpstr>
      <vt:lpstr>ESTADISTICAS en el VOLEIBOL</vt:lpstr>
      <vt:lpstr>Diapositiva 53</vt:lpstr>
      <vt:lpstr>Diapositiva 54</vt:lpstr>
      <vt:lpstr>En base a la zona de llegada de la pelota</vt:lpstr>
      <vt:lpstr>En base a la zona de llegada de la pelota</vt:lpstr>
      <vt:lpstr>En base zona de la pelota ?</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ESTADISTICAS en el VOLEIBOL</vt:lpstr>
      <vt:lpstr>COMO EVALUAR EL ATAQUE </vt:lpstr>
      <vt:lpstr>Combinaciones de ATAQUE</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ESTADISTICAS en el VOLEIBOL</vt:lpstr>
      <vt:lpstr>Diapositiva 110</vt:lpstr>
      <vt:lpstr>Diapositiva 111</vt:lpstr>
      <vt:lpstr>Diapositiva 112</vt:lpstr>
      <vt:lpstr>Diapositiva 113</vt:lpstr>
      <vt:lpstr>Diapositiva 114</vt:lpstr>
      <vt:lpstr>Diapositiva 115</vt:lpstr>
      <vt:lpstr>Diapositiva 116</vt:lpstr>
      <vt:lpstr>Diapositiva 117</vt:lpstr>
      <vt:lpstr>Diapositiva 118</vt:lpstr>
      <vt:lpstr>Utilización de la estadística: Durante la competición</vt:lpstr>
      <vt:lpstr>Utilización de la estadística: Después de la competición</vt:lpstr>
      <vt:lpstr>Estadísticas en el Entrenamiento</vt:lpstr>
      <vt:lpstr>Estadísticas en correcciones técnicas/ tácticas. análisis del entrenador</vt:lpstr>
      <vt:lpstr>Diapositiva 123</vt:lpstr>
      <vt:lpstr>Diapositiva 124</vt:lpstr>
      <vt:lpstr>Diapositiva 125</vt:lpstr>
      <vt:lpstr>Diapositiva 126</vt:lpstr>
      <vt:lpstr>Diapositiva 127</vt:lpstr>
      <vt:lpstr>el “estadístico” en el VOLEIBOL</vt:lpstr>
      <vt:lpstr>Diapositiva 129</vt:lpstr>
      <vt:lpstr>el estadístico  consideraciones</vt:lpstr>
      <vt:lpstr>Diapositiva 131</vt:lpstr>
      <vt:lpstr>Quién trabaja en el Scouting? </vt:lpstr>
      <vt:lpstr>Diapositiva 133</vt:lpstr>
      <vt:lpstr>Diapositiva 134</vt:lpstr>
      <vt:lpstr>Diapositiva 135</vt:lpstr>
      <vt:lpstr>Útil para observar el juego de tu equipo y oponentes .   Herramienta válida para confirmar las "sensaciones“ Adecuado para educar a los atletas para que sepan cómo evaluar su rendimiento en el campo. Útil para organizar el trabajo individual y apuntar a la mejora de los sistemas individuales y de juego. Requerido para encontrar el modelo de rendimiento  </vt:lpstr>
      <vt:lpstr>Diapositiva 137</vt:lpstr>
      <vt:lpstr>Diapositiva 138</vt:lpstr>
      <vt:lpstr>Diapositiva 139</vt:lpstr>
      <vt:lpstr>Diapositiva 140</vt:lpstr>
      <vt:lpstr>Diapositiva 141</vt:lpstr>
      <vt:lpstr>Diapositiva 142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Omar Grasso</dc:creator>
  <cp:lastModifiedBy>Omar Grasso</cp:lastModifiedBy>
  <cp:revision>122</cp:revision>
  <dcterms:created xsi:type="dcterms:W3CDTF">2021-05-03T15:26:42Z</dcterms:created>
  <dcterms:modified xsi:type="dcterms:W3CDTF">2025-10-30T20:26:52Z</dcterms:modified>
</cp:coreProperties>
</file>