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08" r:id="rId2"/>
    <p:sldId id="260" r:id="rId3"/>
    <p:sldId id="261" r:id="rId4"/>
    <p:sldId id="262" r:id="rId5"/>
    <p:sldId id="321" r:id="rId6"/>
    <p:sldId id="322" r:id="rId7"/>
    <p:sldId id="323" r:id="rId8"/>
    <p:sldId id="336" r:id="rId9"/>
    <p:sldId id="312" r:id="rId10"/>
    <p:sldId id="326" r:id="rId11"/>
    <p:sldId id="320" r:id="rId12"/>
    <p:sldId id="313" r:id="rId13"/>
    <p:sldId id="325" r:id="rId14"/>
    <p:sldId id="307" r:id="rId15"/>
    <p:sldId id="259" r:id="rId16"/>
    <p:sldId id="269" r:id="rId17"/>
    <p:sldId id="286" r:id="rId18"/>
    <p:sldId id="287" r:id="rId19"/>
    <p:sldId id="333" r:id="rId20"/>
    <p:sldId id="334" r:id="rId21"/>
    <p:sldId id="317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7954A-2A15-4984-8ABF-32A5F048F404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A2A5-E512-4692-A46A-9B5CAEF23D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0E199-43E2-4905-86E5-E93DF73B4C6F}" type="datetimeFigureOut">
              <a:rPr lang="es-ES" smtClean="0"/>
              <a:pPr/>
              <a:t>26/02/2025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E8F56-5377-4641-A85A-5AC603930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85720" y="3560773"/>
            <a:ext cx="8643998" cy="1368425"/>
          </a:xfrm>
          <a:prstGeom prst="rect">
            <a:avLst/>
          </a:prstGeom>
          <a:solidFill>
            <a:srgbClr val="00FF00"/>
          </a:solidFill>
          <a:ln w="34925">
            <a:solidFill>
              <a:srgbClr val="FF33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s-ES" sz="2500" dirty="0" smtClean="0">
                <a:solidFill>
                  <a:srgbClr val="000099"/>
                </a:solidFill>
                <a:latin typeface="Tahoma" pitchFamily="34" charset="0"/>
              </a:rPr>
              <a:t>Planteamientos </a:t>
            </a:r>
            <a:r>
              <a:rPr lang="es-ES" sz="2500" dirty="0">
                <a:solidFill>
                  <a:srgbClr val="000099"/>
                </a:solidFill>
                <a:latin typeface="Tahoma" pitchFamily="34" charset="0"/>
              </a:rPr>
              <a:t>de trabajos para la preparación de partidos.</a:t>
            </a:r>
          </a:p>
        </p:txBody>
      </p:sp>
      <p:pic>
        <p:nvPicPr>
          <p:cNvPr id="4" name="6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14290"/>
            <a:ext cx="3571900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428604"/>
            <a:ext cx="8215370" cy="83099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Century Gothic" pitchFamily="34" charset="0"/>
              </a:rPr>
              <a:t>SEGUIMIENTOS Y ANÁLISIS de PARTIDOS</a:t>
            </a:r>
            <a:r>
              <a:rPr lang="es-ES" b="1" dirty="0" smtClean="0">
                <a:latin typeface="Century Gothic" pitchFamily="34" charset="0"/>
              </a:rPr>
              <a:t/>
            </a:r>
            <a:br>
              <a:rPr lang="es-ES" b="1" dirty="0" smtClean="0">
                <a:latin typeface="Century Gothic" pitchFamily="34" charset="0"/>
              </a:rPr>
            </a:br>
            <a:r>
              <a:rPr lang="es-ES" sz="2000" dirty="0" smtClean="0">
                <a:latin typeface="Century Gothic" pitchFamily="34" charset="0"/>
              </a:rPr>
              <a:t>Planteamientos de trabajos para la preparación de partidos.</a:t>
            </a:r>
            <a:endParaRPr lang="es-ES" sz="2000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00034" y="1357298"/>
            <a:ext cx="8215370" cy="4708981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¿Qué es lo que me interesa analizar del rival </a:t>
            </a:r>
            <a:r>
              <a:rPr lang="es-ES" sz="2800" dirty="0" smtClean="0">
                <a:latin typeface="Century Gothic" pitchFamily="34" charset="0"/>
              </a:rPr>
              <a:t>y por qué</a:t>
            </a:r>
            <a:r>
              <a:rPr kumimoji="0" lang="es-E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¿Qué información extraer y cómo extraerla?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z="2400" dirty="0" smtClean="0">
              <a:latin typeface="Century Gothic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ógicamente, las respuestas a estas preguntas son variadas según cada entrenador y su manera de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trabajar o de entender el voleibol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, y a su vez, esa información será utilizada de distinta forma según sus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métodos de trabajo.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142852"/>
            <a:ext cx="9001156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Objetivos:</a:t>
            </a:r>
            <a:r>
              <a:rPr kumimoji="0" lang="es-ES" sz="2400" b="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ES" b="1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(*)</a:t>
            </a:r>
            <a:endParaRPr kumimoji="0" lang="es-ES" b="1" i="1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lvl="0"/>
            <a:r>
              <a:rPr lang="es-ES" sz="2400" dirty="0" smtClean="0">
                <a:latin typeface="Century Gothic" pitchFamily="34" charset="0"/>
              </a:rPr>
              <a:t>- </a:t>
            </a:r>
            <a:r>
              <a:rPr lang="es-ES" sz="2600" b="1" dirty="0" smtClean="0">
                <a:latin typeface="Century Gothic" pitchFamily="34" charset="0"/>
              </a:rPr>
              <a:t>R</a:t>
            </a:r>
            <a:r>
              <a:rPr lang="es-ES" sz="2600" dirty="0" smtClean="0">
                <a:latin typeface="Century Gothic" pitchFamily="34" charset="0"/>
              </a:rPr>
              <a:t>elevar los puntos fuertes y las debilidades, tanto en lo particular de cada jugador como del equipo en general.</a:t>
            </a:r>
          </a:p>
          <a:p>
            <a:pPr lvl="0"/>
            <a:r>
              <a:rPr lang="es-ES" sz="2600" dirty="0" smtClean="0">
                <a:latin typeface="Century Gothic" pitchFamily="34" charset="0"/>
              </a:rPr>
              <a:t>- </a:t>
            </a:r>
            <a:r>
              <a:rPr lang="es-ES" sz="2600" b="1" dirty="0" smtClean="0">
                <a:latin typeface="Century Gothic" pitchFamily="34" charset="0"/>
              </a:rPr>
              <a:t>C</a:t>
            </a:r>
            <a:r>
              <a:rPr lang="es-ES" sz="2600" dirty="0" smtClean="0">
                <a:latin typeface="Century Gothic" pitchFamily="34" charset="0"/>
              </a:rPr>
              <a:t>omparar el nivel de juego con el equipo propio y con otros equipos con los que ya se ha competido. </a:t>
            </a:r>
          </a:p>
          <a:p>
            <a:pPr lvl="0"/>
            <a:r>
              <a:rPr lang="es-ES" sz="2600" dirty="0" smtClean="0">
                <a:latin typeface="Century Gothic" pitchFamily="34" charset="0"/>
              </a:rPr>
              <a:t>- </a:t>
            </a:r>
            <a:r>
              <a:rPr lang="es-ES" sz="2600" b="1" dirty="0" smtClean="0">
                <a:latin typeface="Century Gothic" pitchFamily="34" charset="0"/>
              </a:rPr>
              <a:t>E</a:t>
            </a:r>
            <a:r>
              <a:rPr lang="es-ES" sz="2600" dirty="0" smtClean="0">
                <a:latin typeface="Century Gothic" pitchFamily="34" charset="0"/>
              </a:rPr>
              <a:t>ncontrar razones válidas o lógicas para conseguir o el mejor desempeño del equipo.</a:t>
            </a:r>
          </a:p>
          <a:p>
            <a:pPr lvl="0"/>
            <a:r>
              <a:rPr lang="es-ES" sz="2600" dirty="0" smtClean="0">
                <a:latin typeface="Century Gothic" pitchFamily="34" charset="0"/>
              </a:rPr>
              <a:t>- </a:t>
            </a:r>
            <a:r>
              <a:rPr lang="es-ES" sz="2600" b="1" dirty="0" smtClean="0">
                <a:latin typeface="Century Gothic" pitchFamily="34" charset="0"/>
              </a:rPr>
              <a:t>R</a:t>
            </a:r>
            <a:r>
              <a:rPr lang="es-ES" sz="2600" dirty="0" smtClean="0">
                <a:latin typeface="Century Gothic" pitchFamily="34" charset="0"/>
              </a:rPr>
              <a:t>ealizar ajustes en la alineación inicial.</a:t>
            </a:r>
          </a:p>
          <a:p>
            <a:pPr lvl="0"/>
            <a:r>
              <a:rPr lang="es-ES" sz="2600" dirty="0" smtClean="0">
                <a:latin typeface="Century Gothic" pitchFamily="34" charset="0"/>
              </a:rPr>
              <a:t>- </a:t>
            </a:r>
            <a:r>
              <a:rPr lang="es-ES" sz="2600" b="1" dirty="0" smtClean="0">
                <a:latin typeface="Century Gothic" pitchFamily="34" charset="0"/>
              </a:rPr>
              <a:t>P</a:t>
            </a:r>
            <a:r>
              <a:rPr lang="es-ES" sz="2600" dirty="0" smtClean="0">
                <a:latin typeface="Century Gothic" pitchFamily="34" charset="0"/>
              </a:rPr>
              <a:t>robar la eficiencia de las tácticas a desarrollar.- Evaluar el resultado del plan estratégico en su proceso de preparación y  desarrollo Y </a:t>
            </a:r>
            <a:r>
              <a:rPr lang="es-ES" sz="2600" dirty="0" smtClean="0">
                <a:latin typeface="Century Gothic" pitchFamily="34" charset="0"/>
                <a:cs typeface="Times New Roman" pitchFamily="18" charset="0"/>
              </a:rPr>
              <a:t>p</a:t>
            </a:r>
            <a:r>
              <a:rPr kumimoji="0" lang="es-ES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reparar </a:t>
            </a:r>
            <a:r>
              <a:rPr kumimoji="0" lang="es-E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un plan de juego</a:t>
            </a:r>
          </a:p>
          <a:p>
            <a:pPr lvl="0"/>
            <a:r>
              <a:rPr lang="es-ES" sz="2600" b="1" dirty="0" smtClean="0">
                <a:latin typeface="Century Gothic" pitchFamily="34" charset="0"/>
              </a:rPr>
              <a:t>- U</a:t>
            </a:r>
            <a:r>
              <a:rPr lang="es-ES" sz="2600" dirty="0" smtClean="0">
                <a:latin typeface="Century Gothic" pitchFamily="34" charset="0"/>
              </a:rPr>
              <a:t>tilizar los métodos que el entrenador tenga a su alcance para obtener información (</a:t>
            </a:r>
            <a:r>
              <a:rPr lang="es-ES" sz="2600" dirty="0" err="1" smtClean="0">
                <a:latin typeface="Century Gothic" pitchFamily="34" charset="0"/>
              </a:rPr>
              <a:t>Obs</a:t>
            </a:r>
            <a:r>
              <a:rPr lang="es-ES" sz="2600" dirty="0" smtClean="0">
                <a:latin typeface="Century Gothic" pitchFamily="34" charset="0"/>
              </a:rPr>
              <a:t>. Directa, Estadísticas, Videos, etc.)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200" b="1" i="1" dirty="0" smtClean="0">
                <a:solidFill>
                  <a:srgbClr val="FF0000"/>
                </a:solidFill>
                <a:latin typeface="Century Gothic" pitchFamily="34" charset="0"/>
                <a:ea typeface="Calibri" pitchFamily="34" charset="0"/>
                <a:cs typeface="Times New Roman" pitchFamily="18" charset="0"/>
              </a:rPr>
              <a:t>(*) Generales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285720" y="428604"/>
            <a:ext cx="8501122" cy="642943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lvl="0"/>
            <a:r>
              <a:rPr lang="es-ES" b="1" dirty="0" smtClean="0"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¿Qué analizamos del rival?</a:t>
            </a:r>
            <a:endParaRPr lang="es-ES" dirty="0">
              <a:latin typeface="Century Gothic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1285860"/>
            <a:ext cx="871543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r>
              <a:rPr lang="es-ES" sz="2200" i="1" dirty="0" smtClean="0">
                <a:latin typeface="Century Gothic" pitchFamily="34" charset="0"/>
                <a:ea typeface="Calibri" pitchFamily="34" charset="0"/>
                <a:cs typeface="Times New Roman" pitchFamily="18" charset="0"/>
              </a:rPr>
              <a:t> L</a:t>
            </a:r>
            <a:r>
              <a:rPr kumimoji="0" lang="es-E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as características obtenidas del rival, tanto de manera individual como de manera colectiva. (</a:t>
            </a:r>
            <a:r>
              <a:rPr kumimoji="0" lang="es-ES" sz="2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Obs</a:t>
            </a:r>
            <a:r>
              <a:rPr kumimoji="0" lang="es-E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. Directa)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r>
              <a:rPr lang="es-ES" sz="2200" i="1" dirty="0" smtClean="0">
                <a:latin typeface="Century Gothic" pitchFamily="34" charset="0"/>
                <a:ea typeface="Calibri" pitchFamily="34" charset="0"/>
                <a:cs typeface="Times New Roman" pitchFamily="18" charset="0"/>
              </a:rPr>
              <a:t> P</a:t>
            </a:r>
            <a:r>
              <a:rPr kumimoji="0" lang="es-E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oseer una información clara, concreta y real de ellos para saber todos los datos necesarios.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lvl="0"/>
            <a:r>
              <a:rPr lang="es-ES_tradnl" sz="2400" b="1" dirty="0" smtClean="0">
                <a:latin typeface="Century Gothic" pitchFamily="34" charset="0"/>
              </a:rPr>
              <a:t>La composición del equipo rival:</a:t>
            </a:r>
            <a:endParaRPr lang="es-ES" sz="2400" b="1" dirty="0" smtClean="0">
              <a:latin typeface="Century Gothic" pitchFamily="34" charset="0"/>
            </a:endParaRPr>
          </a:p>
          <a:p>
            <a:pPr lvl="1"/>
            <a:r>
              <a:rPr lang="es-ES" sz="2400" dirty="0" smtClean="0">
                <a:latin typeface="Century Gothic" pitchFamily="34" charset="0"/>
              </a:rPr>
              <a:t>- ¿Quién es el armador, armadores o doble función?</a:t>
            </a:r>
          </a:p>
          <a:p>
            <a:pPr lvl="1"/>
            <a:r>
              <a:rPr lang="es-ES" sz="2400" dirty="0" smtClean="0">
                <a:latin typeface="Century Gothic" pitchFamily="34" charset="0"/>
              </a:rPr>
              <a:t>- ¿Quiénes son los atacantes? (Puntas receptores, Centrales, opuesto)</a:t>
            </a:r>
          </a:p>
          <a:p>
            <a:pPr lvl="1"/>
            <a:r>
              <a:rPr lang="es-ES" sz="2400" dirty="0" smtClean="0">
                <a:latin typeface="Century Gothic" pitchFamily="34" charset="0"/>
              </a:rPr>
              <a:t>- Bloqueadores principales y otros especialistas</a:t>
            </a:r>
          </a:p>
          <a:p>
            <a:pPr lvl="1"/>
            <a:r>
              <a:rPr lang="es-ES" sz="2400" dirty="0" smtClean="0">
                <a:latin typeface="Century Gothic" pitchFamily="34" charset="0"/>
              </a:rPr>
              <a:t>- ¿Cuál es la relación del armador con los atacantes?</a:t>
            </a:r>
          </a:p>
          <a:p>
            <a:pPr lvl="1"/>
            <a:r>
              <a:rPr lang="es-ES" sz="2400" dirty="0" smtClean="0">
                <a:latin typeface="Century Gothic" pitchFamily="34" charset="0"/>
              </a:rPr>
              <a:t>- ¿Cuál es el orden de rotación? ¿Quiénes son los titulares? ¿Quiénes los sustitutos?</a:t>
            </a:r>
            <a:endParaRPr lang="es-ES" sz="2400" dirty="0">
              <a:latin typeface="Century Gothic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323850" y="188913"/>
            <a:ext cx="8569325" cy="596881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14282" y="2357430"/>
            <a:ext cx="8501122" cy="3921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s-ES_tradnl" sz="2800" b="1" dirty="0" smtClean="0">
                <a:solidFill>
                  <a:srgbClr val="FF0000"/>
                </a:solidFill>
                <a:latin typeface="Verdana" pitchFamily="34" charset="0"/>
              </a:rPr>
              <a:t>1 </a:t>
            </a:r>
            <a:r>
              <a:rPr lang="es-ES_tradnl" b="1" dirty="0" smtClean="0">
                <a:solidFill>
                  <a:srgbClr val="FF0000"/>
                </a:solidFill>
                <a:latin typeface="Verdana" pitchFamily="34" charset="0"/>
              </a:rPr>
              <a:t>- </a:t>
            </a:r>
            <a:r>
              <a:rPr lang="es-ES_tradnl" sz="2400" b="1" dirty="0" smtClean="0">
                <a:latin typeface="Verdana" pitchFamily="34" charset="0"/>
              </a:rPr>
              <a:t>Estudio del EQUIPO: según información de lo que tengamos sobre RECEPCION-ATAQUE-BLOQUEO-SAQUE.</a:t>
            </a:r>
          </a:p>
          <a:p>
            <a:pPr>
              <a:spcBef>
                <a:spcPct val="20000"/>
              </a:spcBef>
            </a:pPr>
            <a:endParaRPr lang="es-ES_tradnl" sz="2400" b="1" dirty="0" smtClean="0">
              <a:latin typeface="Verdana" pitchFamily="34" charset="0"/>
            </a:endParaRPr>
          </a:p>
          <a:p>
            <a:pPr>
              <a:spcBef>
                <a:spcPct val="20000"/>
              </a:spcBef>
            </a:pPr>
            <a:r>
              <a:rPr lang="es-ES_tradnl" sz="2400" b="1" i="1" dirty="0" smtClean="0">
                <a:latin typeface="Verdana" pitchFamily="34" charset="0"/>
              </a:rPr>
              <a:t>EN GENERAL del EQUIPO en EL TORNEO: </a:t>
            </a:r>
          </a:p>
          <a:p>
            <a:pPr>
              <a:spcBef>
                <a:spcPct val="20000"/>
              </a:spcBef>
            </a:pPr>
            <a:r>
              <a:rPr lang="es-ES_tradnl" sz="2400" b="1" dirty="0" smtClean="0">
                <a:latin typeface="Verdana" pitchFamily="34" charset="0"/>
              </a:rPr>
              <a:t>a) % DE LOS RECEPTORES </a:t>
            </a:r>
          </a:p>
          <a:p>
            <a:pPr>
              <a:spcBef>
                <a:spcPct val="20000"/>
              </a:spcBef>
            </a:pPr>
            <a:r>
              <a:rPr lang="es-ES_tradnl" sz="2400" b="1" dirty="0" smtClean="0">
                <a:latin typeface="Verdana" pitchFamily="34" charset="0"/>
              </a:rPr>
              <a:t>b) % DE LOS ATACANTES</a:t>
            </a:r>
          </a:p>
          <a:p>
            <a:pPr>
              <a:spcBef>
                <a:spcPct val="20000"/>
              </a:spcBef>
            </a:pPr>
            <a:r>
              <a:rPr lang="es-ES_tradnl" sz="2400" b="1" dirty="0" smtClean="0">
                <a:latin typeface="Verdana" pitchFamily="34" charset="0"/>
              </a:rPr>
              <a:t>c) MEJORES BLOQUEADORES (%)</a:t>
            </a:r>
          </a:p>
          <a:p>
            <a:pPr>
              <a:spcBef>
                <a:spcPct val="20000"/>
              </a:spcBef>
            </a:pPr>
            <a:r>
              <a:rPr lang="es-ES_tradnl" sz="2400" b="1" dirty="0" smtClean="0">
                <a:latin typeface="Verdana" pitchFamily="34" charset="0"/>
              </a:rPr>
              <a:t>d) % MEJORES SACADORES</a:t>
            </a:r>
            <a:endParaRPr lang="es-ES_tradnl" sz="2400" b="1" dirty="0">
              <a:latin typeface="Verdana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1000108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s-ES_tradnl" sz="2400" b="1" dirty="0" smtClean="0">
                <a:solidFill>
                  <a:srgbClr val="7030A0"/>
                </a:solidFill>
                <a:latin typeface="Century Gothic" pitchFamily="34" charset="0"/>
              </a:rPr>
              <a:t>¿ Que estudiamos ? Muchos datos, pero los debo filtrar para darle información clara y concreta al jugador:</a:t>
            </a:r>
            <a:endParaRPr lang="es-ES_tradnl" sz="2400" b="1" dirty="0">
              <a:solidFill>
                <a:srgbClr val="7030A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323850" y="188913"/>
            <a:ext cx="8569325" cy="596881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14282" y="928670"/>
            <a:ext cx="857256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s-ES_tradnl" b="1" dirty="0" smtClean="0">
                <a:solidFill>
                  <a:srgbClr val="FF0000"/>
                </a:solidFill>
                <a:latin typeface="Verdana" pitchFamily="34" charset="0"/>
              </a:rPr>
              <a:t>2- </a:t>
            </a:r>
            <a:r>
              <a:rPr lang="es-ES_tradnl" sz="2000" b="1" dirty="0" smtClean="0">
                <a:latin typeface="Verdana" pitchFamily="34" charset="0"/>
              </a:rPr>
              <a:t>ATAQUE de cada levantada: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s-ES" sz="2000" b="1" dirty="0" smtClean="0">
                <a:latin typeface="Verdana" pitchFamily="34" charset="0"/>
              </a:rPr>
              <a:t> </a:t>
            </a:r>
            <a:r>
              <a:rPr lang="es-ES" sz="2000" dirty="0" smtClean="0">
                <a:latin typeface="Verdana" pitchFamily="34" charset="0"/>
                <a:ea typeface="Verdana" pitchFamily="34" charset="0"/>
              </a:rPr>
              <a:t>En forma individual de cada atacante, con su pelota mas fuerte. (</a:t>
            </a:r>
            <a:r>
              <a:rPr lang="es-ES" sz="2000" dirty="0" err="1" smtClean="0">
                <a:latin typeface="Verdana" pitchFamily="34" charset="0"/>
                <a:ea typeface="Verdana" pitchFamily="34" charset="0"/>
              </a:rPr>
              <a:t>Ej</a:t>
            </a:r>
            <a:r>
              <a:rPr lang="es-ES" sz="2000" dirty="0" smtClean="0">
                <a:latin typeface="Verdana" pitchFamily="34" charset="0"/>
                <a:ea typeface="Verdana" pitchFamily="34" charset="0"/>
              </a:rPr>
              <a:t>: con recepciones (++) juega mas diagonal larga o en Alta –mucho manos afueras- ) Armar la defensa según tendencias.</a:t>
            </a:r>
            <a:endParaRPr lang="es-ES" sz="2000" dirty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14282" y="2571744"/>
            <a:ext cx="871543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¿Qué porcentaje de primeros tiempos juegan? (1era. pelota).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¿Qué variantes utilizan para los primeros tiempos? Son cerca o lejos del armador.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Identificar los ataques de primeros tiempos que no sean los principales para desmarcar a algún atacante.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¿Cuándo juegan primeros tiempos? ¿En qué momento del set?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¿Cuál es la pelota de primer tiempo más utilizada? y ¿Con quién?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642918"/>
            <a:ext cx="8501122" cy="5572164"/>
          </a:xfrm>
        </p:spPr>
        <p:txBody>
          <a:bodyPr>
            <a:normAutofit fontScale="850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En los momentos difíciles del partido o cuando hay que </a:t>
            </a:r>
            <a:r>
              <a:rPr lang="es-AR" i="1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“cerrar”</a:t>
            </a: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un set o partido. ¿A qué jugador le otorgan la responsabilidad de los balones finales? Y ¿Cómo es la respuesta de ese Jugador en esas situaciones?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ES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¿En las rotaciones hay alguna tendencia marcada que a algún jugador no le dan juego de ataque?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ES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Características de los atacantes:</a:t>
            </a:r>
            <a:endParaRPr lang="es-ES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¿Cómo saca el brazo?</a:t>
            </a:r>
            <a:r>
              <a:rPr lang="es-ES" dirty="0" smtClean="0">
                <a:latin typeface="Verdana" pitchFamily="34" charset="0"/>
                <a:ea typeface="Verdana" pitchFamily="34" charset="0"/>
                <a:cs typeface="Arial" pitchFamily="34" charset="0"/>
              </a:rPr>
              <a:t>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¿Retrasa el golpe de ataque?</a:t>
            </a:r>
            <a:r>
              <a:rPr lang="es-ES" dirty="0" smtClean="0">
                <a:latin typeface="Verdana" pitchFamily="34" charset="0"/>
                <a:ea typeface="Verdana" pitchFamily="34" charset="0"/>
                <a:cs typeface="Arial" pitchFamily="34" charset="0"/>
              </a:rPr>
              <a:t>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¿</a:t>
            </a:r>
            <a:r>
              <a:rPr lang="es-AR" dirty="0" err="1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Rejuegan</a:t>
            </a: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la pelota contra el bloqueo?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AR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¿Tienen otras variantes en sus golpes de ataque? (¿Tiene mano y afuera?¿Toca? SI - NO </a:t>
            </a:r>
            <a:endParaRPr lang="es-AR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 flipV="1">
            <a:off x="323850" y="0"/>
            <a:ext cx="86407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 eaLnBrk="0" hangingPunct="0"/>
            <a:endParaRPr lang="es-AR" sz="3000" b="1">
              <a:solidFill>
                <a:schemeClr val="tx2"/>
              </a:solidFill>
              <a:latin typeface="Copperplate Gothic Light" pitchFamily="34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3080" name="Rectangle 9"/>
          <p:cNvSpPr>
            <a:spLocks noChangeArrowheads="1"/>
          </p:cNvSpPr>
          <p:nvPr/>
        </p:nvSpPr>
        <p:spPr bwMode="auto">
          <a:xfrm>
            <a:off x="323850" y="188913"/>
            <a:ext cx="8569325" cy="71913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85720" y="1142984"/>
            <a:ext cx="871543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rgbClr val="FF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3 - BLOQUEO</a:t>
            </a:r>
            <a:endParaRPr lang="es-ES" sz="2000" dirty="0" smtClean="0">
              <a:solidFill>
                <a:srgbClr val="FF0000"/>
              </a:solidFill>
              <a:latin typeface="Century Gothic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¿Ayudan al central? ¿Siempre?¿Cuándo? 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¿Cuál es la disposición del sistema de bloqueo? (Cerrada – Abierta)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Mixto: 2 -1. ¿Utilizan sobrecarga posicional?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¿Qué sistema de bloqueo utilizan? </a:t>
            </a:r>
            <a:r>
              <a:rPr lang="es-ES_tradnl" sz="2400" i="1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(Lectura – Opción)</a:t>
            </a: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. ¿Cuándo usan opción? 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¿El central sigue al primer tiempo o espera en el centro jugando en lectura?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El extremo que no bloquea ¿Cómo se posiciona en defensa?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En el desplazamiento de los jugadores del centro ¿Hacia qué lado tienen mayor dificultad de movilidad?</a:t>
            </a:r>
            <a:endParaRPr lang="es-ES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_tradnl" sz="2400" dirty="0" smtClean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¿Tienen buen alcance de bloqueo?</a:t>
            </a:r>
            <a:endParaRPr lang="es-ES_tradnl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250825" y="908050"/>
            <a:ext cx="8642350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s-ES_tradnl" b="1" dirty="0" smtClean="0">
                <a:solidFill>
                  <a:srgbClr val="FF0000"/>
                </a:solidFill>
                <a:latin typeface="Verdana" pitchFamily="34" charset="0"/>
              </a:rPr>
              <a:t>4 </a:t>
            </a:r>
            <a:r>
              <a:rPr lang="es-ES_tradnl" sz="1800" b="1" dirty="0" smtClean="0">
                <a:solidFill>
                  <a:srgbClr val="FF0000"/>
                </a:solidFill>
                <a:latin typeface="Verdana" pitchFamily="34" charset="0"/>
              </a:rPr>
              <a:t>- </a:t>
            </a:r>
            <a:r>
              <a:rPr lang="es-ES_tradnl" sz="1800" b="1" dirty="0">
                <a:solidFill>
                  <a:srgbClr val="FF0000"/>
                </a:solidFill>
                <a:latin typeface="Verdana" pitchFamily="34" charset="0"/>
              </a:rPr>
              <a:t>Consideraciones Generales: REGLAS</a:t>
            </a:r>
            <a:r>
              <a:rPr lang="es-ES_tradnl" sz="1800" b="1" dirty="0">
                <a:latin typeface="Verdana" pitchFamily="34" charset="0"/>
              </a:rPr>
              <a:t>        -  SUGERENCIAS - </a:t>
            </a:r>
          </a:p>
          <a:p>
            <a:pPr marL="457200" indent="-457200"/>
            <a:r>
              <a:rPr lang="es-ES_tradnl" sz="1800" b="1" dirty="0">
                <a:latin typeface="Verdana" pitchFamily="34" charset="0"/>
              </a:rPr>
              <a:t>REGLA del SAQUE:</a:t>
            </a:r>
            <a:r>
              <a:rPr lang="es-ES_tradnl" sz="1800" dirty="0">
                <a:latin typeface="Verdana" pitchFamily="34" charset="0"/>
              </a:rPr>
              <a:t> </a:t>
            </a:r>
          </a:p>
          <a:p>
            <a:pPr marL="457200" indent="-457200"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No errar después del tiempo técnico, no importa si no es fuerte. </a:t>
            </a:r>
          </a:p>
          <a:p>
            <a:pPr marL="457200" indent="-457200"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Si se erra mucho después del TIME OUT, “condiciona”</a:t>
            </a:r>
          </a:p>
          <a:p>
            <a:pPr marL="457200" indent="-457200">
              <a:buFontTx/>
              <a:buAutoNum type="alphaLcParenR" startAt="3"/>
            </a:pPr>
            <a:r>
              <a:rPr lang="es-ES_tradnl" sz="1800" dirty="0">
                <a:latin typeface="Verdana" pitchFamily="34" charset="0"/>
              </a:rPr>
              <a:t>No errar después del cambio de bloqueo.</a:t>
            </a:r>
          </a:p>
          <a:p>
            <a:pPr marL="457200" indent="-457200">
              <a:buFontTx/>
              <a:buAutoNum type="alphaLcParenR" startAt="3"/>
            </a:pPr>
            <a:r>
              <a:rPr lang="es-ES_tradnl" sz="1800" dirty="0">
                <a:latin typeface="Verdana" pitchFamily="34" charset="0"/>
              </a:rPr>
              <a:t>Después de dos saque en Salto duros, el 3º puede ser flotado.</a:t>
            </a:r>
          </a:p>
          <a:p>
            <a:pPr marL="457200" indent="-457200">
              <a:buFontTx/>
              <a:buAutoNum type="alphaLcParenR" startAt="3"/>
            </a:pPr>
            <a:r>
              <a:rPr lang="es-ES_tradnl" sz="1800" dirty="0">
                <a:latin typeface="Verdana" pitchFamily="34" charset="0"/>
              </a:rPr>
              <a:t>Todos varían el saque para complicar a la recepción; “cambiar”.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1800" b="1" i="1" dirty="0">
                <a:solidFill>
                  <a:srgbClr val="FF0000"/>
                </a:solidFill>
                <a:latin typeface="Verdana" pitchFamily="34" charset="0"/>
              </a:rPr>
              <a:t>REGLA del ARMADOR:</a:t>
            </a:r>
          </a:p>
          <a:p>
            <a:pPr marL="457200" indent="-457200">
              <a:spcBef>
                <a:spcPct val="20000"/>
              </a:spcBef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El equipo tiene dos o tres esquemas básicos por rotación y una variante sobre la debilidad del adversario.</a:t>
            </a:r>
          </a:p>
          <a:p>
            <a:pPr marL="457200" indent="-457200">
              <a:spcBef>
                <a:spcPct val="20000"/>
              </a:spcBef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Repetir o “no”. Hoy repetimos, “mañana” según el rival no lo hacemos.</a:t>
            </a:r>
          </a:p>
          <a:p>
            <a:pPr marL="457200" indent="-457200">
              <a:spcBef>
                <a:spcPct val="20000"/>
              </a:spcBef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El Armador titular tiene las características del suplente. O hay diferencias ?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1800" b="1" i="1" dirty="0">
                <a:solidFill>
                  <a:srgbClr val="FF0000"/>
                </a:solidFill>
                <a:latin typeface="Verdana" pitchFamily="34" charset="0"/>
              </a:rPr>
              <a:t>REGLA del ATAQUE:</a:t>
            </a:r>
          </a:p>
          <a:p>
            <a:pPr marL="457200" indent="-457200">
              <a:spcBef>
                <a:spcPct val="20000"/>
              </a:spcBef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De pelota alta: Toma la paralela y cerrar para adentro y luego estar de acuerdo a la elección del 1º tiempo de salto del atacante y si la pelota esta separa saltar siempre un poco mas tarde.</a:t>
            </a:r>
          </a:p>
          <a:p>
            <a:pPr marL="457200" indent="-457200">
              <a:spcBef>
                <a:spcPct val="20000"/>
              </a:spcBef>
              <a:buFontTx/>
              <a:buAutoNum type="alphaLcParenR"/>
            </a:pPr>
            <a:r>
              <a:rPr lang="es-ES_tradnl" sz="1800" dirty="0">
                <a:latin typeface="Verdana" pitchFamily="34" charset="0"/>
              </a:rPr>
              <a:t>Pelota “pegada” en red “se va” a la pelota.</a:t>
            </a:r>
          </a:p>
        </p:txBody>
      </p:sp>
      <p:sp>
        <p:nvSpPr>
          <p:cNvPr id="5126" name="Rectangle 9"/>
          <p:cNvSpPr>
            <a:spLocks noChangeArrowheads="1"/>
          </p:cNvSpPr>
          <p:nvPr/>
        </p:nvSpPr>
        <p:spPr bwMode="auto">
          <a:xfrm>
            <a:off x="323850" y="188913"/>
            <a:ext cx="8569325" cy="5762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>
                <a:solidFill>
                  <a:schemeClr val="tx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uild="allAtOnce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357158" y="857232"/>
            <a:ext cx="807249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5</a:t>
            </a:r>
            <a:r>
              <a:rPr kumimoji="0" lang="es-AR" sz="20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 </a:t>
            </a:r>
            <a:r>
              <a:rPr kumimoji="0" lang="es-A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- Recepción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Numero de receptores que intervienen según el tipo de saque: dos receptores, tres receptores, etc.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La posición en el campo de los receptores, en las diferentes rotaciones, según el saque.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¿El punta delantero recibe en todas las rotaciones o en alguna se </a:t>
            </a:r>
            <a:r>
              <a:rPr kumimoji="0" lang="es-A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“libera”</a:t>
            </a: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?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¿Cómo son los porcentajes de rendimiento de la recepción en general?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¿Cuál es la calidad de recepción del líbero y su responsabilidad en el sistema de recepción?</a:t>
            </a:r>
            <a:endParaRPr lang="es-ES" sz="20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Identificado el rol de un receptor principal ¿Cuál será la táctica a desarrollar?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¿Qué tipo de saque complica mayormente al sistema de recepción?</a:t>
            </a:r>
            <a:endParaRPr kumimoji="0" lang="es-A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323850" y="188913"/>
            <a:ext cx="8569325" cy="5762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>
                <a:solidFill>
                  <a:schemeClr val="tx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28596" y="142852"/>
            <a:ext cx="8286808" cy="369332"/>
          </a:xfrm>
          <a:prstGeom prst="rect">
            <a:avLst/>
          </a:prstGeom>
          <a:noFill/>
          <a:ln w="15875" cap="sq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Análisis de los fundamentos y su relación con sistema táctico de juego</a:t>
            </a:r>
            <a:endParaRPr kumimoji="0" lang="es-ES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85720" y="928670"/>
            <a:ext cx="828680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800" b="1" dirty="0" smtClean="0">
                <a:solidFill>
                  <a:srgbClr val="FF0000"/>
                </a:solidFill>
                <a:latin typeface="Verdana" pitchFamily="34" charset="0"/>
              </a:rPr>
              <a:t>6- Contrataque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_tradnl" sz="2800" b="1" dirty="0" smtClean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kumimoji="0" lang="es-A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¿Qué jugadores tienen mayor participación?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¿Hay una tendencia marcada? y ¿En situaciones especiales se confirma la tendencia?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¿Juegan primeros tiempos?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A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¿Quién reconstruye el ataque cuando defiende el armador la primera pelota? ¿El central delantero? ¿El líbero? ¿Otro jugador?</a:t>
            </a:r>
            <a:endParaRPr kumimoji="0" lang="es-A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 flipV="1">
            <a:off x="323850" y="0"/>
            <a:ext cx="86407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 eaLnBrk="0" hangingPunct="0"/>
            <a:endParaRPr lang="es-AR" sz="3000" b="1">
              <a:solidFill>
                <a:schemeClr val="tx2"/>
              </a:solidFill>
              <a:latin typeface="Copperplate Gothic Light" pitchFamily="34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6150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5762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6151" name="Rectangle 8"/>
          <p:cNvSpPr>
            <a:spLocks noChangeArrowheads="1"/>
          </p:cNvSpPr>
          <p:nvPr/>
        </p:nvSpPr>
        <p:spPr bwMode="auto">
          <a:xfrm>
            <a:off x="250825" y="908050"/>
            <a:ext cx="864235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s-ES_tradnl" sz="2000" b="1" dirty="0" smtClean="0">
                <a:solidFill>
                  <a:srgbClr val="FF0000"/>
                </a:solidFill>
                <a:latin typeface="Verdana" pitchFamily="34" charset="0"/>
              </a:rPr>
              <a:t>7- </a:t>
            </a:r>
            <a:r>
              <a:rPr lang="es-ES_tradnl" sz="2000" b="1" dirty="0">
                <a:solidFill>
                  <a:srgbClr val="FF0000"/>
                </a:solidFill>
                <a:latin typeface="Verdana" pitchFamily="34" charset="0"/>
              </a:rPr>
              <a:t>CONSIDERACIONES:</a:t>
            </a:r>
          </a:p>
          <a:p>
            <a:pPr marL="457200" indent="-457200"/>
            <a:endParaRPr lang="es-ES_tradnl" sz="1800" dirty="0">
              <a:latin typeface="Verdana" pitchFamily="34" charset="0"/>
            </a:endParaRP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El “equipo” debe jugar siempre duro, que en el partido se de una media alta y cuando estamos bien nos acercamos a los valores óptimos.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Disciplina en equipos profesionales es “responsabilidad” del entrenador. Tiene que ser disciplinado para ser ordenado en el juego. 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Solución a las discusiones.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Llegar tarde, la toma de agua, permisos, etc., pequeñas cosas a solucionar.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Las decisiones del árbitros no se discuten, solamente habla el capitán, no debe influir en el juego. Concentración.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Otros. </a:t>
            </a:r>
          </a:p>
          <a:p>
            <a:pPr marL="457200" indent="-457200"/>
            <a:endParaRPr lang="es-ES_tradnl" sz="2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7412" grpId="0" build="allAtOnce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5720" y="1071546"/>
            <a:ext cx="8501122" cy="416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</a:pPr>
            <a:r>
              <a:rPr lang="es-ES_tradnl" b="1" dirty="0" smtClean="0">
                <a:solidFill>
                  <a:srgbClr val="FF0000"/>
                </a:solidFill>
                <a:latin typeface="Verdana" pitchFamily="34" charset="0"/>
              </a:rPr>
              <a:t>8 – “las 6” ROTACIONES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2800" dirty="0" smtClean="0">
                <a:latin typeface="Verdana" pitchFamily="34" charset="0"/>
              </a:rPr>
              <a:t>- % de Distribución con pelotas (++)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2800" dirty="0" smtClean="0">
                <a:latin typeface="Verdana" pitchFamily="34" charset="0"/>
              </a:rPr>
              <a:t>- Direcciones de Ataque de 2º Tiempos y 1º Tiempos por rotación.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2800" dirty="0" smtClean="0">
                <a:latin typeface="Verdana" pitchFamily="34" charset="0"/>
              </a:rPr>
              <a:t>- K2: Que juegan los atacantes en contrataque por rotación.</a:t>
            </a:r>
          </a:p>
          <a:p>
            <a:pPr marL="457200" indent="-457200">
              <a:spcBef>
                <a:spcPct val="20000"/>
              </a:spcBef>
            </a:pPr>
            <a:r>
              <a:rPr lang="es-ES_tradnl" sz="2800" dirty="0" smtClean="0">
                <a:latin typeface="Verdana" pitchFamily="34" charset="0"/>
              </a:rPr>
              <a:t>- Saque: Zona de prevalencia – Tipos de saque – Saque mas duro en salto y flotado- Como evitamos.</a:t>
            </a:r>
            <a:endParaRPr lang="es-ES" sz="2800" dirty="0">
              <a:latin typeface="Verdana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5762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28596" y="142852"/>
            <a:ext cx="8286808" cy="369332"/>
          </a:xfrm>
          <a:prstGeom prst="rect">
            <a:avLst/>
          </a:prstGeom>
          <a:noFill/>
          <a:ln w="15875" cap="sq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Análisis de los fundamentos y su relación con sistema táctico de juego</a:t>
            </a:r>
            <a:endParaRPr kumimoji="0" lang="es-ES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28596" y="571480"/>
            <a:ext cx="8572560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s-ES_tradnl" sz="2800" b="1" dirty="0" smtClean="0">
                <a:solidFill>
                  <a:srgbClr val="FF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ARMADOR</a:t>
            </a:r>
          </a:p>
          <a:p>
            <a:r>
              <a:rPr lang="es-ES" sz="2400" b="1" i="1" dirty="0" smtClean="0"/>
              <a:t>a) Según la rotación en el complejo 1 (“en recepción”)</a:t>
            </a:r>
            <a:endParaRPr lang="es-ES" sz="2400" dirty="0" smtClean="0"/>
          </a:p>
          <a:p>
            <a:r>
              <a:rPr lang="es-ES" sz="2400" dirty="0" smtClean="0"/>
              <a:t> </a:t>
            </a:r>
          </a:p>
          <a:p>
            <a:pPr lvl="0"/>
            <a:r>
              <a:rPr lang="es-ES" sz="2400" dirty="0" smtClean="0"/>
              <a:t>- ¿Con pelotas positivas (+) o un poco separadas de la red juega primeros tiempos </a:t>
            </a:r>
            <a:r>
              <a:rPr lang="es-ES" sz="2400" i="1" dirty="0" smtClean="0"/>
              <a:t>“forzados”</a:t>
            </a:r>
            <a:r>
              <a:rPr lang="es-ES" sz="2400" dirty="0" smtClean="0"/>
              <a:t>?</a:t>
            </a:r>
          </a:p>
          <a:p>
            <a:pPr lvl="0"/>
            <a:r>
              <a:rPr lang="es-ES" sz="2400" dirty="0" smtClean="0"/>
              <a:t>- ¿Hay rotaciones en las que el porcentaje de primeros tiempos es notorio?</a:t>
            </a:r>
          </a:p>
          <a:p>
            <a:pPr lvl="0"/>
            <a:r>
              <a:rPr lang="es-ES" sz="2400" dirty="0" smtClean="0"/>
              <a:t>- ¿A qué jugador le da mayor juego en cada rotación? ¿Siempre es el atacante principal?</a:t>
            </a:r>
          </a:p>
          <a:p>
            <a:pPr lvl="0"/>
            <a:r>
              <a:rPr lang="es-ES" sz="2400" dirty="0" smtClean="0"/>
              <a:t>- ¿Juega en contra de la recepción?</a:t>
            </a:r>
          </a:p>
          <a:p>
            <a:pPr lvl="0"/>
            <a:r>
              <a:rPr lang="es-ES" sz="2400" dirty="0" smtClean="0"/>
              <a:t>- ¿Juega los primeros tiempos en suspensión?</a:t>
            </a:r>
          </a:p>
          <a:p>
            <a:pPr lvl="0"/>
            <a:r>
              <a:rPr lang="es-ES" sz="2400" dirty="0" smtClean="0"/>
              <a:t>- ¿Juga siempre en suspensión?</a:t>
            </a:r>
          </a:p>
          <a:p>
            <a:pPr lvl="0"/>
            <a:r>
              <a:rPr lang="es-ES" sz="2400" dirty="0" smtClean="0"/>
              <a:t>- ¿En cada rotación repite la combinación de ataque anterior?</a:t>
            </a:r>
          </a:p>
          <a:p>
            <a:pPr lvl="0"/>
            <a:r>
              <a:rPr lang="es-ES" sz="2400" dirty="0" smtClean="0"/>
              <a:t>- ¿</a:t>
            </a:r>
            <a:r>
              <a:rPr lang="es-ES" sz="2400" i="1" dirty="0" smtClean="0"/>
              <a:t>“Llama”</a:t>
            </a:r>
            <a:r>
              <a:rPr lang="es-ES" sz="2400" dirty="0" smtClean="0"/>
              <a:t> siempre al Central, a la misma pelota y juega por los extremos?</a:t>
            </a:r>
          </a:p>
          <a:p>
            <a:pPr lvl="0"/>
            <a:r>
              <a:rPr lang="es-ES" sz="2400" dirty="0" smtClean="0"/>
              <a:t>- Porcentaje de distribución con recepción doble positiva (#)</a:t>
            </a:r>
            <a:endParaRPr lang="es-E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7158" y="487025"/>
            <a:ext cx="842968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s-ES" sz="2400" b="1" i="1" dirty="0" smtClean="0"/>
              <a:t>b) Según su ubicación en el complejo 2 (“armador delantero – “armador zaguero”</a:t>
            </a:r>
            <a:r>
              <a:rPr lang="es-ES" sz="2400" b="1" dirty="0" smtClean="0"/>
              <a:t>)</a:t>
            </a:r>
          </a:p>
          <a:p>
            <a:r>
              <a:rPr lang="es-ES" sz="2400" dirty="0" smtClean="0"/>
              <a:t>- ¿Juega segunda línea cuando es delantero? ¿Por qué posición?</a:t>
            </a:r>
          </a:p>
          <a:p>
            <a:pPr lvl="0"/>
            <a:r>
              <a:rPr lang="es-ES" sz="2400" dirty="0" smtClean="0"/>
              <a:t>- ¿Los primeros tiempos son diferentes según sea delantero o zaguero?</a:t>
            </a:r>
          </a:p>
          <a:p>
            <a:pPr lvl="0"/>
            <a:r>
              <a:rPr lang="es-ES" sz="2400" dirty="0" smtClean="0"/>
              <a:t>- ¿Juega primeros tiempos en el Complejo 2? ¿Solo con la pelota cerca de la red? ¿Cerca o lejos de su posición?</a:t>
            </a:r>
          </a:p>
          <a:p>
            <a:pPr lvl="0"/>
            <a:r>
              <a:rPr lang="es-ES" sz="2400" dirty="0" smtClean="0"/>
              <a:t>En equipos femeninos ¿Juega por detrás </a:t>
            </a:r>
            <a:r>
              <a:rPr lang="es-ES" sz="2400" dirty="0" err="1" smtClean="0"/>
              <a:t>BeTí</a:t>
            </a:r>
            <a:r>
              <a:rPr lang="es-ES" sz="2400" dirty="0" smtClean="0"/>
              <a:t> o </a:t>
            </a:r>
            <a:r>
              <a:rPr lang="es-ES" sz="2400" dirty="0" err="1" smtClean="0"/>
              <a:t>Fast</a:t>
            </a:r>
            <a:r>
              <a:rPr lang="es-ES" sz="2400" dirty="0" smtClean="0"/>
              <a:t>? ¿Cuándo y en qué momento del set?</a:t>
            </a:r>
          </a:p>
          <a:p>
            <a:r>
              <a:rPr lang="es-ES" sz="2400" dirty="0" smtClean="0">
                <a:solidFill>
                  <a:srgbClr val="FF0000"/>
                </a:solidFill>
              </a:rPr>
              <a:t>Otras opciones válidas para ambos complejos: </a:t>
            </a:r>
          </a:p>
          <a:p>
            <a:pPr lvl="0"/>
            <a:r>
              <a:rPr lang="es-ES" sz="2400" dirty="0" smtClean="0"/>
              <a:t>¿Ataca en segundo toque? ¿Cuándo?</a:t>
            </a:r>
          </a:p>
          <a:p>
            <a:pPr lvl="0"/>
            <a:r>
              <a:rPr lang="es-ES" sz="2400" dirty="0" smtClean="0"/>
              <a:t>¿Al final del juego realiza armados arriesgados?</a:t>
            </a:r>
          </a:p>
          <a:p>
            <a:pPr lvl="0"/>
            <a:r>
              <a:rPr lang="es-ES" sz="2400" dirty="0" smtClean="0"/>
              <a:t>¿Da revancha ante el error? ¿Congela al atacante que erra?</a:t>
            </a:r>
          </a:p>
          <a:p>
            <a:pPr lvl="0"/>
            <a:r>
              <a:rPr lang="es-ES" sz="2400" dirty="0" smtClean="0"/>
              <a:t>¿Tiene precisión? ¿Denuncia en el armado?</a:t>
            </a:r>
          </a:p>
          <a:p>
            <a:pPr lvl="0"/>
            <a:r>
              <a:rPr lang="es-ES" sz="2400" dirty="0" smtClean="0"/>
              <a:t>¿Utiliza recursos para el armado? Por ejemplo golpe de abajo.</a:t>
            </a: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8596" y="142852"/>
            <a:ext cx="32147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_tradnl" sz="2800" b="1" dirty="0" smtClean="0">
                <a:solidFill>
                  <a:srgbClr val="FF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ARMADOR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85720" y="285728"/>
            <a:ext cx="8572560" cy="378565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dirty="0" smtClean="0">
                <a:solidFill>
                  <a:srgbClr val="FF0000"/>
                </a:solidFill>
                <a:latin typeface="Century Gothic" pitchFamily="34" charset="0"/>
              </a:rPr>
              <a:t>Otras opciones válidas para ambos complejos: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2400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 lvl="0"/>
            <a:r>
              <a:rPr lang="es-ES" sz="2400" dirty="0" smtClean="0">
                <a:latin typeface="Century Gothic" pitchFamily="34" charset="0"/>
              </a:rPr>
              <a:t>- ¿Ataca en segundo toque? ¿Cuándo?</a:t>
            </a:r>
          </a:p>
          <a:p>
            <a:pPr lvl="0"/>
            <a:r>
              <a:rPr lang="es-ES" sz="2400" dirty="0" smtClean="0">
                <a:latin typeface="Century Gothic" pitchFamily="34" charset="0"/>
              </a:rPr>
              <a:t>- ¿Al final del juego realiza armados arriesgados?</a:t>
            </a:r>
          </a:p>
          <a:p>
            <a:pPr lvl="0"/>
            <a:r>
              <a:rPr lang="es-ES" sz="2400" dirty="0" smtClean="0">
                <a:latin typeface="Century Gothic" pitchFamily="34" charset="0"/>
              </a:rPr>
              <a:t>- ¿Da revancha ante el error? ¿Congela al atacante que erra?</a:t>
            </a:r>
          </a:p>
          <a:p>
            <a:pPr lvl="0"/>
            <a:r>
              <a:rPr lang="es-ES" sz="2400" dirty="0" smtClean="0">
                <a:latin typeface="Century Gothic" pitchFamily="34" charset="0"/>
              </a:rPr>
              <a:t>- ¿Tiene precisión? ¿Denuncia en el armado?</a:t>
            </a:r>
          </a:p>
          <a:p>
            <a:pPr lvl="0">
              <a:buFontTx/>
              <a:buChar char="-"/>
            </a:pPr>
            <a:r>
              <a:rPr lang="es-ES" sz="2400" dirty="0" smtClean="0">
                <a:latin typeface="Century Gothic" pitchFamily="34" charset="0"/>
              </a:rPr>
              <a:t>¿Utiliza recursos para el armado? Por ejemplo golpe de abajo.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A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560387"/>
          </a:xfrm>
          <a:solidFill>
            <a:srgbClr val="FFFF00"/>
          </a:solidFill>
        </p:spPr>
        <p:txBody>
          <a:bodyPr anchor="ctr">
            <a:noAutofit/>
          </a:bodyPr>
          <a:lstStyle/>
          <a:p>
            <a:pPr eaLnBrk="1" hangingPunct="1">
              <a:defRPr/>
            </a:pPr>
            <a:r>
              <a:rPr lang="es-AR" sz="3600" dirty="0" smtClean="0">
                <a:latin typeface="Century Gothic" pitchFamily="34" charset="0"/>
              </a:rPr>
              <a:t>Sin información previa del rival </a:t>
            </a:r>
            <a:endParaRPr lang="es-ES" sz="3600" dirty="0" smtClean="0">
              <a:latin typeface="Century Gothic" pitchFamily="34" charset="0"/>
            </a:endParaRPr>
          </a:p>
        </p:txBody>
      </p:sp>
      <p:sp>
        <p:nvSpPr>
          <p:cNvPr id="29699" name="2 Marcador de contenido"/>
          <p:cNvSpPr>
            <a:spLocks noGrp="1"/>
          </p:cNvSpPr>
          <p:nvPr>
            <p:ph idx="4294967295"/>
          </p:nvPr>
        </p:nvSpPr>
        <p:spPr>
          <a:xfrm>
            <a:off x="395288" y="981074"/>
            <a:ext cx="8391554" cy="551975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s-ES" sz="3600" dirty="0" smtClean="0">
                <a:solidFill>
                  <a:srgbClr val="FF0000"/>
                </a:solidFill>
                <a:latin typeface="Century Gothic" pitchFamily="34" charset="0"/>
              </a:rPr>
              <a:t>En los entrenamientos previos</a:t>
            </a:r>
          </a:p>
          <a:p>
            <a:pPr>
              <a:buFontTx/>
              <a:buChar char="-"/>
            </a:pPr>
            <a:r>
              <a:rPr lang="es-ES" sz="3400" dirty="0" smtClean="0">
                <a:latin typeface="Century Gothic" pitchFamily="34" charset="0"/>
              </a:rPr>
              <a:t>Entrenar y reafirmar las salidas de ataque del propio equipo en el complejo 1.</a:t>
            </a:r>
          </a:p>
          <a:p>
            <a:pPr>
              <a:buFontTx/>
              <a:buChar char="-"/>
            </a:pPr>
            <a:r>
              <a:rPr lang="es-ES" sz="3400" dirty="0" smtClean="0">
                <a:latin typeface="Century Gothic" pitchFamily="34" charset="0"/>
              </a:rPr>
              <a:t>Entrenar el sistema de recepción de saque sumando un receptor, previendo la posibilidad de enfrentar uno o varios sacadores en salto. En esos entrenamientos previos arbitrar los medios para generar esta situación (por ejemplo: la mayoría de los jugadores del equipo intenta sacar en salto, ubicar una plataforma para simular la trayectoria del balón o en si se trata de un equipo femenino invitar a un jugador que domine esta técnica de saque).</a:t>
            </a:r>
          </a:p>
          <a:p>
            <a:pPr>
              <a:buFontTx/>
              <a:buChar char="-"/>
            </a:pPr>
            <a:r>
              <a:rPr lang="es-ES" sz="3400" dirty="0" smtClean="0">
                <a:latin typeface="Century Gothic" pitchFamily="34" charset="0"/>
              </a:rPr>
              <a:t>Sistema  de bloqueo – defensa a utilizar de acuerdo a posición del armador rival.</a:t>
            </a:r>
          </a:p>
          <a:p>
            <a:pPr>
              <a:buFontTx/>
              <a:buChar char="-"/>
            </a:pPr>
            <a:r>
              <a:rPr lang="es-ES_tradnl" sz="3400" dirty="0" smtClean="0">
                <a:latin typeface="Century Gothic" pitchFamily="34" charset="0"/>
              </a:rPr>
              <a:t>Jugar en función de las propias estadísticas o características del equipo.</a:t>
            </a:r>
            <a:endParaRPr lang="es-ES" sz="34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908050"/>
            <a:ext cx="8229600" cy="5616575"/>
          </a:xfrm>
        </p:spPr>
        <p:txBody>
          <a:bodyPr/>
          <a:lstStyle/>
          <a:p>
            <a:pPr>
              <a:buNone/>
            </a:pPr>
            <a:r>
              <a:rPr lang="es-ES" sz="2800" dirty="0" smtClean="0">
                <a:solidFill>
                  <a:srgbClr val="FF0000"/>
                </a:solidFill>
                <a:latin typeface="Century Gothic" pitchFamily="34" charset="0"/>
              </a:rPr>
              <a:t>En el Partido</a:t>
            </a:r>
            <a:endParaRPr lang="es-ES" dirty="0" smtClean="0"/>
          </a:p>
          <a:p>
            <a:pPr lvl="1"/>
            <a:r>
              <a:rPr lang="es-ES_tradnl" dirty="0" smtClean="0">
                <a:latin typeface="Century Gothic" pitchFamily="34" charset="0"/>
              </a:rPr>
              <a:t>Detectar los sistemas tácticos del adversario sin modificar los propios si no se está seguro de cambiar o el planteo previsto o, que, los jugadores sean capaces de realizar esas variantes. </a:t>
            </a:r>
            <a:endParaRPr lang="es-ES" dirty="0" smtClean="0">
              <a:latin typeface="Century Gothic" pitchFamily="34" charset="0"/>
            </a:endParaRPr>
          </a:p>
          <a:p>
            <a:pPr lvl="1"/>
            <a:r>
              <a:rPr lang="es-ES_tradnl" dirty="0" smtClean="0">
                <a:latin typeface="Century Gothic" pitchFamily="34" charset="0"/>
              </a:rPr>
              <a:t>Analizar en los TD o intervalos entre set los cambios tácticos posibles.</a:t>
            </a:r>
          </a:p>
          <a:p>
            <a:pPr lvl="1"/>
            <a:r>
              <a:rPr lang="es-ES_tradnl" dirty="0" smtClean="0">
                <a:latin typeface="Century Gothic" pitchFamily="34" charset="0"/>
              </a:rPr>
              <a:t> Tener en cuenta las sensaciones de sus jugadores.</a:t>
            </a:r>
            <a:endParaRPr lang="es-ES" dirty="0">
              <a:latin typeface="Century Gothic" pitchFamily="34" charset="0"/>
            </a:endParaRP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457200" y="277813"/>
            <a:ext cx="8229600" cy="56038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Sin información previa del rival </a:t>
            </a:r>
            <a:endParaRPr kumimoji="0" lang="es-E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410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4102" name="Rectangle 8"/>
          <p:cNvSpPr>
            <a:spLocks noChangeArrowheads="1"/>
          </p:cNvSpPr>
          <p:nvPr/>
        </p:nvSpPr>
        <p:spPr bwMode="auto">
          <a:xfrm>
            <a:off x="250825" y="1989138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s-ES_tradnl"/>
          </a:p>
        </p:txBody>
      </p:sp>
      <p:sp>
        <p:nvSpPr>
          <p:cNvPr id="4103" name="Rectangle 9"/>
          <p:cNvSpPr>
            <a:spLocks noChangeArrowheads="1"/>
          </p:cNvSpPr>
          <p:nvPr/>
        </p:nvSpPr>
        <p:spPr bwMode="auto">
          <a:xfrm>
            <a:off x="285720" y="785794"/>
            <a:ext cx="8715436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solidFill>
                  <a:srgbClr val="FF0000"/>
                </a:solidFill>
                <a:latin typeface="Verdana" pitchFamily="34" charset="0"/>
              </a:rPr>
              <a:t>REUNION </a:t>
            </a:r>
            <a:r>
              <a:rPr lang="es-ES_tradnl" sz="2000" b="1" dirty="0">
                <a:solidFill>
                  <a:srgbClr val="FF0000"/>
                </a:solidFill>
                <a:latin typeface="Verdana" pitchFamily="34" charset="0"/>
              </a:rPr>
              <a:t>con el EQUIPO:</a:t>
            </a:r>
          </a:p>
          <a:p>
            <a:r>
              <a:rPr lang="es-ES_tradnl" sz="2000" b="1" i="1" dirty="0">
                <a:latin typeface="Verdana" pitchFamily="34" charset="0"/>
              </a:rPr>
              <a:t>Sugerencias (de acuerdo al nivel)</a:t>
            </a:r>
          </a:p>
          <a:p>
            <a:pPr>
              <a:buFontTx/>
              <a:buChar char="•"/>
            </a:pPr>
            <a:r>
              <a:rPr lang="es-ES_tradnl" sz="2000" b="1" i="1" dirty="0">
                <a:latin typeface="Verdana" pitchFamily="34" charset="0"/>
              </a:rPr>
              <a:t> </a:t>
            </a:r>
            <a:r>
              <a:rPr lang="es-ES_tradnl" sz="2000" b="1" dirty="0">
                <a:latin typeface="Verdana" pitchFamily="34" charset="0"/>
              </a:rPr>
              <a:t>Reunión con todo el equipo. Se observa video de las 6 rotaciones (De la contrario en forma escrita)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Observamos la tendencia y damos información de cómo bloqueamos.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30 minutos (aprox.) Con el equipo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Luego 10 min. (aprox.) con armadores, para ver la táctica a desarrollar.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Luego 10 min. (aprox.) con receptores, para ver el saque.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Luego 10 min. (aprox.) con centrales, para ver por rotación las características del Armador, en distribución, en distintas circunstancias, como juega al final de set. Repite al error ?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Conocer quien juega mas del 20 al 25.</a:t>
            </a:r>
          </a:p>
          <a:p>
            <a:r>
              <a:rPr lang="es-ES_tradnl" sz="2000" b="1" dirty="0">
                <a:solidFill>
                  <a:srgbClr val="FF0000"/>
                </a:solidFill>
                <a:latin typeface="Verdana" pitchFamily="34" charset="0"/>
              </a:rPr>
              <a:t>Cuando la reunión ?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Puede ser el día previo a la Competencia 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El mismo día antes de la competencia </a:t>
            </a:r>
          </a:p>
          <a:p>
            <a:pPr>
              <a:buFontTx/>
              <a:buChar char="•"/>
            </a:pPr>
            <a:r>
              <a:rPr lang="es-ES_tradnl" sz="2000" b="1" dirty="0">
                <a:latin typeface="Verdana" pitchFamily="34" charset="0"/>
              </a:rPr>
              <a:t> En el vestuario antes del comienzo del partido</a:t>
            </a:r>
          </a:p>
        </p:txBody>
      </p:sp>
      <p:sp>
        <p:nvSpPr>
          <p:cNvPr id="4104" name="Rectangle 10"/>
          <p:cNvSpPr>
            <a:spLocks noChangeArrowheads="1"/>
          </p:cNvSpPr>
          <p:nvPr/>
        </p:nvSpPr>
        <p:spPr bwMode="auto">
          <a:xfrm>
            <a:off x="250825" y="188913"/>
            <a:ext cx="8569325" cy="647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  <a:latin typeface="Century Gothic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allAtOnce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 flipV="1">
            <a:off x="323850" y="0"/>
            <a:ext cx="86407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 eaLnBrk="0" hangingPunct="0"/>
            <a:endParaRPr lang="es-AR" sz="3000" b="1">
              <a:solidFill>
                <a:schemeClr val="tx2"/>
              </a:solidFill>
              <a:latin typeface="Copperplate Gothic Light" pitchFamily="34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5762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44450">
            <a:solidFill>
              <a:srgbClr val="00FF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32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Preparación de un Partido</a:t>
            </a:r>
            <a:r>
              <a:rPr lang="es-ES" sz="4400" dirty="0">
                <a:solidFill>
                  <a:schemeClr val="tx2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250825" y="908050"/>
            <a:ext cx="864235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s-ES_tradnl" sz="2000" b="1" dirty="0" smtClean="0">
                <a:solidFill>
                  <a:srgbClr val="FF0000"/>
                </a:solidFill>
                <a:latin typeface="Verdana" pitchFamily="34" charset="0"/>
              </a:rPr>
              <a:t>CONSIDERACIONES</a:t>
            </a:r>
            <a:r>
              <a:rPr lang="es-ES_tradnl" sz="2000" b="1" dirty="0">
                <a:solidFill>
                  <a:srgbClr val="FF0000"/>
                </a:solidFill>
                <a:latin typeface="Verdana" pitchFamily="34" charset="0"/>
              </a:rPr>
              <a:t>:</a:t>
            </a:r>
          </a:p>
          <a:p>
            <a:pPr marL="457200" indent="-457200"/>
            <a:endParaRPr lang="es-ES_tradnl" sz="1800" dirty="0">
              <a:latin typeface="Verdana" pitchFamily="34" charset="0"/>
            </a:endParaRP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El “equipo” debe jugar siempre duro, que en el partido se de una media alta y cuando estamos bien nos acercamos a los valores óptimos.(Lozano)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El mejor se tiene que entrenar, como el peor. (L)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Disciplina en equipos profesionales es “responsabilidad” del entrenador. Tiene que ser disciplinado para ser ordenado en el juego. (L)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Solución a las discusiones (</a:t>
            </a:r>
            <a:r>
              <a:rPr lang="es-ES_tradnl" sz="2000" dirty="0" smtClean="0">
                <a:latin typeface="Verdana" pitchFamily="34" charset="0"/>
              </a:rPr>
              <a:t>Velazco)</a:t>
            </a:r>
            <a:endParaRPr lang="es-ES_tradnl" sz="2000" dirty="0">
              <a:latin typeface="Verdana" pitchFamily="34" charset="0"/>
            </a:endParaRP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Llegar tarde, la toma de agua, pequeñas cosas a solucionar.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Las decisiones del árbitros no se discuten, solamente habla el capitán, no debe influir en el juego. Concentración.(V)</a:t>
            </a:r>
          </a:p>
          <a:p>
            <a:pPr marL="457200" indent="-457200">
              <a:buFontTx/>
              <a:buAutoNum type="alphaLcParenR"/>
            </a:pPr>
            <a:r>
              <a:rPr lang="es-ES_tradnl" sz="2000" dirty="0">
                <a:latin typeface="Verdana" pitchFamily="34" charset="0"/>
              </a:rPr>
              <a:t>Otros. </a:t>
            </a:r>
          </a:p>
          <a:p>
            <a:pPr marL="457200" indent="-457200"/>
            <a:endParaRPr lang="es-ES_tradnl" sz="2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7412" grpId="0" build="allAtOnce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 flipV="1">
            <a:off x="250825" y="549275"/>
            <a:ext cx="86407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 eaLnBrk="0" hangingPunct="0"/>
            <a:endParaRPr lang="es-AR" sz="3000" b="1">
              <a:solidFill>
                <a:schemeClr val="tx2"/>
              </a:solidFill>
              <a:latin typeface="Copperplate Gothic Light" pitchFamily="34" charset="0"/>
            </a:endParaRP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395288" y="19891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AR" sz="1800">
              <a:latin typeface="Arial" charset="0"/>
            </a:endParaRP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sp>
        <p:nvSpPr>
          <p:cNvPr id="10246" name="Rectangle 10"/>
          <p:cNvSpPr>
            <a:spLocks noChangeArrowheads="1"/>
          </p:cNvSpPr>
          <p:nvPr/>
        </p:nvSpPr>
        <p:spPr bwMode="auto">
          <a:xfrm>
            <a:off x="250825" y="549275"/>
            <a:ext cx="864235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endParaRPr lang="es-ES_tradnl" sz="2000" b="1">
              <a:solidFill>
                <a:srgbClr val="FF0000"/>
              </a:solidFill>
              <a:latin typeface="Verdana" pitchFamily="34" charset="0"/>
            </a:endParaRPr>
          </a:p>
          <a:p>
            <a:pPr marL="457200" indent="-457200"/>
            <a:endParaRPr lang="es-ES_tradnl" sz="1800">
              <a:latin typeface="Verdana" pitchFamily="34" charset="0"/>
            </a:endParaRPr>
          </a:p>
          <a:p>
            <a:pPr marL="457200" indent="-457200"/>
            <a:endParaRPr lang="es-ES_tradnl" sz="2000">
              <a:latin typeface="Verdana" pitchFamily="34" charset="0"/>
            </a:endParaRPr>
          </a:p>
        </p:txBody>
      </p:sp>
      <p:pic>
        <p:nvPicPr>
          <p:cNvPr id="10247" name="Picture 11" descr="C:\Users\omar\Desktop\OMAR\Pictures\VOLLEYBALL\saque so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10 Rectángulo"/>
          <p:cNvSpPr>
            <a:spLocks noChangeArrowheads="1"/>
          </p:cNvSpPr>
          <p:nvPr/>
        </p:nvSpPr>
        <p:spPr bwMode="auto">
          <a:xfrm>
            <a:off x="285750" y="428625"/>
            <a:ext cx="8643938" cy="1200150"/>
          </a:xfrm>
          <a:prstGeom prst="rect">
            <a:avLst/>
          </a:prstGeom>
          <a:noFill/>
          <a:ln w="15875" cmpd="dbl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s-ES_tradnl" sz="2400" b="1" dirty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es-ES_tradnl" sz="2400" dirty="0">
                <a:solidFill>
                  <a:schemeClr val="bg1"/>
                </a:solidFill>
                <a:latin typeface="Verdana" pitchFamily="34" charset="0"/>
              </a:rPr>
              <a:t>lternar suplentes con titulares para que todos</a:t>
            </a:r>
          </a:p>
          <a:p>
            <a:pPr marL="457200" indent="-457200"/>
            <a:r>
              <a:rPr lang="es-ES_tradnl" sz="2400" dirty="0">
                <a:solidFill>
                  <a:schemeClr val="bg1"/>
                </a:solidFill>
                <a:latin typeface="Verdana" pitchFamily="34" charset="0"/>
              </a:rPr>
              <a:t>puedan jugar a un buen nivel. Se hacen cambios pero</a:t>
            </a:r>
          </a:p>
          <a:p>
            <a:pPr marL="457200" indent="-457200"/>
            <a:r>
              <a:rPr lang="es-ES_tradnl" sz="2400" dirty="0">
                <a:solidFill>
                  <a:schemeClr val="bg1"/>
                </a:solidFill>
                <a:latin typeface="Verdana" pitchFamily="34" charset="0"/>
              </a:rPr>
              <a:t>la estructura del equipo es la misma. (Velazco)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</p:bld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2052</Words>
  <Application>Microsoft Office PowerPoint</Application>
  <PresentationFormat>Presentación en pantalla (4:3)</PresentationFormat>
  <Paragraphs>180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Diapositiva 1</vt:lpstr>
      <vt:lpstr>Diapositiva 2</vt:lpstr>
      <vt:lpstr>Diapositiva 3</vt:lpstr>
      <vt:lpstr>¿Qué analizamos del rival?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Sin información previa del rival 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CURSO NACIONAL NIVEL 2 FeVA                          INSTRUCTOR FeVA: Lic. Omar L. Grasso</dc:title>
  <dc:creator>Omar Grasso</dc:creator>
  <cp:lastModifiedBy>Omar Grasso</cp:lastModifiedBy>
  <cp:revision>109</cp:revision>
  <dcterms:created xsi:type="dcterms:W3CDTF">2019-05-22T02:33:10Z</dcterms:created>
  <dcterms:modified xsi:type="dcterms:W3CDTF">2025-02-26T15:23:06Z</dcterms:modified>
</cp:coreProperties>
</file>