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77" r:id="rId3"/>
    <p:sldId id="258" r:id="rId4"/>
    <p:sldId id="259" r:id="rId5"/>
    <p:sldId id="260" r:id="rId6"/>
    <p:sldId id="261" r:id="rId7"/>
    <p:sldId id="278" r:id="rId8"/>
    <p:sldId id="262" r:id="rId9"/>
    <p:sldId id="263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9" r:id="rId21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F31C0-DD59-42E2-AFFA-3A55A75E03E1}" type="datetimeFigureOut">
              <a:rPr lang="es-AR" smtClean="0"/>
              <a:t>16/12/2021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51CF17-2536-401E-8F90-7902EB4EC4D9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50351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51CF17-2536-401E-8F90-7902EB4EC4D9}" type="slidenum">
              <a:rPr lang="es-AR" smtClean="0"/>
              <a:t>10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13188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60E94-9AAB-473E-9BAF-D3301300DBF0}" type="datetimeFigureOut">
              <a:rPr lang="es-AR" smtClean="0"/>
              <a:t>16/12/2021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49607-5140-443B-9C6F-17DD8DFC3E2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85906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60E94-9AAB-473E-9BAF-D3301300DBF0}" type="datetimeFigureOut">
              <a:rPr lang="es-AR" smtClean="0"/>
              <a:t>16/12/2021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49607-5140-443B-9C6F-17DD8DFC3E2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1166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60E94-9AAB-473E-9BAF-D3301300DBF0}" type="datetimeFigureOut">
              <a:rPr lang="es-AR" smtClean="0"/>
              <a:t>16/12/2021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49607-5140-443B-9C6F-17DD8DFC3E2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92630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60E94-9AAB-473E-9BAF-D3301300DBF0}" type="datetimeFigureOut">
              <a:rPr lang="es-AR" smtClean="0"/>
              <a:t>16/12/2021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49607-5140-443B-9C6F-17DD8DFC3E2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12568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60E94-9AAB-473E-9BAF-D3301300DBF0}" type="datetimeFigureOut">
              <a:rPr lang="es-AR" smtClean="0"/>
              <a:t>16/12/2021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49607-5140-443B-9C6F-17DD8DFC3E2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65160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60E94-9AAB-473E-9BAF-D3301300DBF0}" type="datetimeFigureOut">
              <a:rPr lang="es-AR" smtClean="0"/>
              <a:t>16/12/2021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49607-5140-443B-9C6F-17DD8DFC3E2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781712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60E94-9AAB-473E-9BAF-D3301300DBF0}" type="datetimeFigureOut">
              <a:rPr lang="es-AR" smtClean="0"/>
              <a:t>16/12/2021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49607-5140-443B-9C6F-17DD8DFC3E2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35425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60E94-9AAB-473E-9BAF-D3301300DBF0}" type="datetimeFigureOut">
              <a:rPr lang="es-AR" smtClean="0"/>
              <a:t>16/12/2021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49607-5140-443B-9C6F-17DD8DFC3E2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6146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60E94-9AAB-473E-9BAF-D3301300DBF0}" type="datetimeFigureOut">
              <a:rPr lang="es-AR" smtClean="0"/>
              <a:t>16/12/2021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49607-5140-443B-9C6F-17DD8DFC3E2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7183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60E94-9AAB-473E-9BAF-D3301300DBF0}" type="datetimeFigureOut">
              <a:rPr lang="es-AR" smtClean="0"/>
              <a:t>16/12/2021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49607-5140-443B-9C6F-17DD8DFC3E2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1380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60E94-9AAB-473E-9BAF-D3301300DBF0}" type="datetimeFigureOut">
              <a:rPr lang="es-AR" smtClean="0"/>
              <a:t>16/12/2021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49607-5140-443B-9C6F-17DD8DFC3E2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51813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B60E94-9AAB-473E-9BAF-D3301300DBF0}" type="datetimeFigureOut">
              <a:rPr lang="es-AR" smtClean="0"/>
              <a:t>16/12/2021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49607-5140-443B-9C6F-17DD8DFC3E2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6457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e_Microsoft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e_Microsoft_Word2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e_Microsoft_Word3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2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3.emf"/><Relationship Id="rId4" Type="http://schemas.openxmlformats.org/officeDocument/2006/relationships/package" Target="../embeddings/Documento_de_Microsoft_Word4.docx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e_Microsoft_Word5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AR" b="1" dirty="0"/>
              <a:t>Encuesta estadística</a:t>
            </a:r>
            <a:endParaRPr lang="es-AR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20514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81845116"/>
              </p:ext>
            </p:extLst>
          </p:nvPr>
        </p:nvGraphicFramePr>
        <p:xfrm>
          <a:off x="0" y="258763"/>
          <a:ext cx="11353800" cy="624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6" name="Documento" r:id="rId3" imgW="6456997" imgH="3559110" progId="Word.Document.12">
                  <p:embed/>
                </p:oleObj>
              </mc:Choice>
              <mc:Fallback>
                <p:oleObj name="Documento" r:id="rId3" imgW="6456997" imgH="355911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258763"/>
                        <a:ext cx="11353800" cy="6248400"/>
                      </a:xfrm>
                      <a:prstGeom prst="rect">
                        <a:avLst/>
                      </a:prstGeom>
                      <a:solidFill>
                        <a:srgbClr val="FFC0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7546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/>
          <a:lstStyle/>
          <a:p>
            <a:pPr marL="0" indent="0" algn="ctr">
              <a:buNone/>
            </a:pPr>
            <a:r>
              <a:rPr lang="es-AR" dirty="0" smtClean="0"/>
              <a:t>Las estadísticas… </a:t>
            </a:r>
          </a:p>
          <a:p>
            <a:pPr marL="0" indent="0" algn="ctr">
              <a:buNone/>
            </a:pPr>
            <a:r>
              <a:rPr lang="es-A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</a:t>
            </a:r>
            <a:r>
              <a:rPr lang="es-A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permiten saber que pasa</a:t>
            </a:r>
            <a:r>
              <a:rPr lang="es-AR" dirty="0"/>
              <a:t>...</a:t>
            </a:r>
          </a:p>
          <a:p>
            <a:pPr marL="0" indent="0">
              <a:buNone/>
            </a:pPr>
            <a:r>
              <a:rPr lang="es-AR" dirty="0" smtClean="0"/>
              <a:t>                       </a:t>
            </a:r>
            <a:endParaRPr lang="es-AR" dirty="0"/>
          </a:p>
          <a:p>
            <a:pPr marL="0" indent="0">
              <a:buNone/>
            </a:pPr>
            <a:r>
              <a:rPr lang="es-AR" dirty="0"/>
              <a:t> </a:t>
            </a:r>
            <a:endParaRPr lang="es-AR" dirty="0" smtClean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AR" dirty="0"/>
          </a:p>
          <a:p>
            <a:pPr marL="0" indent="0" algn="ctr">
              <a:buNone/>
            </a:pPr>
            <a:r>
              <a:rPr lang="es-AR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 Pero el pasaje </a:t>
            </a:r>
            <a:endParaRPr lang="es-AR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s-AR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AR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conocimiento al uso de la información </a:t>
            </a:r>
            <a:endParaRPr lang="es-AR" i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s-AR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¡¡¡no siempre es </a:t>
            </a:r>
            <a:r>
              <a:rPr lang="es-AR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inmediato!!!</a:t>
            </a:r>
          </a:p>
          <a:p>
            <a:endParaRPr lang="es-AR" dirty="0"/>
          </a:p>
        </p:txBody>
      </p:sp>
      <p:pic>
        <p:nvPicPr>
          <p:cNvPr id="4" name="3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44824"/>
            <a:ext cx="2376264" cy="2736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95357"/>
            <a:ext cx="3312368" cy="27417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405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332656"/>
            <a:ext cx="8651304" cy="5793507"/>
          </a:xfrm>
        </p:spPr>
        <p:txBody>
          <a:bodyPr>
            <a:normAutofit/>
          </a:bodyPr>
          <a:lstStyle/>
          <a:p>
            <a:r>
              <a:rPr lang="es-AR" dirty="0"/>
              <a:t>La encuesta estadística DEBE TENER UN ÚNICO </a:t>
            </a:r>
            <a:r>
              <a:rPr lang="es-A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CRITERIO</a:t>
            </a:r>
            <a:r>
              <a:rPr lang="es-AR" dirty="0" smtClean="0"/>
              <a:t> </a:t>
            </a:r>
            <a:r>
              <a:rPr lang="es-AR" dirty="0"/>
              <a:t>DE EVALUACIÓN, para ser </a:t>
            </a:r>
            <a:r>
              <a:rPr lang="es-AR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interpretada</a:t>
            </a:r>
            <a:r>
              <a:rPr lang="es-AR" dirty="0"/>
              <a:t> de </a:t>
            </a:r>
            <a:r>
              <a:rPr lang="es-A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 única </a:t>
            </a:r>
            <a:r>
              <a:rPr lang="es-AR" dirty="0"/>
              <a:t>por todos los miembros del </a:t>
            </a:r>
            <a:r>
              <a:rPr lang="es-AR" dirty="0" err="1" smtClean="0"/>
              <a:t>staff</a:t>
            </a:r>
            <a:r>
              <a:rPr lang="es-AR" dirty="0" smtClean="0"/>
              <a:t> </a:t>
            </a:r>
            <a:r>
              <a:rPr lang="es-AR" dirty="0"/>
              <a:t>(estadígrafo, entrenadores, etc</a:t>
            </a:r>
            <a:r>
              <a:rPr lang="es-AR" dirty="0" smtClean="0"/>
              <a:t>.)</a:t>
            </a:r>
          </a:p>
          <a:p>
            <a:endParaRPr lang="es-AR" sz="1000" dirty="0"/>
          </a:p>
          <a:p>
            <a:r>
              <a:rPr lang="es-AR" dirty="0" smtClean="0"/>
              <a:t>Parámetros </a:t>
            </a:r>
            <a:r>
              <a:rPr lang="es-AR" dirty="0"/>
              <a:t>compartidos dentro del personal, pero </a:t>
            </a:r>
            <a:r>
              <a:rPr lang="es-AR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PARAMETROS </a:t>
            </a:r>
            <a:r>
              <a:rPr lang="es-AR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UNIVERSALES</a:t>
            </a:r>
            <a:endParaRPr lang="es-AR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AR" dirty="0"/>
          </a:p>
        </p:txBody>
      </p:sp>
      <p:sp>
        <p:nvSpPr>
          <p:cNvPr id="4" name="574 Flecha abajo"/>
          <p:cNvSpPr/>
          <p:nvPr/>
        </p:nvSpPr>
        <p:spPr>
          <a:xfrm>
            <a:off x="4419599" y="3652838"/>
            <a:ext cx="656457" cy="784274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AR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563963"/>
            <a:ext cx="3001667" cy="2249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184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es-AR" b="1" dirty="0" smtClean="0"/>
              <a:t/>
            </a:r>
            <a:br>
              <a:rPr lang="es-AR" b="1" dirty="0" smtClean="0"/>
            </a:br>
            <a:r>
              <a:rPr lang="es-AR" b="1" dirty="0" smtClean="0"/>
              <a:t>ANÁLISIS </a:t>
            </a:r>
            <a:r>
              <a:rPr lang="es-AR" b="1" dirty="0"/>
              <a:t>DE PARTIDO</a:t>
            </a:r>
            <a:r>
              <a:rPr lang="es-AR" dirty="0"/>
              <a:t/>
            </a:r>
            <a:br>
              <a:rPr lang="es-AR" dirty="0"/>
            </a:br>
            <a:endParaRPr lang="es-AR" dirty="0"/>
          </a:p>
        </p:txBody>
      </p:sp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5000010"/>
              </p:ext>
            </p:extLst>
          </p:nvPr>
        </p:nvGraphicFramePr>
        <p:xfrm>
          <a:off x="396875" y="974725"/>
          <a:ext cx="8289925" cy="5395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8" name="Documento" r:id="rId3" imgW="6567542" imgH="4277412" progId="Word.Document.12">
                  <p:embed/>
                </p:oleObj>
              </mc:Choice>
              <mc:Fallback>
                <p:oleObj name="Documento" r:id="rId3" imgW="6567542" imgH="427741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6875" y="974725"/>
                        <a:ext cx="8289925" cy="5395913"/>
                      </a:xfrm>
                      <a:prstGeom prst="rect">
                        <a:avLst/>
                      </a:prstGeom>
                      <a:solidFill>
                        <a:schemeClr val="accent5">
                          <a:lumMod val="75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7206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AR" b="1" dirty="0" smtClean="0"/>
              <a:t/>
            </a:r>
            <a:br>
              <a:rPr lang="es-AR" b="1" dirty="0" smtClean="0"/>
            </a:br>
            <a:r>
              <a:rPr lang="es-AR" b="1" dirty="0" smtClean="0"/>
              <a:t>Características de la encuesta</a:t>
            </a:r>
            <a:br>
              <a:rPr lang="es-AR" b="1" dirty="0" smtClean="0"/>
            </a:br>
            <a:r>
              <a:rPr lang="es-A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(Búsqueda de datos)</a:t>
            </a:r>
            <a:r>
              <a:rPr lang="es-AR" dirty="0" smtClean="0"/>
              <a:t/>
            </a:r>
            <a:br>
              <a:rPr lang="es-AR" dirty="0" smtClean="0"/>
            </a:b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883965"/>
            <a:ext cx="9073008" cy="5001419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s-AR" dirty="0" smtClean="0"/>
              <a:t>Definición y localización </a:t>
            </a:r>
            <a:r>
              <a:rPr lang="es-AR" dirty="0"/>
              <a:t>de </a:t>
            </a:r>
            <a:r>
              <a:rPr lang="es-A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</a:t>
            </a:r>
            <a:r>
              <a:rPr lang="es-AR" dirty="0"/>
              <a:t> los </a:t>
            </a:r>
            <a:r>
              <a:rPr lang="es-AR" dirty="0" smtClean="0"/>
              <a:t>fundamentos</a:t>
            </a:r>
          </a:p>
          <a:p>
            <a:pPr marL="514350" indent="-514350">
              <a:buAutoNum type="arabicPeriod"/>
            </a:pPr>
            <a:endParaRPr lang="es-AR" sz="1200" dirty="0"/>
          </a:p>
          <a:p>
            <a:pPr marL="0" indent="0">
              <a:buNone/>
            </a:pPr>
            <a:r>
              <a:rPr lang="es-AR" dirty="0"/>
              <a:t>2. Evaluación de </a:t>
            </a:r>
            <a:r>
              <a:rPr lang="es-A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golpes </a:t>
            </a:r>
            <a:r>
              <a:rPr lang="es-A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efectivos </a:t>
            </a:r>
            <a:r>
              <a:rPr lang="es-AR" dirty="0" smtClean="0"/>
              <a:t>del balón</a:t>
            </a:r>
          </a:p>
          <a:p>
            <a:pPr marL="0" indent="0">
              <a:buNone/>
            </a:pPr>
            <a:endParaRPr lang="es-AR" sz="1200" dirty="0"/>
          </a:p>
          <a:p>
            <a:pPr marL="0" indent="0">
              <a:buNone/>
            </a:pPr>
            <a:r>
              <a:rPr lang="es-AR" dirty="0"/>
              <a:t>3. Evaluación efectiva del </a:t>
            </a:r>
            <a:r>
              <a:rPr lang="es-A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</a:t>
            </a:r>
            <a:r>
              <a:rPr lang="es-AR" dirty="0"/>
              <a:t> del  fundamento (</a:t>
            </a:r>
            <a:r>
              <a:rPr lang="es-AR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independientemente de la evaluación técnica del gesto</a:t>
            </a:r>
            <a:r>
              <a:rPr lang="es-AR" dirty="0"/>
              <a:t>)</a:t>
            </a:r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29689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Herramientas de detección</a:t>
            </a:r>
            <a:endParaRPr lang="es-AR" b="1" dirty="0"/>
          </a:p>
        </p:txBody>
      </p:sp>
      <p:pic>
        <p:nvPicPr>
          <p:cNvPr id="4" name="3 Marcador de contenido"/>
          <p:cNvPicPr>
            <a:picLocks noGrp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68760"/>
            <a:ext cx="5609906" cy="46085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1 Título"/>
          <p:cNvSpPr txBox="1">
            <a:spLocks/>
          </p:cNvSpPr>
          <p:nvPr/>
        </p:nvSpPr>
        <p:spPr>
          <a:xfrm>
            <a:off x="2261026" y="5877272"/>
            <a:ext cx="5040560" cy="710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sz="2400" b="1" dirty="0"/>
              <a:t>Método tradicional: "lápiz y </a:t>
            </a:r>
            <a:r>
              <a:rPr lang="es-AR" sz="2400" b="1" dirty="0" smtClean="0"/>
              <a:t>papel«</a:t>
            </a:r>
          </a:p>
          <a:p>
            <a:r>
              <a:rPr lang="es-AR" sz="2400" b="1" dirty="0"/>
              <a:t>Hojas de cálculo "hechas en casa" (Excel, etc.)</a:t>
            </a:r>
          </a:p>
        </p:txBody>
      </p:sp>
    </p:spTree>
    <p:extLst>
      <p:ext uri="{BB962C8B-B14F-4D97-AF65-F5344CB8AC3E}">
        <p14:creationId xmlns:p14="http://schemas.microsoft.com/office/powerpoint/2010/main" val="39558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4248472" cy="2376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Marcador de contenido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1951" y="476672"/>
            <a:ext cx="3976513" cy="230425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09120"/>
            <a:ext cx="3600400" cy="2016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437112"/>
            <a:ext cx="3240360" cy="2088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924944"/>
            <a:ext cx="1733227" cy="181244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1 Título"/>
          <p:cNvSpPr txBox="1">
            <a:spLocks/>
          </p:cNvSpPr>
          <p:nvPr/>
        </p:nvSpPr>
        <p:spPr>
          <a:xfrm>
            <a:off x="5796136" y="2924944"/>
            <a:ext cx="3168352" cy="1071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sz="2000" b="1" dirty="0"/>
              <a:t>Software profesional (Data Project, </a:t>
            </a:r>
            <a:r>
              <a:rPr lang="es-AR" sz="2000" b="1" dirty="0" err="1"/>
              <a:t>Ace</a:t>
            </a:r>
            <a:r>
              <a:rPr lang="es-AR" sz="2000" b="1" dirty="0"/>
              <a:t>, </a:t>
            </a:r>
            <a:r>
              <a:rPr lang="es-AR" sz="2000" b="1" dirty="0" err="1"/>
              <a:t>Volley</a:t>
            </a:r>
            <a:r>
              <a:rPr lang="es-AR" sz="2000" b="1" dirty="0"/>
              <a:t> </a:t>
            </a:r>
            <a:r>
              <a:rPr lang="es-AR" sz="2000" b="1" dirty="0" err="1"/>
              <a:t>studio</a:t>
            </a:r>
            <a:r>
              <a:rPr lang="es-AR" sz="2000" dirty="0"/>
              <a:t>)</a:t>
            </a:r>
            <a:endParaRPr lang="es-AR" sz="2000" b="1" dirty="0"/>
          </a:p>
        </p:txBody>
      </p:sp>
      <p:sp>
        <p:nvSpPr>
          <p:cNvPr id="11" name="1 Título"/>
          <p:cNvSpPr txBox="1">
            <a:spLocks/>
          </p:cNvSpPr>
          <p:nvPr/>
        </p:nvSpPr>
        <p:spPr>
          <a:xfrm>
            <a:off x="251520" y="2852936"/>
            <a:ext cx="3614433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sz="2000" b="1" dirty="0"/>
              <a:t>Software en dispositivos móviles con pantalla táctil (teléfonos móviles, </a:t>
            </a:r>
            <a:r>
              <a:rPr lang="es-AR" sz="2000" b="1" dirty="0" err="1" smtClean="0"/>
              <a:t>tablet</a:t>
            </a:r>
            <a:r>
              <a:rPr lang="es-AR" sz="2000" b="1" dirty="0"/>
              <a:t>, etc.)</a:t>
            </a:r>
          </a:p>
        </p:txBody>
      </p:sp>
    </p:spTree>
    <p:extLst>
      <p:ext uri="{BB962C8B-B14F-4D97-AF65-F5344CB8AC3E}">
        <p14:creationId xmlns:p14="http://schemas.microsoft.com/office/powerpoint/2010/main" val="2183117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887001"/>
              </p:ext>
            </p:extLst>
          </p:nvPr>
        </p:nvGraphicFramePr>
        <p:xfrm>
          <a:off x="92075" y="799430"/>
          <a:ext cx="8915400" cy="514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0" name="Documento" r:id="rId3" imgW="6481122" imgH="3753537" progId="Word.Document.12">
                  <p:embed/>
                </p:oleObj>
              </mc:Choice>
              <mc:Fallback>
                <p:oleObj name="Documento" r:id="rId3" imgW="6481122" imgH="375353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075" y="799430"/>
                        <a:ext cx="8915400" cy="5149850"/>
                      </a:xfrm>
                      <a:prstGeom prst="rect">
                        <a:avLst/>
                      </a:prstGeom>
                      <a:solidFill>
                        <a:schemeClr val="accent3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1 Título"/>
          <p:cNvSpPr txBox="1">
            <a:spLocks/>
          </p:cNvSpPr>
          <p:nvPr/>
        </p:nvSpPr>
        <p:spPr>
          <a:xfrm>
            <a:off x="3275856" y="332656"/>
            <a:ext cx="5688632" cy="7920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AR" sz="4000" b="1" dirty="0" smtClean="0"/>
              <a:t>MODELO DE REFERENCIA</a:t>
            </a:r>
            <a:endParaRPr lang="es-AR" sz="4000" b="1" dirty="0"/>
          </a:p>
        </p:txBody>
      </p:sp>
    </p:spTree>
    <p:extLst>
      <p:ext uri="{BB962C8B-B14F-4D97-AF65-F5344CB8AC3E}">
        <p14:creationId xmlns:p14="http://schemas.microsoft.com/office/powerpoint/2010/main" val="70760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2102895"/>
              </p:ext>
            </p:extLst>
          </p:nvPr>
        </p:nvGraphicFramePr>
        <p:xfrm>
          <a:off x="473075" y="334963"/>
          <a:ext cx="8259763" cy="594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1" name="Documento" r:id="rId4" imgW="6456277" imgH="4645745" progId="Word.Document.12">
                  <p:embed/>
                </p:oleObj>
              </mc:Choice>
              <mc:Fallback>
                <p:oleObj name="Documento" r:id="rId4" imgW="6456277" imgH="464574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3075" y="334963"/>
                        <a:ext cx="8259763" cy="5943600"/>
                      </a:xfrm>
                      <a:prstGeom prst="rect">
                        <a:avLst/>
                      </a:prstGeom>
                      <a:solidFill>
                        <a:schemeClr val="bg1">
                          <a:lumMod val="65000"/>
                        </a:schemeClr>
                      </a:solidFill>
                      <a:ln>
                        <a:solidFill>
                          <a:srgbClr val="FFC000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5753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es-AR" b="1" dirty="0" smtClean="0"/>
              <a:t/>
            </a:r>
            <a:br>
              <a:rPr lang="es-AR" b="1" dirty="0" smtClean="0"/>
            </a:br>
            <a:r>
              <a:rPr lang="es-AR" b="1" dirty="0" smtClean="0"/>
              <a:t>Modelo </a:t>
            </a:r>
            <a:r>
              <a:rPr lang="es-AR" b="1" dirty="0"/>
              <a:t>de desempeño estadístico</a:t>
            </a:r>
            <a:r>
              <a:rPr lang="es-AR" dirty="0"/>
              <a:t/>
            </a:r>
            <a:br>
              <a:rPr lang="es-AR" dirty="0"/>
            </a:b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340768"/>
            <a:ext cx="8424936" cy="4785395"/>
          </a:xfrm>
        </p:spPr>
        <p:txBody>
          <a:bodyPr>
            <a:normAutofit lnSpcReduction="10000"/>
          </a:bodyPr>
          <a:lstStyle/>
          <a:p>
            <a:r>
              <a:rPr lang="es-AR" dirty="0" smtClean="0"/>
              <a:t>Distribución </a:t>
            </a:r>
            <a:r>
              <a:rPr lang="es-AR" dirty="0"/>
              <a:t>de puntos en las 2 fases: </a:t>
            </a:r>
            <a:endParaRPr lang="es-AR" dirty="0" smtClean="0"/>
          </a:p>
          <a:p>
            <a:pPr marL="0" indent="0">
              <a:buNone/>
            </a:pPr>
            <a:r>
              <a:rPr lang="es-AR" dirty="0" smtClean="0"/>
              <a:t>BREAK-POINT </a:t>
            </a:r>
            <a:r>
              <a:rPr lang="es-AR" dirty="0"/>
              <a:t>y RECEPCIÓN-PUNTO</a:t>
            </a:r>
          </a:p>
          <a:p>
            <a:pPr marL="0" indent="0">
              <a:buNone/>
            </a:pPr>
            <a:r>
              <a:rPr lang="es-AR" dirty="0" smtClean="0"/>
              <a:t> </a:t>
            </a:r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AR" dirty="0"/>
          </a:p>
          <a:p>
            <a:pPr marL="0" indent="0">
              <a:buNone/>
            </a:pPr>
            <a:r>
              <a:rPr lang="es-AR" sz="1800" dirty="0"/>
              <a:t>CAMPEONATO DEL MUNDO Pre-Junior 2017               SUPERLEGA 2018/2019</a:t>
            </a:r>
          </a:p>
          <a:p>
            <a:endParaRPr lang="es-AR" dirty="0"/>
          </a:p>
        </p:txBody>
      </p:sp>
      <p:pic>
        <p:nvPicPr>
          <p:cNvPr id="4" name="3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64904"/>
            <a:ext cx="3888432" cy="2592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226" y="2605933"/>
            <a:ext cx="3888432" cy="255125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5292080" y="3655876"/>
            <a:ext cx="626368" cy="4103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400" b="1" dirty="0" smtClean="0"/>
              <a:t>38%</a:t>
            </a:r>
            <a:endParaRPr lang="es-AR" sz="1400" b="1" dirty="0"/>
          </a:p>
        </p:txBody>
      </p:sp>
      <p:sp>
        <p:nvSpPr>
          <p:cNvPr id="7" name="6 Rectángulo"/>
          <p:cNvSpPr/>
          <p:nvPr/>
        </p:nvSpPr>
        <p:spPr>
          <a:xfrm>
            <a:off x="6300192" y="3909450"/>
            <a:ext cx="626368" cy="4103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400" b="1" dirty="0" smtClean="0"/>
              <a:t>62%</a:t>
            </a:r>
            <a:endParaRPr lang="es-AR" sz="1400" b="1" dirty="0"/>
          </a:p>
        </p:txBody>
      </p:sp>
      <p:sp>
        <p:nvSpPr>
          <p:cNvPr id="8" name="7 Rectángulo"/>
          <p:cNvSpPr/>
          <p:nvPr/>
        </p:nvSpPr>
        <p:spPr>
          <a:xfrm>
            <a:off x="2051720" y="4072880"/>
            <a:ext cx="626368" cy="4103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400" b="1" dirty="0" smtClean="0"/>
              <a:t>65%</a:t>
            </a:r>
            <a:endParaRPr lang="es-AR" sz="1400" b="1" dirty="0"/>
          </a:p>
        </p:txBody>
      </p:sp>
      <p:sp>
        <p:nvSpPr>
          <p:cNvPr id="9" name="8 Rectángulo"/>
          <p:cNvSpPr/>
          <p:nvPr/>
        </p:nvSpPr>
        <p:spPr>
          <a:xfrm>
            <a:off x="1187624" y="3603104"/>
            <a:ext cx="626368" cy="4103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1400" b="1" dirty="0" smtClean="0"/>
              <a:t>35%</a:t>
            </a:r>
            <a:endParaRPr lang="es-AR" sz="1400" b="1" dirty="0"/>
          </a:p>
        </p:txBody>
      </p:sp>
    </p:spTree>
    <p:extLst>
      <p:ext uri="{BB962C8B-B14F-4D97-AF65-F5344CB8AC3E}">
        <p14:creationId xmlns:p14="http://schemas.microsoft.com/office/powerpoint/2010/main" val="1534405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Modelo de prestación estadística</a:t>
            </a:r>
            <a:endParaRPr lang="es-AR" b="1" dirty="0"/>
          </a:p>
        </p:txBody>
      </p:sp>
      <p:pic>
        <p:nvPicPr>
          <p:cNvPr id="4" name="3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56992"/>
            <a:ext cx="4392488" cy="309634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356992"/>
            <a:ext cx="3960440" cy="309634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sp>
        <p:nvSpPr>
          <p:cNvPr id="6" name="688 Rectángulo redondeado"/>
          <p:cNvSpPr/>
          <p:nvPr/>
        </p:nvSpPr>
        <p:spPr>
          <a:xfrm>
            <a:off x="5868144" y="1522512"/>
            <a:ext cx="1800200" cy="843705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s-AR" sz="2000" b="1" dirty="0" smtClean="0">
              <a:solidFill>
                <a:srgbClr val="000000"/>
              </a:solidFill>
              <a:effectLst/>
              <a:ea typeface="Calibri"/>
              <a:cs typeface="Calibri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AR" sz="2000" b="1" dirty="0" smtClean="0">
                <a:solidFill>
                  <a:srgbClr val="000000"/>
                </a:solidFill>
                <a:effectLst/>
                <a:ea typeface="Calibri"/>
                <a:cs typeface="Calibri"/>
              </a:rPr>
              <a:t>RECEPCIÓN</a:t>
            </a:r>
            <a:endParaRPr lang="es-AR" sz="2000" dirty="0">
              <a:effectLst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AR" sz="2000" b="1" dirty="0">
                <a:solidFill>
                  <a:srgbClr val="000000"/>
                </a:solidFill>
                <a:effectLst/>
                <a:ea typeface="Calibri"/>
                <a:cs typeface="Calibri"/>
              </a:rPr>
              <a:t>Eficiencia 49%</a:t>
            </a:r>
            <a:endParaRPr lang="es-AR" sz="2000" dirty="0">
              <a:effectLst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AR" sz="2000" dirty="0">
                <a:effectLst/>
                <a:ea typeface="Calibri"/>
                <a:cs typeface="Times New Roman"/>
              </a:rPr>
              <a:t> </a:t>
            </a:r>
          </a:p>
        </p:txBody>
      </p:sp>
      <p:sp>
        <p:nvSpPr>
          <p:cNvPr id="7" name="688 Rectángulo redondeado"/>
          <p:cNvSpPr/>
          <p:nvPr/>
        </p:nvSpPr>
        <p:spPr>
          <a:xfrm>
            <a:off x="971600" y="1524502"/>
            <a:ext cx="1800200" cy="814386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s-AR" sz="2000" b="1" dirty="0"/>
              <a:t>SAQUE</a:t>
            </a:r>
            <a:endParaRPr lang="es-AR" sz="2000" dirty="0"/>
          </a:p>
          <a:p>
            <a:r>
              <a:rPr lang="es-AR" sz="2000" b="1" dirty="0"/>
              <a:t>Eficiencia 19%</a:t>
            </a:r>
            <a:endParaRPr lang="es-AR" sz="2000" dirty="0"/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AR" sz="1100" dirty="0">
                <a:effectLst/>
                <a:ea typeface="Calibri"/>
                <a:cs typeface="Times New Roman"/>
              </a:rPr>
              <a:t> </a:t>
            </a:r>
          </a:p>
        </p:txBody>
      </p:sp>
      <p:sp>
        <p:nvSpPr>
          <p:cNvPr id="10" name="689 Flecha abajo"/>
          <p:cNvSpPr/>
          <p:nvPr/>
        </p:nvSpPr>
        <p:spPr>
          <a:xfrm>
            <a:off x="1760264" y="2572593"/>
            <a:ext cx="759508" cy="6403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AR"/>
          </a:p>
        </p:txBody>
      </p:sp>
      <p:sp>
        <p:nvSpPr>
          <p:cNvPr id="11" name="689 Flecha abajo"/>
          <p:cNvSpPr/>
          <p:nvPr/>
        </p:nvSpPr>
        <p:spPr>
          <a:xfrm>
            <a:off x="6388490" y="2564904"/>
            <a:ext cx="759508" cy="6403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40906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/>
              <a:t>Modelo de prestación estadística</a:t>
            </a:r>
            <a:endParaRPr lang="es-AR" dirty="0"/>
          </a:p>
        </p:txBody>
      </p:sp>
      <p:pic>
        <p:nvPicPr>
          <p:cNvPr id="4" name="3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12976"/>
            <a:ext cx="3600400" cy="309634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12976"/>
            <a:ext cx="4176464" cy="309634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sp>
        <p:nvSpPr>
          <p:cNvPr id="6" name="691 Rectángulo redondeado"/>
          <p:cNvSpPr/>
          <p:nvPr/>
        </p:nvSpPr>
        <p:spPr>
          <a:xfrm>
            <a:off x="1045964" y="1412776"/>
            <a:ext cx="1797844" cy="864096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es-AR" sz="2000" b="1" dirty="0" smtClean="0">
              <a:solidFill>
                <a:srgbClr val="000000"/>
              </a:solidFill>
              <a:effectLst/>
              <a:ea typeface="Calibri"/>
              <a:cs typeface="Calibri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AR" sz="2000" b="1" dirty="0" smtClean="0">
                <a:solidFill>
                  <a:srgbClr val="000000"/>
                </a:solidFill>
                <a:effectLst/>
                <a:ea typeface="Calibri"/>
                <a:cs typeface="Calibri"/>
              </a:rPr>
              <a:t>ATAQUE</a:t>
            </a:r>
            <a:endParaRPr lang="es-AR" sz="2000" dirty="0">
              <a:effectLst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AR" sz="2000" b="1" dirty="0">
                <a:solidFill>
                  <a:srgbClr val="000000"/>
                </a:solidFill>
                <a:effectLst/>
                <a:ea typeface="Calibri"/>
                <a:cs typeface="Calibri"/>
              </a:rPr>
              <a:t>Eficiencia 38%</a:t>
            </a:r>
            <a:endParaRPr lang="es-AR" sz="2000" dirty="0">
              <a:effectLst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AR" sz="2000" dirty="0">
                <a:effectLst/>
                <a:ea typeface="Calibri"/>
                <a:cs typeface="Times New Roman"/>
              </a:rPr>
              <a:t> </a:t>
            </a:r>
          </a:p>
        </p:txBody>
      </p:sp>
      <p:sp>
        <p:nvSpPr>
          <p:cNvPr id="9" name="689 Flecha abajo"/>
          <p:cNvSpPr/>
          <p:nvPr/>
        </p:nvSpPr>
        <p:spPr>
          <a:xfrm>
            <a:off x="1547664" y="2420888"/>
            <a:ext cx="759508" cy="6403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AR"/>
          </a:p>
        </p:txBody>
      </p:sp>
      <p:sp>
        <p:nvSpPr>
          <p:cNvPr id="10" name="689 Flecha abajo"/>
          <p:cNvSpPr/>
          <p:nvPr/>
        </p:nvSpPr>
        <p:spPr>
          <a:xfrm rot="16200000">
            <a:off x="3936374" y="4440956"/>
            <a:ext cx="759508" cy="6403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2298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AR" b="1" dirty="0" smtClean="0"/>
              <a:t/>
            </a:r>
            <a:br>
              <a:rPr lang="es-AR" b="1" dirty="0" smtClean="0"/>
            </a:br>
            <a:r>
              <a:rPr lang="es-AR" b="1" dirty="0" smtClean="0"/>
              <a:t/>
            </a:r>
            <a:br>
              <a:rPr lang="es-AR" b="1" dirty="0" smtClean="0"/>
            </a:br>
            <a:r>
              <a:rPr lang="es-AR" b="1" dirty="0" smtClean="0"/>
              <a:t>Cómo </a:t>
            </a:r>
            <a:r>
              <a:rPr lang="es-AR" b="1" dirty="0"/>
              <a:t>utilizar los datos </a:t>
            </a:r>
            <a:r>
              <a:rPr lang="es-AR" b="1" dirty="0" smtClean="0"/>
              <a:t>obtenidos</a:t>
            </a:r>
            <a:br>
              <a:rPr lang="es-AR" b="1" dirty="0" smtClean="0"/>
            </a:br>
            <a:r>
              <a:rPr lang="es-A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ENTRENAMIENTO</a:t>
            </a:r>
            <a:r>
              <a:rPr lang="es-AR" dirty="0"/>
              <a:t/>
            </a:r>
            <a:br>
              <a:rPr lang="es-AR" dirty="0"/>
            </a:br>
            <a:r>
              <a:rPr lang="es-AR" dirty="0"/>
              <a:t/>
            </a:r>
            <a:br>
              <a:rPr lang="es-AR" dirty="0"/>
            </a:b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AR" i="1" dirty="0" smtClean="0"/>
              <a:t>Ejemplo </a:t>
            </a:r>
            <a:r>
              <a:rPr lang="es-AR" i="1" dirty="0"/>
              <a:t>1: </a:t>
            </a:r>
            <a:r>
              <a:rPr lang="es-AR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Saque</a:t>
            </a:r>
            <a:endParaRPr lang="es-AR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AR" dirty="0"/>
          </a:p>
        </p:txBody>
      </p:sp>
      <p:pic>
        <p:nvPicPr>
          <p:cNvPr id="4" name="3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76871"/>
            <a:ext cx="2880320" cy="237036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276873"/>
            <a:ext cx="4320480" cy="237036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0797561"/>
              </p:ext>
            </p:extLst>
          </p:nvPr>
        </p:nvGraphicFramePr>
        <p:xfrm>
          <a:off x="683568" y="4797154"/>
          <a:ext cx="7920880" cy="17281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80220"/>
                <a:gridCol w="1980220"/>
                <a:gridCol w="1980220"/>
                <a:gridCol w="1980220"/>
              </a:tblGrid>
              <a:tr h="34563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 dirty="0">
                          <a:effectLst/>
                        </a:rPr>
                        <a:t>ACTIVIDAD</a:t>
                      </a:r>
                      <a:endParaRPr lang="es-AR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 dirty="0">
                          <a:effectLst/>
                        </a:rPr>
                        <a:t>TOTAL</a:t>
                      </a:r>
                      <a:endParaRPr lang="es-AR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 dirty="0">
                          <a:effectLst/>
                        </a:rPr>
                        <a:t>FLOAT</a:t>
                      </a:r>
                      <a:endParaRPr lang="es-AR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>
                          <a:effectLst/>
                        </a:rPr>
                        <a:t>SPIN</a:t>
                      </a:r>
                      <a:endParaRPr lang="es-AR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56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>
                          <a:effectLst/>
                        </a:rPr>
                        <a:t>Entrenamientos  1° - 4° </a:t>
                      </a:r>
                      <a:endParaRPr lang="es-AR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 dirty="0">
                          <a:effectLst/>
                        </a:rPr>
                        <a:t>3%</a:t>
                      </a:r>
                      <a:endParaRPr lang="es-AR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 dirty="0">
                          <a:effectLst/>
                        </a:rPr>
                        <a:t>18%</a:t>
                      </a:r>
                      <a:endParaRPr lang="es-AR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>
                          <a:effectLst/>
                        </a:rPr>
                        <a:t>14%</a:t>
                      </a:r>
                      <a:endParaRPr lang="es-AR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56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 dirty="0">
                          <a:effectLst/>
                        </a:rPr>
                        <a:t>Entrenamientos  5° - 8°</a:t>
                      </a:r>
                      <a:endParaRPr lang="es-AR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>
                          <a:effectLst/>
                        </a:rPr>
                        <a:t>9%</a:t>
                      </a:r>
                      <a:endParaRPr lang="es-AR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 dirty="0">
                          <a:effectLst/>
                        </a:rPr>
                        <a:t>20%</a:t>
                      </a:r>
                      <a:endParaRPr lang="es-AR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>
                          <a:effectLst/>
                        </a:rPr>
                        <a:t>0%</a:t>
                      </a:r>
                      <a:endParaRPr lang="es-AR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56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>
                          <a:effectLst/>
                        </a:rPr>
                        <a:t>Amistosos (Juniors) </a:t>
                      </a:r>
                      <a:endParaRPr lang="es-AR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>
                          <a:effectLst/>
                        </a:rPr>
                        <a:t>22%</a:t>
                      </a:r>
                      <a:endParaRPr lang="es-AR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 dirty="0">
                          <a:effectLst/>
                        </a:rPr>
                        <a:t>35%</a:t>
                      </a:r>
                      <a:endParaRPr lang="es-AR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 dirty="0">
                          <a:effectLst/>
                        </a:rPr>
                        <a:t>9%</a:t>
                      </a:r>
                      <a:endParaRPr lang="es-AR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56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>
                          <a:effectLst/>
                        </a:rPr>
                        <a:t>Entrenamientos  9° - 10°</a:t>
                      </a:r>
                      <a:endParaRPr lang="es-AR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>
                          <a:effectLst/>
                        </a:rPr>
                        <a:t>17%</a:t>
                      </a:r>
                      <a:endParaRPr lang="es-AR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>
                          <a:effectLst/>
                        </a:rPr>
                        <a:t>24%</a:t>
                      </a:r>
                      <a:endParaRPr lang="es-AR" sz="1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400" b="1" dirty="0">
                          <a:effectLst/>
                        </a:rPr>
                        <a:t>11%</a:t>
                      </a:r>
                      <a:endParaRPr lang="es-AR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911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AR" b="1" dirty="0" smtClean="0"/>
              <a:t/>
            </a:r>
            <a:br>
              <a:rPr lang="es-AR" b="1" dirty="0" smtClean="0"/>
            </a:br>
            <a:r>
              <a:rPr lang="es-AR" b="1" dirty="0" smtClean="0"/>
              <a:t>Cómo </a:t>
            </a:r>
            <a:r>
              <a:rPr lang="es-AR" b="1" dirty="0"/>
              <a:t>utilizar los datos obtenidos</a:t>
            </a:r>
            <a:br>
              <a:rPr lang="es-AR" b="1" dirty="0"/>
            </a:br>
            <a:r>
              <a:rPr lang="es-AR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ENTRENAMIENTO</a:t>
            </a:r>
            <a:r>
              <a:rPr lang="es-AR" dirty="0"/>
              <a:t/>
            </a:r>
            <a:br>
              <a:rPr lang="es-AR" dirty="0"/>
            </a:b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AR" i="1" dirty="0"/>
              <a:t>Ejemplo 2: </a:t>
            </a:r>
            <a:r>
              <a:rPr lang="es-AR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Recepción saque </a:t>
            </a:r>
            <a:r>
              <a:rPr lang="es-AR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float</a:t>
            </a:r>
            <a:endParaRPr lang="es-AR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s-AR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un estudio sobre equipos rivales del  próximo mundial (torneos clasificatorios)</a:t>
            </a:r>
          </a:p>
          <a:p>
            <a:endParaRPr lang="es-AR" dirty="0"/>
          </a:p>
        </p:txBody>
      </p:sp>
      <p:pic>
        <p:nvPicPr>
          <p:cNvPr id="4" name="3 Image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02" y="2997562"/>
            <a:ext cx="2809875" cy="21596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629" y="2997562"/>
            <a:ext cx="2409825" cy="205600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6" name="5 Imagen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997562"/>
            <a:ext cx="2901315" cy="205600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4159127"/>
              </p:ext>
            </p:extLst>
          </p:nvPr>
        </p:nvGraphicFramePr>
        <p:xfrm>
          <a:off x="1547664" y="5201372"/>
          <a:ext cx="6552728" cy="13959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76364"/>
                <a:gridCol w="3276364"/>
              </a:tblGrid>
              <a:tr h="2791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 dirty="0">
                          <a:effectLst/>
                        </a:rPr>
                        <a:t>ACTIVIDAD</a:t>
                      </a:r>
                      <a:endParaRPr lang="es-AR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 dirty="0">
                          <a:effectLst/>
                        </a:rPr>
                        <a:t>TOTALES</a:t>
                      </a:r>
                      <a:endParaRPr lang="es-AR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1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>
                          <a:effectLst/>
                        </a:rPr>
                        <a:t>Entrenamientos  1° - 4° </a:t>
                      </a:r>
                      <a:endParaRPr lang="es-AR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 dirty="0">
                          <a:effectLst/>
                        </a:rPr>
                        <a:t>18%</a:t>
                      </a:r>
                      <a:endParaRPr lang="es-AR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1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>
                          <a:effectLst/>
                        </a:rPr>
                        <a:t>Entrenamientos  5° - 8°</a:t>
                      </a:r>
                      <a:endParaRPr lang="es-AR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 dirty="0">
                          <a:effectLst/>
                        </a:rPr>
                        <a:t>20%</a:t>
                      </a:r>
                      <a:endParaRPr lang="es-AR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1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>
                          <a:effectLst/>
                        </a:rPr>
                        <a:t>Amistosos (Juniors) </a:t>
                      </a:r>
                      <a:endParaRPr lang="es-AR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 dirty="0">
                          <a:effectLst/>
                        </a:rPr>
                        <a:t>35%</a:t>
                      </a:r>
                      <a:endParaRPr lang="es-AR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1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>
                          <a:effectLst/>
                        </a:rPr>
                        <a:t>Entrenamientos  9° - 10°</a:t>
                      </a:r>
                      <a:endParaRPr lang="es-AR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 dirty="0">
                          <a:effectLst/>
                        </a:rPr>
                        <a:t>24%</a:t>
                      </a:r>
                      <a:endParaRPr lang="es-AR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216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AR" b="1" dirty="0" smtClean="0"/>
              <a:t/>
            </a:r>
            <a:br>
              <a:rPr lang="es-AR" b="1" dirty="0" smtClean="0"/>
            </a:br>
            <a:r>
              <a:rPr lang="es-AR" b="1" dirty="0" smtClean="0"/>
              <a:t>Cómo </a:t>
            </a:r>
            <a:r>
              <a:rPr lang="es-AR" b="1" dirty="0"/>
              <a:t>utilizar los datos obtenidos</a:t>
            </a:r>
            <a:br>
              <a:rPr lang="es-AR" b="1" dirty="0"/>
            </a:br>
            <a:r>
              <a:rPr lang="es-AR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ENTRENAMIENTO</a:t>
            </a:r>
            <a:r>
              <a:rPr lang="es-AR" dirty="0"/>
              <a:t/>
            </a:r>
            <a:br>
              <a:rPr lang="es-AR" dirty="0"/>
            </a:b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AR" i="1" dirty="0"/>
              <a:t>Ejemplo3: </a:t>
            </a:r>
            <a:r>
              <a:rPr lang="es-AR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Ataque pelota alta</a:t>
            </a:r>
            <a:endParaRPr lang="es-AR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AR" dirty="0"/>
          </a:p>
        </p:txBody>
      </p:sp>
      <p:pic>
        <p:nvPicPr>
          <p:cNvPr id="4" name="3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48880"/>
            <a:ext cx="3672408" cy="194421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5" name="4 Image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348880"/>
            <a:ext cx="3960440" cy="194421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1789731"/>
              </p:ext>
            </p:extLst>
          </p:nvPr>
        </p:nvGraphicFramePr>
        <p:xfrm>
          <a:off x="1259632" y="4581127"/>
          <a:ext cx="6192688" cy="16561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96344"/>
                <a:gridCol w="3096344"/>
              </a:tblGrid>
              <a:tr h="3312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 dirty="0">
                          <a:effectLst/>
                        </a:rPr>
                        <a:t>ACTIVIDAD</a:t>
                      </a:r>
                      <a:endParaRPr lang="es-AR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 dirty="0">
                          <a:effectLst/>
                        </a:rPr>
                        <a:t>TOTALES</a:t>
                      </a:r>
                      <a:endParaRPr lang="es-AR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1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 dirty="0">
                          <a:effectLst/>
                        </a:rPr>
                        <a:t>Entrenamientos  1° - 4° </a:t>
                      </a:r>
                      <a:endParaRPr lang="es-AR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 dirty="0">
                          <a:effectLst/>
                        </a:rPr>
                        <a:t>-1%</a:t>
                      </a:r>
                      <a:endParaRPr lang="es-AR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1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>
                          <a:effectLst/>
                        </a:rPr>
                        <a:t>Entrenamientos  5° - 8°</a:t>
                      </a:r>
                      <a:endParaRPr lang="es-AR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 dirty="0">
                          <a:effectLst/>
                        </a:rPr>
                        <a:t>16%</a:t>
                      </a:r>
                      <a:endParaRPr lang="es-AR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1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>
                          <a:effectLst/>
                        </a:rPr>
                        <a:t>Amistosos (Juniors) </a:t>
                      </a:r>
                      <a:endParaRPr lang="es-AR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 dirty="0">
                          <a:effectLst/>
                        </a:rPr>
                        <a:t>33%</a:t>
                      </a:r>
                      <a:endParaRPr lang="es-AR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12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>
                          <a:effectLst/>
                        </a:rPr>
                        <a:t>Entrenamientos  9° - 10°</a:t>
                      </a:r>
                      <a:endParaRPr lang="es-AR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43050" algn="l"/>
                        </a:tabLst>
                      </a:pPr>
                      <a:r>
                        <a:rPr lang="es-AR" sz="1600" b="1" dirty="0">
                          <a:effectLst/>
                        </a:rPr>
                        <a:t>20%</a:t>
                      </a:r>
                      <a:endParaRPr lang="es-AR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140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AR" b="1" dirty="0" smtClean="0"/>
              <a:t/>
            </a:r>
            <a:br>
              <a:rPr lang="es-AR" b="1" dirty="0" smtClean="0"/>
            </a:br>
            <a:r>
              <a:rPr lang="es-AR" b="1" dirty="0" smtClean="0"/>
              <a:t>Cómo </a:t>
            </a:r>
            <a:r>
              <a:rPr lang="es-AR" b="1" dirty="0"/>
              <a:t>utilizar los datos obtenidos</a:t>
            </a:r>
            <a:br>
              <a:rPr lang="es-AR" b="1" dirty="0"/>
            </a:br>
            <a:r>
              <a:rPr lang="es-A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PARTIDO</a:t>
            </a:r>
            <a:r>
              <a:rPr lang="es-AR" dirty="0"/>
              <a:t/>
            </a:r>
            <a:br>
              <a:rPr lang="es-AR" dirty="0"/>
            </a:b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s-AR" dirty="0" smtClean="0"/>
              <a:t>Detección </a:t>
            </a:r>
            <a:r>
              <a:rPr lang="es-AR" dirty="0"/>
              <a:t>y análisis </a:t>
            </a:r>
            <a:r>
              <a:rPr lang="es-AR" dirty="0" smtClean="0"/>
              <a:t>de datos </a:t>
            </a:r>
            <a:r>
              <a:rPr lang="es-AR" dirty="0" smtClean="0"/>
              <a:t>en </a:t>
            </a:r>
            <a:r>
              <a:rPr lang="es-AR" dirty="0"/>
              <a:t>tiempo real de los dos equipos</a:t>
            </a:r>
          </a:p>
          <a:p>
            <a:endParaRPr lang="es-AR" dirty="0"/>
          </a:p>
        </p:txBody>
      </p:sp>
      <p:pic>
        <p:nvPicPr>
          <p:cNvPr id="4" name="3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708921"/>
            <a:ext cx="6264695" cy="4032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9121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AR" b="1" dirty="0" smtClean="0"/>
              <a:t/>
            </a:r>
            <a:br>
              <a:rPr lang="es-AR" b="1" dirty="0" smtClean="0"/>
            </a:br>
            <a:r>
              <a:rPr lang="es-AR" b="1" dirty="0" smtClean="0"/>
              <a:t>Cómo </a:t>
            </a:r>
            <a:r>
              <a:rPr lang="es-AR" b="1" dirty="0"/>
              <a:t>utilizar los datos obtenidos</a:t>
            </a:r>
            <a:br>
              <a:rPr lang="es-AR" b="1" dirty="0"/>
            </a:br>
            <a:r>
              <a:rPr lang="es-AR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PARTIDO</a:t>
            </a:r>
            <a:r>
              <a:rPr lang="es-AR" dirty="0"/>
              <a:t/>
            </a:r>
            <a:br>
              <a:rPr lang="es-AR" dirty="0"/>
            </a:b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AR" dirty="0"/>
              <a:t>Transmisión de datos con el banco</a:t>
            </a:r>
          </a:p>
          <a:p>
            <a:endParaRPr lang="es-AR" dirty="0"/>
          </a:p>
        </p:txBody>
      </p:sp>
      <p:pic>
        <p:nvPicPr>
          <p:cNvPr id="4" name="3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76872"/>
            <a:ext cx="8064896" cy="43204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14063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s-AR" b="1" dirty="0"/>
              <a:t>Comparación con papel</a:t>
            </a:r>
            <a:endParaRPr lang="es-AR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AR" dirty="0"/>
              <a:t>D</a:t>
            </a:r>
            <a:r>
              <a:rPr lang="es-AR" dirty="0" smtClean="0"/>
              <a:t>istribución </a:t>
            </a:r>
            <a:r>
              <a:rPr lang="es-AR" dirty="0"/>
              <a:t>del armador en recepción con el balón # y especialmente trayectorias de </a:t>
            </a:r>
            <a:r>
              <a:rPr lang="es-AR" dirty="0" smtClean="0"/>
              <a:t>ataque</a:t>
            </a:r>
            <a:endParaRPr lang="es-AR" dirty="0"/>
          </a:p>
          <a:p>
            <a:endParaRPr lang="es-AR" dirty="0"/>
          </a:p>
        </p:txBody>
      </p:sp>
      <p:pic>
        <p:nvPicPr>
          <p:cNvPr id="4" name="3 Imagen"/>
          <p:cNvPicPr/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780928"/>
            <a:ext cx="5472608" cy="38884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20366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AR" b="1" dirty="0" smtClean="0"/>
              <a:t/>
            </a:r>
            <a:br>
              <a:rPr lang="es-AR" b="1" dirty="0" smtClean="0"/>
            </a:br>
            <a:r>
              <a:rPr lang="es-AR" b="1" dirty="0" smtClean="0"/>
              <a:t>Cómo </a:t>
            </a:r>
            <a:r>
              <a:rPr lang="es-AR" b="1" dirty="0"/>
              <a:t>utilizar los datos obtenidos</a:t>
            </a:r>
            <a:br>
              <a:rPr lang="es-AR" b="1" dirty="0"/>
            </a:br>
            <a:r>
              <a:rPr lang="es-AR" b="1" dirty="0" smtClean="0"/>
              <a:t>POST-</a:t>
            </a:r>
            <a:r>
              <a:rPr lang="es-A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PARTIDO</a:t>
            </a:r>
            <a:r>
              <a:rPr lang="es-AR" dirty="0"/>
              <a:t/>
            </a:r>
            <a:br>
              <a:rPr lang="es-AR" dirty="0"/>
            </a:br>
            <a:endParaRPr lang="es-AR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AR" i="1" dirty="0"/>
              <a:t>EJEMPLO: </a:t>
            </a:r>
            <a:r>
              <a:rPr lang="es-AR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Cambio de bola después de RECIBIR #</a:t>
            </a:r>
            <a:r>
              <a:rPr lang="es-A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AR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AR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0325455"/>
              </p:ext>
            </p:extLst>
          </p:nvPr>
        </p:nvGraphicFramePr>
        <p:xfrm>
          <a:off x="323528" y="2270124"/>
          <a:ext cx="8567613" cy="41832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0" name="Documento" r:id="rId3" imgW="6492285" imgH="2899495" progId="Word.Document.12">
                  <p:embed/>
                </p:oleObj>
              </mc:Choice>
              <mc:Fallback>
                <p:oleObj name="Documento" r:id="rId3" imgW="6492285" imgH="289949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3528" y="2270124"/>
                        <a:ext cx="8567613" cy="4183211"/>
                      </a:xfrm>
                      <a:prstGeom prst="rect">
                        <a:avLst/>
                      </a:prstGeom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583086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372</Words>
  <Application>Microsoft Office PowerPoint</Application>
  <PresentationFormat>Presentación en pantalla (4:3)</PresentationFormat>
  <Paragraphs>110</Paragraphs>
  <Slides>20</Slides>
  <Notes>1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3" baseType="lpstr">
      <vt:lpstr>Tema de Office</vt:lpstr>
      <vt:lpstr>Documento</vt:lpstr>
      <vt:lpstr>Documento de Microsoft Word</vt:lpstr>
      <vt:lpstr>Encuesta estadística</vt:lpstr>
      <vt:lpstr>Presentación de PowerPoint</vt:lpstr>
      <vt:lpstr>Presentación de PowerPoint</vt:lpstr>
      <vt:lpstr>Presentación de PowerPoint</vt:lpstr>
      <vt:lpstr> ANÁLISIS DE PARTIDO </vt:lpstr>
      <vt:lpstr> Características de la encuesta (Búsqueda de datos) </vt:lpstr>
      <vt:lpstr>Herramientas de detección</vt:lpstr>
      <vt:lpstr>Presentación de PowerPoint</vt:lpstr>
      <vt:lpstr>Presentación de PowerPoint</vt:lpstr>
      <vt:lpstr>Presentación de PowerPoint</vt:lpstr>
      <vt:lpstr> Modelo de desempeño estadístico </vt:lpstr>
      <vt:lpstr>Modelo de prestación estadística</vt:lpstr>
      <vt:lpstr>Modelo de prestación estadística</vt:lpstr>
      <vt:lpstr>  Cómo utilizar los datos obtenidos ENTRENAMIENTO  </vt:lpstr>
      <vt:lpstr> Cómo utilizar los datos obtenidos ENTRENAMIENTO </vt:lpstr>
      <vt:lpstr> Cómo utilizar los datos obtenidos ENTRENAMIENTO </vt:lpstr>
      <vt:lpstr> Cómo utilizar los datos obtenidos PARTIDO </vt:lpstr>
      <vt:lpstr> Cómo utilizar los datos obtenidos PARTIDO </vt:lpstr>
      <vt:lpstr>Comparación con papel</vt:lpstr>
      <vt:lpstr> Cómo utilizar los datos obtenidos POST-PARTIDO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Encuesta estadística</dc:title>
  <dc:creator>Usuario</dc:creator>
  <cp:lastModifiedBy>Usuario</cp:lastModifiedBy>
  <cp:revision>24</cp:revision>
  <dcterms:created xsi:type="dcterms:W3CDTF">2021-12-08T20:41:19Z</dcterms:created>
  <dcterms:modified xsi:type="dcterms:W3CDTF">2021-12-16T21:28:56Z</dcterms:modified>
</cp:coreProperties>
</file>